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24" autoAdjust="0"/>
  </p:normalViewPr>
  <p:slideViewPr>
    <p:cSldViewPr>
      <p:cViewPr>
        <p:scale>
          <a:sx n="77" d="100"/>
          <a:sy n="77" d="100"/>
        </p:scale>
        <p:origin x="-117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D02E-617D-4F79-9285-A821E63CD02E}" type="datetimeFigureOut">
              <a:rPr lang="el-GR" smtClean="0"/>
              <a:pPr/>
              <a:t>3/8/2017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9E46-2F45-471D-85F7-93D8786FC35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D02E-617D-4F79-9285-A821E63CD02E}" type="datetimeFigureOut">
              <a:rPr lang="el-GR" smtClean="0"/>
              <a:pPr/>
              <a:t>3/8/2017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9E46-2F45-471D-85F7-93D8786FC3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D02E-617D-4F79-9285-A821E63CD02E}" type="datetimeFigureOut">
              <a:rPr lang="el-GR" smtClean="0"/>
              <a:pPr/>
              <a:t>3/8/2017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9E46-2F45-471D-85F7-93D8786FC3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D02E-617D-4F79-9285-A821E63CD02E}" type="datetimeFigureOut">
              <a:rPr lang="el-GR" smtClean="0"/>
              <a:pPr/>
              <a:t>3/8/2017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9E46-2F45-471D-85F7-93D8786FC3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D02E-617D-4F79-9285-A821E63CD02E}" type="datetimeFigureOut">
              <a:rPr lang="el-GR" smtClean="0"/>
              <a:pPr/>
              <a:t>3/8/2017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30E9E46-2F45-471D-85F7-93D8786FC3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D02E-617D-4F79-9285-A821E63CD02E}" type="datetimeFigureOut">
              <a:rPr lang="el-GR" smtClean="0"/>
              <a:pPr/>
              <a:t>3/8/2017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9E46-2F45-471D-85F7-93D8786FC3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D02E-617D-4F79-9285-A821E63CD02E}" type="datetimeFigureOut">
              <a:rPr lang="el-GR" smtClean="0"/>
              <a:pPr/>
              <a:t>3/8/2017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9E46-2F45-471D-85F7-93D8786FC3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D02E-617D-4F79-9285-A821E63CD02E}" type="datetimeFigureOut">
              <a:rPr lang="el-GR" smtClean="0"/>
              <a:pPr/>
              <a:t>3/8/2017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9E46-2F45-471D-85F7-93D8786FC3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D02E-617D-4F79-9285-A821E63CD02E}" type="datetimeFigureOut">
              <a:rPr lang="el-GR" smtClean="0"/>
              <a:pPr/>
              <a:t>3/8/2017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9E46-2F45-471D-85F7-93D8786FC3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D02E-617D-4F79-9285-A821E63CD02E}" type="datetimeFigureOut">
              <a:rPr lang="el-GR" smtClean="0"/>
              <a:pPr/>
              <a:t>3/8/2017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9E46-2F45-471D-85F7-93D8786FC3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2D02E-617D-4F79-9285-A821E63CD02E}" type="datetimeFigureOut">
              <a:rPr lang="el-GR" smtClean="0"/>
              <a:pPr/>
              <a:t>3/8/2017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9E46-2F45-471D-85F7-93D8786FC3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52D02E-617D-4F79-9285-A821E63CD02E}" type="datetimeFigureOut">
              <a:rPr lang="el-GR" smtClean="0"/>
              <a:pPr/>
              <a:t>3/8/2017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30E9E46-2F45-471D-85F7-93D8786FC35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GENERAL LYCEUM</a:t>
            </a:r>
            <a:br>
              <a:rPr lang="en-US" dirty="0" smtClean="0"/>
            </a:br>
            <a:r>
              <a:rPr lang="en-US" dirty="0" smtClean="0"/>
              <a:t>CHANIA GREECE</a:t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ERASMUS+</a:t>
            </a:r>
          </a:p>
          <a:p>
            <a:r>
              <a:rPr lang="en-US" dirty="0" smtClean="0"/>
              <a:t>ONE IS TOO MANY</a:t>
            </a:r>
            <a:endParaRPr lang="el-GR" dirty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contribution to the project</a:t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Our low drop out rate can help define the reasons of students early school leaving taking into account the specific socio economic background of our students,  ( a number of our students come from poor families, or are immigrants)</a:t>
            </a:r>
          </a:p>
          <a:p>
            <a:r>
              <a:rPr lang="en-US" dirty="0" smtClean="0"/>
              <a:t>We will have a chance to compare the drop out rates in the city of </a:t>
            </a:r>
            <a:r>
              <a:rPr lang="en-US" dirty="0" err="1" smtClean="0"/>
              <a:t>Chania</a:t>
            </a:r>
            <a:r>
              <a:rPr lang="en-US" dirty="0" smtClean="0"/>
              <a:t> and the region</a:t>
            </a:r>
          </a:p>
          <a:p>
            <a:r>
              <a:rPr lang="en-US" dirty="0" smtClean="0"/>
              <a:t>We will closely work with the high school of our </a:t>
            </a:r>
            <a:r>
              <a:rPr lang="en-US" dirty="0" err="1" smtClean="0"/>
              <a:t>neighbourhood</a:t>
            </a:r>
            <a:r>
              <a:rPr lang="en-US" dirty="0" smtClean="0"/>
              <a:t> and find the number of students who don’t intend to continue their education in any type of lyceum and define the causes for this fact</a:t>
            </a:r>
          </a:p>
          <a:p>
            <a:r>
              <a:rPr lang="en-US" dirty="0" smtClean="0"/>
              <a:t>Towards this we will cooperate with local authorities, secondary board of education, the board of parents and the sociology department of the university of </a:t>
            </a:r>
            <a:r>
              <a:rPr lang="en-US" dirty="0" err="1" smtClean="0"/>
              <a:t>rethymnon</a:t>
            </a:r>
            <a:endParaRPr lang="en-US" dirty="0" smtClean="0"/>
          </a:p>
          <a:p>
            <a:r>
              <a:rPr lang="en-US" dirty="0" smtClean="0"/>
              <a:t>The cooperation with all the partners will give us </a:t>
            </a:r>
            <a:r>
              <a:rPr lang="en-US" smtClean="0"/>
              <a:t>new perspectives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GREEK EDUCATIONAL SYSTEM</a:t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OBLIGATORY EDUCATION</a:t>
            </a:r>
          </a:p>
          <a:p>
            <a:r>
              <a:rPr lang="en-US" dirty="0" smtClean="0"/>
              <a:t>KINDERGARTEN AGES 5-6</a:t>
            </a:r>
          </a:p>
          <a:p>
            <a:r>
              <a:rPr lang="en-US" dirty="0" smtClean="0"/>
              <a:t>PRIMARY SCHOOL AGES 6-12</a:t>
            </a:r>
          </a:p>
          <a:p>
            <a:r>
              <a:rPr lang="en-US" dirty="0" smtClean="0"/>
              <a:t>SECONDARY SCHOOL AGES 12-15</a:t>
            </a:r>
          </a:p>
          <a:p>
            <a:endParaRPr lang="en-US" dirty="0"/>
          </a:p>
          <a:p>
            <a:r>
              <a:rPr lang="en-US" dirty="0" smtClean="0"/>
              <a:t>FURTHER EDUCATION</a:t>
            </a:r>
          </a:p>
          <a:p>
            <a:r>
              <a:rPr lang="en-US" dirty="0" smtClean="0"/>
              <a:t>GENERAL LYCEUM</a:t>
            </a:r>
          </a:p>
          <a:p>
            <a:r>
              <a:rPr lang="en-US" dirty="0" smtClean="0"/>
              <a:t>VOCATIONAL LYCEUM</a:t>
            </a:r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</a:t>
            </a:r>
            <a:r>
              <a:rPr lang="el-GR" dirty="0" smtClean="0"/>
              <a:t>00 </a:t>
            </a:r>
            <a:r>
              <a:rPr lang="en-US" dirty="0" smtClean="0"/>
              <a:t>STUDENTS</a:t>
            </a:r>
          </a:p>
          <a:p>
            <a:r>
              <a:rPr lang="en-US" dirty="0" smtClean="0"/>
              <a:t>35 TEACHERS</a:t>
            </a:r>
          </a:p>
          <a:p>
            <a:r>
              <a:rPr lang="en-US" dirty="0" smtClean="0"/>
              <a:t>1</a:t>
            </a:r>
            <a:r>
              <a:rPr lang="el-GR" dirty="0" smtClean="0"/>
              <a:t>7</a:t>
            </a:r>
            <a:r>
              <a:rPr lang="en-US" dirty="0" smtClean="0"/>
              <a:t> CLASSROOMS</a:t>
            </a:r>
          </a:p>
          <a:p>
            <a:r>
              <a:rPr lang="en-US" dirty="0" smtClean="0"/>
              <a:t>ONE SCIENCE LAB</a:t>
            </a:r>
          </a:p>
          <a:p>
            <a:r>
              <a:rPr lang="en-US" dirty="0" smtClean="0"/>
              <a:t>TWO COMPUTER LABS</a:t>
            </a:r>
          </a:p>
          <a:p>
            <a:r>
              <a:rPr lang="en-US" dirty="0" smtClean="0"/>
              <a:t>A CLOSED GYM</a:t>
            </a:r>
          </a:p>
          <a:p>
            <a:r>
              <a:rPr lang="en-US" dirty="0" smtClean="0"/>
              <a:t>Open volleyball and basketball courts </a:t>
            </a:r>
            <a:endParaRPr lang="el-GR" dirty="0" smtClean="0"/>
          </a:p>
          <a:p>
            <a:r>
              <a:rPr lang="el-GR" dirty="0" smtClean="0"/>
              <a:t>Α </a:t>
            </a:r>
            <a:r>
              <a:rPr lang="en-US" dirty="0" smtClean="0"/>
              <a:t> school library</a:t>
            </a:r>
          </a:p>
          <a:p>
            <a:r>
              <a:rPr lang="en-US" dirty="0" smtClean="0"/>
              <a:t>Open municipal sports centre including courts and a football field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SCHOOL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STRUCTURE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1600" dirty="0" smtClean="0"/>
              <a:t>A CLASS</a:t>
            </a:r>
          </a:p>
          <a:p>
            <a:r>
              <a:rPr lang="tr-TR" sz="1600" dirty="0" smtClean="0"/>
              <a:t>OBLIGATORY SUBJECTS</a:t>
            </a:r>
          </a:p>
          <a:p>
            <a:r>
              <a:rPr lang="tr-TR" sz="1600" dirty="0" smtClean="0"/>
              <a:t>OPTIONAL SUBJECTS</a:t>
            </a:r>
          </a:p>
          <a:p>
            <a:r>
              <a:rPr lang="tr-TR" sz="1600" dirty="0" smtClean="0"/>
              <a:t>PROJECTS</a:t>
            </a:r>
          </a:p>
          <a:p>
            <a:endParaRPr lang="tr-TR" sz="1600" dirty="0" smtClean="0"/>
          </a:p>
          <a:p>
            <a:r>
              <a:rPr lang="tr-TR" sz="1600" dirty="0" smtClean="0"/>
              <a:t>B </a:t>
            </a:r>
            <a:r>
              <a:rPr lang="en-US" sz="1600" dirty="0" smtClean="0"/>
              <a:t>, C CLASS</a:t>
            </a:r>
            <a:endParaRPr lang="tr-TR" sz="1600" dirty="0" smtClean="0"/>
          </a:p>
          <a:p>
            <a:r>
              <a:rPr lang="en-US" sz="1600" dirty="0" smtClean="0"/>
              <a:t>HUMANITARIAN  STUDIES</a:t>
            </a:r>
            <a:endParaRPr lang="tr-TR" sz="1600" dirty="0" smtClean="0"/>
          </a:p>
          <a:p>
            <a:r>
              <a:rPr lang="tr-TR" sz="1600" dirty="0" smtClean="0"/>
              <a:t>SCIENCES</a:t>
            </a:r>
            <a:endParaRPr lang="en-US" sz="1600" dirty="0" smtClean="0"/>
          </a:p>
          <a:p>
            <a:endParaRPr lang="en-US" sz="1200" dirty="0" smtClean="0"/>
          </a:p>
          <a:p>
            <a:endParaRPr lang="en-US" sz="1200" b="1" dirty="0" smtClean="0"/>
          </a:p>
          <a:p>
            <a:r>
              <a:rPr lang="en-US" sz="1600" dirty="0" smtClean="0"/>
              <a:t>GENERAL SUBJECTS</a:t>
            </a:r>
            <a:r>
              <a:rPr lang="el-GR" sz="1600" dirty="0" smtClean="0"/>
              <a:t> </a:t>
            </a:r>
            <a:endParaRPr lang="en-US" sz="1600" dirty="0" smtClean="0"/>
          </a:p>
          <a:p>
            <a:r>
              <a:rPr lang="el-GR" sz="1200" dirty="0" smtClean="0"/>
              <a:t>(</a:t>
            </a:r>
            <a:r>
              <a:rPr lang="en-US" sz="1200" dirty="0" smtClean="0"/>
              <a:t>language, history, foreign language, </a:t>
            </a:r>
            <a:r>
              <a:rPr lang="en-US" sz="1200" dirty="0" err="1" smtClean="0"/>
              <a:t>maths</a:t>
            </a:r>
            <a:r>
              <a:rPr lang="en-US" sz="1200" dirty="0" smtClean="0"/>
              <a:t>, physics, chemistry, biology, religious studies, </a:t>
            </a:r>
            <a:r>
              <a:rPr lang="en-US" sz="1200" dirty="0" err="1" smtClean="0"/>
              <a:t>pe</a:t>
            </a:r>
            <a:r>
              <a:rPr lang="en-US" sz="1200" dirty="0" smtClean="0"/>
              <a:t>, , ancient </a:t>
            </a:r>
            <a:r>
              <a:rPr lang="en-US" sz="1200" dirty="0" err="1" smtClean="0"/>
              <a:t>greek</a:t>
            </a:r>
            <a:r>
              <a:rPr lang="en-US" sz="1200" dirty="0" smtClean="0"/>
              <a:t>, </a:t>
            </a:r>
            <a:r>
              <a:rPr lang="en-US" sz="1200" dirty="0" err="1" smtClean="0"/>
              <a:t>litterature</a:t>
            </a:r>
            <a:r>
              <a:rPr lang="en-US" sz="1200" dirty="0" smtClean="0"/>
              <a:t>, sociology, </a:t>
            </a:r>
          </a:p>
          <a:p>
            <a:r>
              <a:rPr lang="en-US" sz="1400" dirty="0" smtClean="0"/>
              <a:t>SUBJECTS O</a:t>
            </a:r>
            <a:r>
              <a:rPr lang="en-US" sz="1600" dirty="0" smtClean="0"/>
              <a:t>F SPECIALIZATION</a:t>
            </a:r>
            <a:r>
              <a:rPr lang="en-US" sz="1200" dirty="0" smtClean="0"/>
              <a:t> ( depending on which school  year the second  or the third year, - a. ancient </a:t>
            </a:r>
            <a:r>
              <a:rPr lang="en-US" sz="1200" dirty="0" err="1" smtClean="0"/>
              <a:t>greek</a:t>
            </a:r>
            <a:r>
              <a:rPr lang="en-US" sz="1200" dirty="0" smtClean="0"/>
              <a:t>, language, </a:t>
            </a:r>
            <a:r>
              <a:rPr lang="en-US" sz="1200" dirty="0" err="1" smtClean="0"/>
              <a:t>litterature</a:t>
            </a:r>
            <a:r>
              <a:rPr lang="en-US" sz="1200" dirty="0" smtClean="0"/>
              <a:t>, history, </a:t>
            </a:r>
            <a:r>
              <a:rPr lang="en-US" sz="1200" dirty="0" err="1" smtClean="0"/>
              <a:t>latin</a:t>
            </a:r>
            <a:r>
              <a:rPr lang="en-US" sz="1200" dirty="0" smtClean="0"/>
              <a:t>, -,   </a:t>
            </a:r>
            <a:r>
              <a:rPr lang="en-US" sz="1200" dirty="0" err="1" smtClean="0"/>
              <a:t>maths</a:t>
            </a:r>
            <a:r>
              <a:rPr lang="en-US" sz="1200" dirty="0" smtClean="0"/>
              <a:t>, physics, economy,….chemistry, biology.</a:t>
            </a:r>
          </a:p>
          <a:p>
            <a:r>
              <a:rPr lang="en-US" sz="1600" dirty="0" smtClean="0"/>
              <a:t>PROJECTS</a:t>
            </a:r>
            <a:r>
              <a:rPr lang="en-US" sz="1200" dirty="0" smtClean="0"/>
              <a:t> ( choice between various issues) only for the first and second year</a:t>
            </a:r>
          </a:p>
          <a:p>
            <a:r>
              <a:rPr lang="en-US" sz="1600" dirty="0" smtClean="0"/>
              <a:t>OPTIONAL SUBJECT</a:t>
            </a:r>
            <a:r>
              <a:rPr lang="en-US" sz="1200" dirty="0" smtClean="0"/>
              <a:t>S ( , theatre, natural resources, computer science….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600" dirty="0" smtClean="0"/>
              <a:t>EXTRA CURRICULAR SCHOOL ACTIVITIES</a:t>
            </a:r>
          </a:p>
          <a:p>
            <a:r>
              <a:rPr lang="en-US" sz="1200" dirty="0" smtClean="0"/>
              <a:t>ENVIRONMETAL issues</a:t>
            </a:r>
          </a:p>
          <a:p>
            <a:r>
              <a:rPr lang="en-US" sz="1200" dirty="0" smtClean="0"/>
              <a:t>THEATRE</a:t>
            </a:r>
          </a:p>
          <a:p>
            <a:r>
              <a:rPr lang="en-US" sz="1200" dirty="0" smtClean="0"/>
              <a:t>SPORTS</a:t>
            </a:r>
          </a:p>
          <a:p>
            <a:r>
              <a:rPr lang="en-US" sz="1200" dirty="0" smtClean="0"/>
              <a:t>BULLYING</a:t>
            </a:r>
          </a:p>
          <a:p>
            <a:r>
              <a:rPr lang="en-US" sz="1200" dirty="0" smtClean="0"/>
              <a:t>HEALTH ISSUES</a:t>
            </a:r>
          </a:p>
          <a:p>
            <a:r>
              <a:rPr lang="en-US" sz="1200" dirty="0" smtClean="0"/>
              <a:t>SCIENCE</a:t>
            </a:r>
            <a:r>
              <a:rPr lang="tr-TR" sz="1200" dirty="0" smtClean="0"/>
              <a:t>AA</a:t>
            </a:r>
            <a:endParaRPr lang="el-GR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greek</a:t>
            </a:r>
            <a:r>
              <a:rPr lang="en-US" dirty="0" smtClean="0"/>
              <a:t> educational system</a:t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Advantages:</a:t>
            </a:r>
            <a:endParaRPr lang="el-GR" dirty="0" smtClean="0"/>
          </a:p>
          <a:p>
            <a:r>
              <a:rPr lang="en-US" dirty="0" smtClean="0"/>
              <a:t>Education is free for all</a:t>
            </a:r>
          </a:p>
          <a:p>
            <a:r>
              <a:rPr lang="en-US" dirty="0" smtClean="0"/>
              <a:t>Supportive structures ( detection of learning difficulties</a:t>
            </a:r>
          </a:p>
          <a:p>
            <a:r>
              <a:rPr lang="en-US" dirty="0" smtClean="0"/>
              <a:t>parallel </a:t>
            </a:r>
            <a:r>
              <a:rPr lang="en-US" dirty="0" err="1" smtClean="0"/>
              <a:t>support,integration</a:t>
            </a:r>
            <a:r>
              <a:rPr lang="en-US" dirty="0" smtClean="0"/>
              <a:t> classes </a:t>
            </a:r>
            <a:r>
              <a:rPr lang="en-US" smtClean="0"/>
              <a:t>– </a:t>
            </a:r>
            <a:endParaRPr lang="en-US" dirty="0" smtClean="0"/>
          </a:p>
          <a:p>
            <a:r>
              <a:rPr lang="en-US" dirty="0" smtClean="0"/>
              <a:t>Pre school education obligatory</a:t>
            </a:r>
          </a:p>
          <a:p>
            <a:r>
              <a:rPr lang="en-US" dirty="0" smtClean="0"/>
              <a:t>All students  never get to repeat a primary school class</a:t>
            </a:r>
          </a:p>
          <a:p>
            <a:r>
              <a:rPr lang="en-US" dirty="0" smtClean="0"/>
              <a:t>Extra tutoring in primary school( </a:t>
            </a:r>
            <a:r>
              <a:rPr lang="el-GR" dirty="0" err="1" smtClean="0"/>
              <a:t>τμηματα</a:t>
            </a:r>
            <a:r>
              <a:rPr lang="el-GR" dirty="0" smtClean="0"/>
              <a:t> </a:t>
            </a:r>
            <a:r>
              <a:rPr lang="el-GR" dirty="0" err="1" smtClean="0"/>
              <a:t>ενταξης</a:t>
            </a:r>
            <a:r>
              <a:rPr lang="el-GR" dirty="0" smtClean="0"/>
              <a:t> σε </a:t>
            </a:r>
            <a:r>
              <a:rPr lang="el-GR" dirty="0" err="1" smtClean="0"/>
              <a:t>ολη</a:t>
            </a:r>
            <a:r>
              <a:rPr lang="el-GR" dirty="0" smtClean="0"/>
              <a:t> τις </a:t>
            </a:r>
            <a:r>
              <a:rPr lang="el-GR" dirty="0" err="1" smtClean="0"/>
              <a:t>βαθμιδες</a:t>
            </a:r>
            <a:r>
              <a:rPr lang="el-GR" dirty="0" smtClean="0"/>
              <a:t> </a:t>
            </a:r>
            <a:r>
              <a:rPr lang="el-GR" dirty="0" err="1" smtClean="0"/>
              <a:t>εκπαιδευσης</a:t>
            </a:r>
            <a:r>
              <a:rPr lang="el-GR" dirty="0" smtClean="0"/>
              <a:t> , για </a:t>
            </a:r>
            <a:r>
              <a:rPr lang="el-GR" dirty="0" err="1" smtClean="0"/>
              <a:t>παιδια</a:t>
            </a:r>
            <a:r>
              <a:rPr lang="el-GR" dirty="0" smtClean="0"/>
              <a:t> </a:t>
            </a:r>
            <a:r>
              <a:rPr lang="el-GR" dirty="0" err="1" smtClean="0"/>
              <a:t>μεταναστων</a:t>
            </a:r>
            <a:r>
              <a:rPr lang="el-GR" dirty="0" smtClean="0"/>
              <a:t> , με </a:t>
            </a:r>
            <a:r>
              <a:rPr lang="el-GR" dirty="0" err="1" smtClean="0"/>
              <a:t>μαθησιακες</a:t>
            </a:r>
            <a:r>
              <a:rPr lang="el-GR" dirty="0" smtClean="0"/>
              <a:t> </a:t>
            </a:r>
            <a:r>
              <a:rPr lang="el-GR" dirty="0" err="1" smtClean="0"/>
              <a:t>δυσκολιες</a:t>
            </a:r>
            <a:r>
              <a:rPr lang="el-GR" dirty="0" smtClean="0"/>
              <a:t> κλπ</a:t>
            </a:r>
            <a:endParaRPr lang="en-US" dirty="0" smtClean="0"/>
          </a:p>
          <a:p>
            <a:r>
              <a:rPr lang="en-US" dirty="0" smtClean="0"/>
              <a:t>Selection procedure at 15 years of age</a:t>
            </a:r>
          </a:p>
          <a:p>
            <a:r>
              <a:rPr lang="en-US" dirty="0" smtClean="0"/>
              <a:t>Foreign language from the first class of primary school</a:t>
            </a:r>
          </a:p>
          <a:p>
            <a:r>
              <a:rPr lang="en-US" dirty="0" smtClean="0"/>
              <a:t>Computer science from the first class of primary school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Disadvantages</a:t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Difficult transition from primary to secondary education because of the higher demands high school has from students</a:t>
            </a:r>
          </a:p>
          <a:p>
            <a:r>
              <a:rPr lang="en-US" dirty="0" smtClean="0"/>
              <a:t>Too many subjects</a:t>
            </a:r>
          </a:p>
          <a:p>
            <a:r>
              <a:rPr lang="en-US" dirty="0" smtClean="0"/>
              <a:t>Exam oriented secondary education</a:t>
            </a:r>
          </a:p>
          <a:p>
            <a:r>
              <a:rPr lang="en-US" dirty="0" smtClean="0"/>
              <a:t>TUTORING AND SUPPORT STRUCTURES  INEFFECTIVE</a:t>
            </a:r>
          </a:p>
          <a:p>
            <a:r>
              <a:rPr lang="en-US" dirty="0" smtClean="0"/>
              <a:t>Underestimated vocational education</a:t>
            </a:r>
          </a:p>
          <a:p>
            <a:r>
              <a:rPr lang="en-US" dirty="0" smtClean="0"/>
              <a:t>General lyceum</a:t>
            </a:r>
            <a:r>
              <a:rPr lang="el-GR" dirty="0" smtClean="0"/>
              <a:t> </a:t>
            </a:r>
            <a:r>
              <a:rPr lang="en-US" dirty="0" smtClean="0"/>
              <a:t>exams too difficult to get through without extra tutoring</a:t>
            </a:r>
          </a:p>
          <a:p>
            <a:r>
              <a:rPr lang="en-US" dirty="0" smtClean="0"/>
              <a:t>Most families pay for tutoring at home or at institutions since the first class of lyceum</a:t>
            </a:r>
          </a:p>
          <a:p>
            <a:r>
              <a:rPr lang="en-US" dirty="0" smtClean="0"/>
              <a:t>New system resulted in 20% of first class students in danger of repeating the class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Drop out rates</a:t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Lyceums have a low drop out rate because the low performance students have chosen not to attend it</a:t>
            </a:r>
          </a:p>
          <a:p>
            <a:r>
              <a:rPr lang="en-US" dirty="0" smtClean="0"/>
              <a:t>Obligatory education is until the 3</a:t>
            </a:r>
            <a:r>
              <a:rPr lang="en-US" baseline="30000" dirty="0" smtClean="0"/>
              <a:t>rd</a:t>
            </a:r>
            <a:r>
              <a:rPr lang="en-US" dirty="0" smtClean="0"/>
              <a:t> class of high school</a:t>
            </a:r>
          </a:p>
          <a:p>
            <a:r>
              <a:rPr lang="en-US" dirty="0" smtClean="0"/>
              <a:t>Drop out rate nationwide at 14%</a:t>
            </a:r>
          </a:p>
          <a:p>
            <a:r>
              <a:rPr lang="en-US" dirty="0" smtClean="0"/>
              <a:t>Much higher in some remote regions such as in some areas  of Crete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greek</a:t>
            </a:r>
            <a:r>
              <a:rPr lang="en-US" dirty="0" smtClean="0"/>
              <a:t> educational system is a one way path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Primary goal of the General lyceum is the STUDENTS’ SUCCESS IN UNIVERSITY ENTRANCE EXAMS</a:t>
            </a:r>
          </a:p>
          <a:p>
            <a:r>
              <a:rPr lang="en-US" dirty="0" smtClean="0"/>
              <a:t>Students’ talents are not acknowledged or cultivated in the strict curriculum</a:t>
            </a:r>
          </a:p>
          <a:p>
            <a:r>
              <a:rPr lang="en-US" dirty="0" smtClean="0"/>
              <a:t>Mentality of </a:t>
            </a:r>
            <a:r>
              <a:rPr lang="en-US" dirty="0" err="1" smtClean="0"/>
              <a:t>greek</a:t>
            </a:r>
            <a:r>
              <a:rPr lang="en-US" dirty="0" smtClean="0"/>
              <a:t> family in combination with the state’s </a:t>
            </a:r>
            <a:r>
              <a:rPr lang="en-US" dirty="0" err="1" smtClean="0"/>
              <a:t>stuctures</a:t>
            </a:r>
            <a:r>
              <a:rPr lang="en-US" dirty="0" smtClean="0"/>
              <a:t>- unemployment, lack of industries etc – only university can upgrade people in the society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</a:t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who have low academic performance when they finish obligatory education have no suitable support to continue their studies</a:t>
            </a:r>
          </a:p>
          <a:p>
            <a:r>
              <a:rPr lang="en-US" dirty="0" smtClean="0"/>
              <a:t>The family spends a great amount of money for extra curricular activities, including foreign languages, and tutoring for difficult subjects</a:t>
            </a:r>
          </a:p>
          <a:p>
            <a:r>
              <a:rPr lang="en-US" dirty="0" smtClean="0"/>
              <a:t>Students tend to suffer burn out from the load of subjects and activities</a:t>
            </a:r>
          </a:p>
          <a:p>
            <a:r>
              <a:rPr lang="en-US" dirty="0" smtClean="0"/>
              <a:t>Most general lyceum students take very difficult  national exams and enter a university school with doubtful career potentials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479</TotalTime>
  <Words>679</Words>
  <Application>Microsoft Office PowerPoint</Application>
  <PresentationFormat>Ekran Gösterisi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Αποκορύφωμα</vt:lpstr>
      <vt:lpstr>4TH GENERAL LYCEUM CHANIA GREECE </vt:lpstr>
      <vt:lpstr>GREEK EDUCATIONAL SYSTEM </vt:lpstr>
      <vt:lpstr>OUR SCHOOL</vt:lpstr>
      <vt:lpstr>STRUCTURE</vt:lpstr>
      <vt:lpstr>The greek educational system </vt:lpstr>
      <vt:lpstr>Disadvantages </vt:lpstr>
      <vt:lpstr>Drop out rates </vt:lpstr>
      <vt:lpstr>The greek educational system is a one way path</vt:lpstr>
      <vt:lpstr>Results </vt:lpstr>
      <vt:lpstr>Our contribution to the project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4TH GENERAL LYCEUM CHANIA GREECE</dc:title>
  <dc:creator>chryssa</dc:creator>
  <cp:lastModifiedBy>volkan</cp:lastModifiedBy>
  <cp:revision>28</cp:revision>
  <dcterms:created xsi:type="dcterms:W3CDTF">2014-11-04T22:23:16Z</dcterms:created>
  <dcterms:modified xsi:type="dcterms:W3CDTF">2017-08-02T22:16:45Z</dcterms:modified>
</cp:coreProperties>
</file>