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7" r:id="rId2"/>
    <p:sldId id="260" r:id="rId3"/>
    <p:sldId id="259" r:id="rId4"/>
    <p:sldId id="261" r:id="rId5"/>
    <p:sldId id="262" r:id="rId6"/>
    <p:sldId id="263" r:id="rId7"/>
    <p:sldId id="269" r:id="rId8"/>
    <p:sldId id="281" r:id="rId9"/>
    <p:sldId id="271" r:id="rId10"/>
    <p:sldId id="270" r:id="rId11"/>
    <p:sldId id="272" r:id="rId12"/>
    <p:sldId id="273" r:id="rId13"/>
    <p:sldId id="276" r:id="rId14"/>
    <p:sldId id="274" r:id="rId15"/>
    <p:sldId id="275" r:id="rId16"/>
    <p:sldId id="277" r:id="rId17"/>
    <p:sldId id="278" r:id="rId18"/>
    <p:sldId id="279" r:id="rId19"/>
    <p:sldId id="266" r:id="rId20"/>
    <p:sldId id="267"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8" autoAdjust="0"/>
    <p:restoredTop sz="94660"/>
  </p:normalViewPr>
  <p:slideViewPr>
    <p:cSldViewPr>
      <p:cViewPr>
        <p:scale>
          <a:sx n="113" d="100"/>
          <a:sy n="113" d="100"/>
        </p:scale>
        <p:origin x="4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23F6A14-12DF-4820-9CB1-F22D18AAC2A2}" type="datetimeFigureOut">
              <a:rPr lang="el-GR" smtClean="0"/>
              <a:pPr/>
              <a:t>29/10/2015</a:t>
            </a:fld>
            <a:endParaRPr lang="el-GR"/>
          </a:p>
        </p:txBody>
      </p:sp>
      <p:sp>
        <p:nvSpPr>
          <p:cNvPr id="2" name="Footer Placeholder 1"/>
          <p:cNvSpPr>
            <a:spLocks noGrp="1"/>
          </p:cNvSpPr>
          <p:nvPr>
            <p:ph type="ftr" sz="quarter" idx="11"/>
          </p:nvPr>
        </p:nvSpPr>
        <p:spPr/>
        <p:txBody>
          <a:bodyPr/>
          <a:lstStyle/>
          <a:p>
            <a:endParaRPr lang="el-GR"/>
          </a:p>
        </p:txBody>
      </p:sp>
      <p:sp>
        <p:nvSpPr>
          <p:cNvPr id="15" name="Slide Number Placeholder 14"/>
          <p:cNvSpPr>
            <a:spLocks noGrp="1"/>
          </p:cNvSpPr>
          <p:nvPr>
            <p:ph type="sldNum" sz="quarter" idx="12"/>
          </p:nvPr>
        </p:nvSpPr>
        <p:spPr>
          <a:xfrm>
            <a:off x="8229600" y="6473952"/>
            <a:ext cx="758952" cy="246888"/>
          </a:xfrm>
        </p:spPr>
        <p:txBody>
          <a:bodyPr/>
          <a:lstStyle/>
          <a:p>
            <a:fld id="{AB4215EA-45DB-4D72-9B64-02801811A7E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3F6A14-12DF-4820-9CB1-F22D18AAC2A2}" type="datetimeFigureOut">
              <a:rPr lang="el-GR" smtClean="0"/>
              <a:pPr/>
              <a:t>29/10/2015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4215EA-45DB-4D72-9B64-02801811A7E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3F6A14-12DF-4820-9CB1-F22D18AAC2A2}" type="datetimeFigureOut">
              <a:rPr lang="el-GR" smtClean="0"/>
              <a:pPr/>
              <a:t>29/10/2015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4215EA-45DB-4D72-9B64-02801811A7E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23F6A14-12DF-4820-9CB1-F22D18AAC2A2}" type="datetimeFigureOut">
              <a:rPr lang="el-GR" smtClean="0"/>
              <a:pPr/>
              <a:t>29/10/2015</a:t>
            </a:fld>
            <a:endParaRPr lang="el-GR"/>
          </a:p>
        </p:txBody>
      </p:sp>
      <p:sp>
        <p:nvSpPr>
          <p:cNvPr id="19" name="Footer Placeholder 18"/>
          <p:cNvSpPr>
            <a:spLocks noGrp="1"/>
          </p:cNvSpPr>
          <p:nvPr>
            <p:ph type="ftr" sz="quarter" idx="11"/>
          </p:nvPr>
        </p:nvSpPr>
        <p:spPr>
          <a:xfrm>
            <a:off x="3581400" y="76200"/>
            <a:ext cx="2895600" cy="288925"/>
          </a:xfrm>
        </p:spPr>
        <p:txBody>
          <a:bodyPr/>
          <a:lstStyle/>
          <a:p>
            <a:endParaRPr lang="el-GR"/>
          </a:p>
        </p:txBody>
      </p:sp>
      <p:sp>
        <p:nvSpPr>
          <p:cNvPr id="16" name="Slide Number Placeholder 15"/>
          <p:cNvSpPr>
            <a:spLocks noGrp="1"/>
          </p:cNvSpPr>
          <p:nvPr>
            <p:ph type="sldNum" sz="quarter" idx="12"/>
          </p:nvPr>
        </p:nvSpPr>
        <p:spPr>
          <a:xfrm>
            <a:off x="8229600" y="6473952"/>
            <a:ext cx="758952" cy="246888"/>
          </a:xfrm>
        </p:spPr>
        <p:txBody>
          <a:bodyPr/>
          <a:lstStyle/>
          <a:p>
            <a:fld id="{AB4215EA-45DB-4D72-9B64-02801811A7E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23F6A14-12DF-4820-9CB1-F22D18AAC2A2}" type="datetimeFigureOut">
              <a:rPr lang="el-GR" smtClean="0"/>
              <a:pPr/>
              <a:t>29/10/2015</a:t>
            </a:fld>
            <a:endParaRPr lang="el-GR"/>
          </a:p>
        </p:txBody>
      </p:sp>
      <p:sp>
        <p:nvSpPr>
          <p:cNvPr id="11" name="Footer Placeholder 10"/>
          <p:cNvSpPr>
            <a:spLocks noGrp="1"/>
          </p:cNvSpPr>
          <p:nvPr>
            <p:ph type="ftr" sz="quarter" idx="11"/>
          </p:nvPr>
        </p:nvSpPr>
        <p:spPr/>
        <p:txBody>
          <a:bodyPr/>
          <a:lstStyle/>
          <a:p>
            <a:endParaRPr lang="el-GR"/>
          </a:p>
        </p:txBody>
      </p:sp>
      <p:sp>
        <p:nvSpPr>
          <p:cNvPr id="16" name="Slide Number Placeholder 15"/>
          <p:cNvSpPr>
            <a:spLocks noGrp="1"/>
          </p:cNvSpPr>
          <p:nvPr>
            <p:ph type="sldNum" sz="quarter" idx="12"/>
          </p:nvPr>
        </p:nvSpPr>
        <p:spPr/>
        <p:txBody>
          <a:bodyPr/>
          <a:lstStyle/>
          <a:p>
            <a:fld id="{AB4215EA-45DB-4D72-9B64-02801811A7EC}" type="slidenum">
              <a:rPr lang="el-GR" smtClean="0"/>
              <a:pPr/>
              <a:t>‹#›</a:t>
            </a:fld>
            <a:endParaRPr lang="el-G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23F6A14-12DF-4820-9CB1-F22D18AAC2A2}" type="datetimeFigureOut">
              <a:rPr lang="el-GR" smtClean="0"/>
              <a:pPr/>
              <a:t>29/10/2015</a:t>
            </a:fld>
            <a:endParaRPr lang="el-GR"/>
          </a:p>
        </p:txBody>
      </p:sp>
      <p:sp>
        <p:nvSpPr>
          <p:cNvPr id="10" name="Footer Placeholder 9"/>
          <p:cNvSpPr>
            <a:spLocks noGrp="1"/>
          </p:cNvSpPr>
          <p:nvPr>
            <p:ph type="ftr" sz="quarter" idx="11"/>
          </p:nvPr>
        </p:nvSpPr>
        <p:spPr/>
        <p:txBody>
          <a:bodyPr/>
          <a:lstStyle/>
          <a:p>
            <a:endParaRPr lang="el-GR"/>
          </a:p>
        </p:txBody>
      </p:sp>
      <p:sp>
        <p:nvSpPr>
          <p:cNvPr id="31" name="Slide Number Placeholder 30"/>
          <p:cNvSpPr>
            <a:spLocks noGrp="1"/>
          </p:cNvSpPr>
          <p:nvPr>
            <p:ph type="sldNum" sz="quarter" idx="12"/>
          </p:nvPr>
        </p:nvSpPr>
        <p:spPr/>
        <p:txBody>
          <a:bodyPr/>
          <a:lstStyle/>
          <a:p>
            <a:fld id="{AB4215EA-45DB-4D72-9B64-02801811A7E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23F6A14-12DF-4820-9CB1-F22D18AAC2A2}" type="datetimeFigureOut">
              <a:rPr lang="el-GR" smtClean="0"/>
              <a:pPr/>
              <a:t>29/10/2015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229600" y="6477000"/>
            <a:ext cx="762000" cy="246888"/>
          </a:xfrm>
        </p:spPr>
        <p:txBody>
          <a:bodyPr/>
          <a:lstStyle/>
          <a:p>
            <a:fld id="{AB4215EA-45DB-4D72-9B64-02801811A7EC}" type="slidenum">
              <a:rPr lang="el-GR" smtClean="0"/>
              <a:pPr/>
              <a:t>‹#›</a:t>
            </a:fld>
            <a:endParaRPr lang="el-G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23F6A14-12DF-4820-9CB1-F22D18AAC2A2}" type="datetimeFigureOut">
              <a:rPr lang="el-GR" smtClean="0"/>
              <a:pPr/>
              <a:t>29/10/2015</a:t>
            </a:fld>
            <a:endParaRPr lang="el-GR"/>
          </a:p>
        </p:txBody>
      </p:sp>
      <p:sp>
        <p:nvSpPr>
          <p:cNvPr id="21" name="Footer Placeholder 20"/>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4215EA-45DB-4D72-9B64-02801811A7E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3F6A14-12DF-4820-9CB1-F22D18AAC2A2}" type="datetimeFigureOut">
              <a:rPr lang="el-GR" smtClean="0"/>
              <a:pPr/>
              <a:t>29/10/2015</a:t>
            </a:fld>
            <a:endParaRPr lang="el-GR"/>
          </a:p>
        </p:txBody>
      </p:sp>
      <p:sp>
        <p:nvSpPr>
          <p:cNvPr id="24" name="Footer Placeholder 23"/>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B4215EA-45DB-4D72-9B64-02801811A7E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23F6A14-12DF-4820-9CB1-F22D18AAC2A2}" type="datetimeFigureOut">
              <a:rPr lang="el-GR" smtClean="0"/>
              <a:pPr/>
              <a:t>29/10/2015</a:t>
            </a:fld>
            <a:endParaRPr lang="el-GR"/>
          </a:p>
        </p:txBody>
      </p:sp>
      <p:sp>
        <p:nvSpPr>
          <p:cNvPr id="29" name="Footer Placeholder 28"/>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B4215EA-45DB-4D72-9B64-02801811A7E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D23F6A14-12DF-4820-9CB1-F22D18AAC2A2}" type="datetimeFigureOut">
              <a:rPr lang="el-GR" smtClean="0"/>
              <a:pPr/>
              <a:t>29/10/2015</a:t>
            </a:fld>
            <a:endParaRPr lang="el-GR"/>
          </a:p>
        </p:txBody>
      </p:sp>
      <p:sp>
        <p:nvSpPr>
          <p:cNvPr id="5" name="Footer Placeholder 4"/>
          <p:cNvSpPr>
            <a:spLocks noGrp="1"/>
          </p:cNvSpPr>
          <p:nvPr>
            <p:ph type="ftr" sz="quarter" idx="11"/>
          </p:nvPr>
        </p:nvSpPr>
        <p:spPr/>
        <p:txBody>
          <a:bodyPr/>
          <a:lstStyle/>
          <a:p>
            <a:endParaRPr lang="el-GR"/>
          </a:p>
        </p:txBody>
      </p:sp>
      <p:sp>
        <p:nvSpPr>
          <p:cNvPr id="31" name="Slide Number Placeholder 30"/>
          <p:cNvSpPr>
            <a:spLocks noGrp="1"/>
          </p:cNvSpPr>
          <p:nvPr>
            <p:ph type="sldNum" sz="quarter" idx="12"/>
          </p:nvPr>
        </p:nvSpPr>
        <p:spPr/>
        <p:txBody>
          <a:bodyPr/>
          <a:lstStyle/>
          <a:p>
            <a:fld id="{AB4215EA-45DB-4D72-9B64-02801811A7EC}" type="slidenum">
              <a:rPr lang="el-GR" smtClean="0"/>
              <a:pPr/>
              <a:t>‹#›</a:t>
            </a:fld>
            <a:endParaRPr lang="el-G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23F6A14-12DF-4820-9CB1-F22D18AAC2A2}" type="datetimeFigureOut">
              <a:rPr lang="el-GR" smtClean="0"/>
              <a:pPr/>
              <a:t>29/10/2015</a:t>
            </a:fld>
            <a:endParaRPr lang="el-G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B4215EA-45DB-4D72-9B64-02801811A7EC}" type="slidenum">
              <a:rPr lang="el-GR" smtClean="0"/>
              <a:pPr/>
              <a:t>‹#›</a:t>
            </a:fld>
            <a:endParaRPr lang="el-G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OUR ISLAND-CYPRUS</a:t>
            </a:r>
            <a:endParaRPr lang="el-GR" dirty="0"/>
          </a:p>
        </p:txBody>
      </p:sp>
      <p:pic>
        <p:nvPicPr>
          <p:cNvPr id="6" name="Content Placeholder 5" descr="cyprus.jpg"/>
          <p:cNvPicPr>
            <a:picLocks noGrp="1" noChangeAspect="1"/>
          </p:cNvPicPr>
          <p:nvPr>
            <p:ph idx="1"/>
          </p:nvPr>
        </p:nvPicPr>
        <p:blipFill>
          <a:blip r:embed="rId2" cstate="print"/>
          <a:stretch>
            <a:fillRect/>
          </a:stretch>
        </p:blipFill>
        <p:spPr>
          <a:xfrm>
            <a:off x="2233612" y="2397919"/>
            <a:ext cx="4829175" cy="2838450"/>
          </a:xfrm>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t>Paphos sights</a:t>
            </a:r>
            <a:r>
              <a:rPr lang="en-US" dirty="0"/>
              <a:t/>
            </a:r>
            <a:br>
              <a:rPr lang="en-US" dirty="0"/>
            </a:br>
            <a:endParaRPr lang="en-US" dirty="0"/>
          </a:p>
        </p:txBody>
      </p:sp>
      <p:sp>
        <p:nvSpPr>
          <p:cNvPr id="4" name="Content Placeholder 3"/>
          <p:cNvSpPr>
            <a:spLocks noGrp="1"/>
          </p:cNvSpPr>
          <p:nvPr>
            <p:ph idx="1"/>
          </p:nvPr>
        </p:nvSpPr>
        <p:spPr>
          <a:xfrm>
            <a:off x="-381000" y="838200"/>
            <a:ext cx="4724400" cy="5668963"/>
          </a:xfrm>
        </p:spPr>
        <p:txBody>
          <a:bodyPr>
            <a:normAutofit fontScale="92500" lnSpcReduction="20000"/>
          </a:bodyPr>
          <a:lstStyle/>
          <a:p>
            <a:r>
              <a:rPr lang="en-US" b="1" dirty="0"/>
              <a:t>The Paphos castle is located in the port city. Originally built by the Byzantines as a fort to protect the harbor.</a:t>
            </a:r>
            <a:br>
              <a:rPr lang="en-US" b="1" dirty="0"/>
            </a:br>
            <a:r>
              <a:rPr lang="en-US" b="1" dirty="0"/>
              <a:t/>
            </a:r>
            <a:br>
              <a:rPr lang="en-US" b="1" dirty="0"/>
            </a:br>
            <a:r>
              <a:rPr lang="en-US" b="1" dirty="0"/>
              <a:t/>
            </a:r>
            <a:br>
              <a:rPr lang="en-US" b="1" dirty="0"/>
            </a:br>
            <a:r>
              <a:rPr lang="en-US" b="1" dirty="0"/>
              <a:t>Throughout the centuries has been used, initially as a </a:t>
            </a:r>
            <a:r>
              <a:rPr lang="en-US" b="1" dirty="0" smtClean="0"/>
              <a:t>fortress and prison </a:t>
            </a:r>
            <a:r>
              <a:rPr lang="en-US" b="1" dirty="0"/>
              <a:t>Today the castle is used for cultural events held each year in </a:t>
            </a:r>
            <a:r>
              <a:rPr lang="en-US" b="1" dirty="0" smtClean="0"/>
              <a:t>September.</a:t>
            </a:r>
            <a:r>
              <a:rPr lang="en-US" b="1" dirty="0"/>
              <a:t/>
            </a:r>
            <a:br>
              <a:rPr lang="en-US" b="1" dirty="0"/>
            </a:br>
            <a:r>
              <a:rPr lang="en-US" b="1" dirty="0"/>
              <a:t/>
            </a:r>
            <a:br>
              <a:rPr lang="en-US" b="1" dirty="0"/>
            </a:br>
            <a:endParaRPr lang="en-US"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710"/>
            <a:ext cx="9144000" cy="6830290"/>
          </a:xfrm>
          <a:prstGeom prst="rect">
            <a:avLst/>
          </a:prstGeom>
        </p:spPr>
      </p:pic>
      <p:sp>
        <p:nvSpPr>
          <p:cNvPr id="7" name="TextBox 6"/>
          <p:cNvSpPr txBox="1"/>
          <p:nvPr/>
        </p:nvSpPr>
        <p:spPr>
          <a:xfrm>
            <a:off x="0" y="53110"/>
            <a:ext cx="7467600" cy="523220"/>
          </a:xfrm>
          <a:prstGeom prst="rect">
            <a:avLst/>
          </a:prstGeom>
          <a:noFill/>
        </p:spPr>
        <p:txBody>
          <a:bodyPr wrap="square" rtlCol="0">
            <a:spAutoFit/>
          </a:bodyPr>
          <a:lstStyle/>
          <a:p>
            <a:r>
              <a:rPr lang="en-US" sz="2800" b="1" dirty="0" smtClean="0"/>
              <a:t>Paphos sights-</a:t>
            </a:r>
            <a:r>
              <a:rPr lang="en-US" sz="2800" b="1" dirty="0" err="1" smtClean="0"/>
              <a:t>Paphos</a:t>
            </a:r>
            <a:r>
              <a:rPr lang="en-US" sz="2800" b="1" dirty="0" smtClean="0"/>
              <a:t> </a:t>
            </a:r>
            <a:r>
              <a:rPr lang="en-US" sz="2800" b="1" dirty="0" err="1" smtClean="0"/>
              <a:t>mideval</a:t>
            </a:r>
            <a:r>
              <a:rPr lang="en-US" sz="2800" b="1" dirty="0" smtClean="0"/>
              <a:t> castle</a:t>
            </a:r>
            <a:endParaRPr lang="en-US" sz="2800" b="1" dirty="0"/>
          </a:p>
        </p:txBody>
      </p:sp>
    </p:spTree>
    <p:extLst>
      <p:ext uri="{BB962C8B-B14F-4D97-AF65-F5344CB8AC3E}">
        <p14:creationId xmlns:p14="http://schemas.microsoft.com/office/powerpoint/2010/main" val="2472310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Tombs of the Kings</a:t>
            </a:r>
          </a:p>
        </p:txBody>
      </p:sp>
      <p:sp>
        <p:nvSpPr>
          <p:cNvPr id="3" name="Content Placeholder 2"/>
          <p:cNvSpPr>
            <a:spLocks noGrp="1"/>
          </p:cNvSpPr>
          <p:nvPr>
            <p:ph idx="1"/>
          </p:nvPr>
        </p:nvSpPr>
        <p:spPr>
          <a:xfrm>
            <a:off x="74622" y="762000"/>
            <a:ext cx="8229600" cy="4525963"/>
          </a:xfrm>
        </p:spPr>
        <p:txBody>
          <a:bodyPr>
            <a:normAutofit/>
          </a:bodyPr>
          <a:lstStyle/>
          <a:p>
            <a:pPr marL="0" indent="0">
              <a:buNone/>
            </a:pPr>
            <a:r>
              <a:rPr lang="en-US" dirty="0" smtClean="0"/>
              <a:t>Sources </a:t>
            </a:r>
            <a:r>
              <a:rPr lang="en-US" dirty="0"/>
              <a:t>say there are tombs of rich people in </a:t>
            </a:r>
            <a:r>
              <a:rPr lang="en-US" dirty="0" smtClean="0"/>
              <a:t>the Roman </a:t>
            </a:r>
            <a:r>
              <a:rPr lang="en-US" dirty="0"/>
              <a:t>era. The tombs dating from the 4th century.</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371600" y="0"/>
            <a:ext cx="6263446" cy="923330"/>
          </a:xfrm>
          <a:prstGeom prst="rect">
            <a:avLst/>
          </a:prstGeom>
          <a:noFill/>
        </p:spPr>
        <p:txBody>
          <a:bodyPr wrap="none" lIns="91440" tIns="45720" rIns="91440" bIns="45720">
            <a:spAutoFit/>
          </a:bodyPr>
          <a:lstStyle/>
          <a:p>
            <a:r>
              <a:rPr lang="en-US" sz="5400" dirty="0" smtClean="0">
                <a:solidFill>
                  <a:schemeClr val="bg2">
                    <a:lumMod val="10000"/>
                  </a:schemeClr>
                </a:solidFill>
              </a:rPr>
              <a:t>Tombs </a:t>
            </a:r>
            <a:r>
              <a:rPr lang="en-US" sz="5400" dirty="0">
                <a:solidFill>
                  <a:schemeClr val="bg2">
                    <a:lumMod val="10000"/>
                  </a:schemeClr>
                </a:solidFill>
              </a:rPr>
              <a:t>of the Kings </a:t>
            </a:r>
            <a:endParaRPr lang="en-US" sz="5400" b="1" cap="none" spc="0" dirty="0">
              <a:ln w="12700">
                <a:solidFill>
                  <a:schemeClr val="tx2">
                    <a:satMod val="155000"/>
                  </a:schemeClr>
                </a:solidFill>
                <a:prstDash val="solid"/>
              </a:ln>
              <a:solidFill>
                <a:schemeClr val="bg2">
                  <a:lumMod val="1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8583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ffectLst/>
        </p:spPr>
        <p:txBody>
          <a:bodyPr/>
          <a:lstStyle/>
          <a:p>
            <a:r>
              <a:rPr lang="en-US" dirty="0" smtClean="0"/>
              <a:t>Polis </a:t>
            </a:r>
            <a:r>
              <a:rPr lang="en-US" dirty="0">
                <a:effectLst/>
              </a:rPr>
              <a:t> </a:t>
            </a:r>
            <a:r>
              <a:rPr lang="en-US" dirty="0" smtClean="0">
                <a:effectLst/>
              </a:rPr>
              <a:t>Chrysochous</a:t>
            </a:r>
            <a:endParaRPr lang="en-US" dirty="0">
              <a:effectLst/>
            </a:endParaRPr>
          </a:p>
        </p:txBody>
      </p:sp>
      <p:sp>
        <p:nvSpPr>
          <p:cNvPr id="5" name="Content Placeholder 4"/>
          <p:cNvSpPr>
            <a:spLocks noGrp="1"/>
          </p:cNvSpPr>
          <p:nvPr>
            <p:ph idx="1"/>
          </p:nvPr>
        </p:nvSpPr>
        <p:spPr/>
        <p:txBody>
          <a:bodyPr>
            <a:normAutofit lnSpcReduction="10000"/>
          </a:bodyPr>
          <a:lstStyle/>
          <a:p>
            <a:r>
              <a:rPr lang="en-US" sz="2400" dirty="0"/>
              <a:t>The Polis is one of the most beautiful and romantic areas of Cyprus near the locations where the goddess of love and beauty, Aphrodite met her lover Adonis. It is built on the northwest side of the Akamas and the famous Baths of Aphrodite. The area of Polis richly endowed by nature, combining green, mountain and sea</a:t>
            </a:r>
            <a:r>
              <a:rPr lang="en-US" sz="2400" dirty="0" smtClean="0"/>
              <a:t>.</a:t>
            </a:r>
          </a:p>
          <a:p>
            <a:r>
              <a:rPr lang="en-US" sz="2400" dirty="0"/>
              <a:t/>
            </a:r>
            <a:br>
              <a:rPr lang="en-US" sz="2400" dirty="0"/>
            </a:br>
            <a:r>
              <a:rPr lang="en-US" sz="2400" dirty="0"/>
              <a:t>The Polis is the ideal holiday place for fans of the original seeking rest and tranquility in a pleasant and friendly environment, which blends mountains, sea and plain with a wonderful healthy climate, a mild winter, a particularly warm, clear sea and sandy beaches.</a:t>
            </a:r>
          </a:p>
        </p:txBody>
      </p:sp>
    </p:spTree>
    <p:extLst>
      <p:ext uri="{BB962C8B-B14F-4D97-AF65-F5344CB8AC3E}">
        <p14:creationId xmlns:p14="http://schemas.microsoft.com/office/powerpoint/2010/main" val="6134552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Polis sights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412775"/>
            <a:ext cx="3672408" cy="2333059"/>
          </a:xfrm>
          <a:prstGeom prst="ellipse">
            <a:avLst/>
          </a:prstGeom>
          <a:ln>
            <a:noFill/>
          </a:ln>
          <a:effectLst>
            <a:softEdge rad="112500"/>
          </a:effectLst>
        </p:spPr>
      </p:pic>
      <p:sp>
        <p:nvSpPr>
          <p:cNvPr id="7" name="TextBox 6"/>
          <p:cNvSpPr txBox="1"/>
          <p:nvPr/>
        </p:nvSpPr>
        <p:spPr>
          <a:xfrm>
            <a:off x="439238" y="3773730"/>
            <a:ext cx="2880320" cy="369332"/>
          </a:xfrm>
          <a:prstGeom prst="rect">
            <a:avLst/>
          </a:prstGeom>
          <a:noFill/>
        </p:spPr>
        <p:txBody>
          <a:bodyPr wrap="square" rtlCol="0">
            <a:spAutoFit/>
          </a:bodyPr>
          <a:lstStyle/>
          <a:p>
            <a:r>
              <a:rPr lang="en-US" b="1" i="1" dirty="0" smtClean="0"/>
              <a:t>Museum of Polis</a:t>
            </a:r>
            <a:endParaRPr lang="en-US" b="1" i="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037" y="1268760"/>
            <a:ext cx="3711067" cy="2504970"/>
          </a:xfrm>
          <a:prstGeom prst="ellipse">
            <a:avLst/>
          </a:prstGeom>
          <a:ln>
            <a:noFill/>
          </a:ln>
          <a:effectLst>
            <a:softEdge rad="112500"/>
          </a:effectLst>
        </p:spPr>
      </p:pic>
      <p:sp>
        <p:nvSpPr>
          <p:cNvPr id="9" name="TextBox 8"/>
          <p:cNvSpPr txBox="1"/>
          <p:nvPr/>
        </p:nvSpPr>
        <p:spPr>
          <a:xfrm>
            <a:off x="5219448" y="3825144"/>
            <a:ext cx="2520280" cy="369332"/>
          </a:xfrm>
          <a:prstGeom prst="rect">
            <a:avLst/>
          </a:prstGeom>
          <a:noFill/>
        </p:spPr>
        <p:txBody>
          <a:bodyPr wrap="square" rtlCol="0">
            <a:spAutoFit/>
          </a:bodyPr>
          <a:lstStyle/>
          <a:p>
            <a:r>
              <a:rPr lang="en-US" b="1" i="1" dirty="0" smtClean="0"/>
              <a:t>Polis square</a:t>
            </a:r>
            <a:endParaRPr lang="en-US" b="1" i="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973414"/>
            <a:ext cx="3470557" cy="2348786"/>
          </a:xfrm>
          <a:prstGeom prst="ellipse">
            <a:avLst/>
          </a:prstGeom>
          <a:ln>
            <a:noFill/>
          </a:ln>
          <a:effectLst>
            <a:softEdge rad="112500"/>
          </a:effectLst>
        </p:spPr>
      </p:pic>
      <p:sp>
        <p:nvSpPr>
          <p:cNvPr id="12" name="TextBox 11"/>
          <p:cNvSpPr txBox="1"/>
          <p:nvPr/>
        </p:nvSpPr>
        <p:spPr>
          <a:xfrm>
            <a:off x="561403" y="6347026"/>
            <a:ext cx="2635990" cy="369332"/>
          </a:xfrm>
          <a:prstGeom prst="rect">
            <a:avLst/>
          </a:prstGeom>
          <a:noFill/>
        </p:spPr>
        <p:txBody>
          <a:bodyPr wrap="square" rtlCol="0">
            <a:spAutoFit/>
          </a:bodyPr>
          <a:lstStyle/>
          <a:p>
            <a:r>
              <a:rPr lang="en-US" b="1" i="1" dirty="0"/>
              <a:t>Akamas Peninsula</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0888" y="4123124"/>
            <a:ext cx="3241088" cy="2361364"/>
          </a:xfrm>
          <a:prstGeom prst="ellipse">
            <a:avLst/>
          </a:prstGeom>
          <a:ln>
            <a:noFill/>
          </a:ln>
          <a:effectLst>
            <a:softEdge rad="112500"/>
          </a:effectLst>
        </p:spPr>
      </p:pic>
      <p:sp>
        <p:nvSpPr>
          <p:cNvPr id="14" name="TextBox 13"/>
          <p:cNvSpPr txBox="1"/>
          <p:nvPr/>
        </p:nvSpPr>
        <p:spPr>
          <a:xfrm>
            <a:off x="5219448" y="6322200"/>
            <a:ext cx="2592528" cy="369332"/>
          </a:xfrm>
          <a:prstGeom prst="rect">
            <a:avLst/>
          </a:prstGeom>
          <a:noFill/>
        </p:spPr>
        <p:txBody>
          <a:bodyPr wrap="square" rtlCol="0">
            <a:spAutoFit/>
          </a:bodyPr>
          <a:lstStyle/>
          <a:p>
            <a:r>
              <a:rPr lang="en-US" b="1" i="1" dirty="0" smtClean="0"/>
              <a:t>Camping site</a:t>
            </a:r>
            <a:endParaRPr lang="en-US" b="1" i="1" dirty="0"/>
          </a:p>
        </p:txBody>
      </p:sp>
    </p:spTree>
    <p:extLst>
      <p:ext uri="{BB962C8B-B14F-4D97-AF65-F5344CB8AC3E}">
        <p14:creationId xmlns:p14="http://schemas.microsoft.com/office/powerpoint/2010/main" val="512783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Latchi Harbour</a:t>
            </a:r>
          </a:p>
        </p:txBody>
      </p:sp>
      <p:sp>
        <p:nvSpPr>
          <p:cNvPr id="3" name="Content Placeholder 2"/>
          <p:cNvSpPr>
            <a:spLocks noGrp="1"/>
          </p:cNvSpPr>
          <p:nvPr>
            <p:ph sz="half" idx="1"/>
          </p:nvPr>
        </p:nvSpPr>
        <p:spPr/>
        <p:txBody>
          <a:bodyPr>
            <a:normAutofit fontScale="77500" lnSpcReduction="20000"/>
          </a:bodyPr>
          <a:lstStyle/>
          <a:p>
            <a:r>
              <a:rPr lang="en-US" sz="3100" dirty="0" smtClean="0"/>
              <a:t>The </a:t>
            </a:r>
            <a:r>
              <a:rPr lang="en-US" sz="3100" dirty="0"/>
              <a:t>Latchi on the promenade is the picturesque harbor of Polis, known throughout Cyprus for its fresh fish. Old was a small port of exportation mainly carob. The old stone carob warehouses have now been converted into restaurants, fish taverns and places of recreation. From the beginning Latchi short cruises to the Akamas. Also, the port provided facilities for water sports.</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1700808"/>
            <a:ext cx="3744416" cy="3528391"/>
          </a:xfrm>
        </p:spPr>
      </p:pic>
    </p:spTree>
    <p:extLst>
      <p:ext uri="{BB962C8B-B14F-4D97-AF65-F5344CB8AC3E}">
        <p14:creationId xmlns:p14="http://schemas.microsoft.com/office/powerpoint/2010/main" val="34242469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Baths of Aphrodite</a:t>
            </a:r>
          </a:p>
        </p:txBody>
      </p:sp>
      <p:sp>
        <p:nvSpPr>
          <p:cNvPr id="3" name="Content Placeholder 2"/>
          <p:cNvSpPr>
            <a:spLocks noGrp="1"/>
          </p:cNvSpPr>
          <p:nvPr>
            <p:ph sz="half" idx="1"/>
          </p:nvPr>
        </p:nvSpPr>
        <p:spPr/>
        <p:txBody>
          <a:bodyPr>
            <a:noAutofit/>
          </a:bodyPr>
          <a:lstStyle/>
          <a:p>
            <a:r>
              <a:rPr lang="en-US" dirty="0"/>
              <a:t>On the same way as Akamas penisnula, is the place where Aphrodite met het lover Adonis, the Baths of Aphrodite. It is a very beautiful area in the nature and a short excursion nobody visiting the area should </a:t>
            </a:r>
            <a:r>
              <a:rPr lang="en-US" dirty="0" smtClean="0"/>
              <a:t>miss.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2060848"/>
            <a:ext cx="3844266" cy="2690986"/>
          </a:xfrm>
        </p:spPr>
      </p:pic>
    </p:spTree>
    <p:extLst>
      <p:ext uri="{BB962C8B-B14F-4D97-AF65-F5344CB8AC3E}">
        <p14:creationId xmlns:p14="http://schemas.microsoft.com/office/powerpoint/2010/main" val="280570554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Lyceum and Technical School of Polis Chrysochous</a:t>
            </a:r>
          </a:p>
        </p:txBody>
      </p:sp>
      <p:sp>
        <p:nvSpPr>
          <p:cNvPr id="3" name="Content Placeholder 2"/>
          <p:cNvSpPr>
            <a:spLocks noGrp="1"/>
          </p:cNvSpPr>
          <p:nvPr>
            <p:ph idx="1"/>
          </p:nvPr>
        </p:nvSpPr>
        <p:spPr/>
        <p:txBody>
          <a:bodyPr>
            <a:normAutofit fontScale="55000" lnSpcReduction="20000"/>
          </a:bodyPr>
          <a:lstStyle/>
          <a:p>
            <a:pPr marL="0" indent="0">
              <a:buNone/>
            </a:pPr>
            <a:r>
              <a:rPr lang="en-US" b="1" i="1" u="sng" dirty="0">
                <a:solidFill>
                  <a:schemeClr val="tx2">
                    <a:lumMod val="75000"/>
                  </a:schemeClr>
                </a:solidFill>
              </a:rPr>
              <a:t>Our school’s </a:t>
            </a:r>
            <a:r>
              <a:rPr lang="en-US" b="1" i="1" u="sng" dirty="0" smtClean="0">
                <a:solidFill>
                  <a:schemeClr val="tx2">
                    <a:lumMod val="75000"/>
                  </a:schemeClr>
                </a:solidFill>
              </a:rPr>
              <a:t>history:</a:t>
            </a:r>
          </a:p>
          <a:p>
            <a:pPr marL="0" indent="0">
              <a:buNone/>
            </a:pPr>
            <a:r>
              <a:rPr lang="en-US" sz="3600" dirty="0"/>
              <a:t>Middle School Education Polis worked the year 1949-50.</a:t>
            </a:r>
            <a:br>
              <a:rPr lang="en-US" sz="3600" dirty="0"/>
            </a:br>
            <a:r>
              <a:rPr lang="en-US" sz="3600" dirty="0"/>
              <a:t>In 1983 with the separation of the secondary schools in high schools, the three largest classes housed in the Technical School of Polis.</a:t>
            </a:r>
            <a:br>
              <a:rPr lang="en-US" sz="3600" dirty="0"/>
            </a:br>
            <a:r>
              <a:rPr lang="en-US" sz="3600" dirty="0"/>
              <a:t/>
            </a:r>
            <a:br>
              <a:rPr lang="en-US" sz="3600" dirty="0"/>
            </a:br>
            <a:r>
              <a:rPr lang="en-US" sz="3600" dirty="0"/>
              <a:t>The City Technical School was founded in September 1963 by a decision of the Greek Communal Chamber to serve the needs of the Lake Mine and the Polis area in general.</a:t>
            </a:r>
            <a:br>
              <a:rPr lang="en-US" sz="3600" dirty="0"/>
            </a:br>
            <a:r>
              <a:rPr lang="en-US" sz="3600" dirty="0"/>
              <a:t/>
            </a:r>
            <a:br>
              <a:rPr lang="en-US" sz="3600" dirty="0"/>
            </a:br>
            <a:r>
              <a:rPr lang="en-US" sz="3600" dirty="0"/>
              <a:t>The new school building was built with a donation of Greek government and inaugurated in 1966. since then housed therein.</a:t>
            </a:r>
            <a:br>
              <a:rPr lang="en-US" sz="3600" dirty="0"/>
            </a:br>
            <a:r>
              <a:rPr lang="en-US" sz="3600" dirty="0"/>
              <a:t/>
            </a:r>
            <a:br>
              <a:rPr lang="en-US" sz="3600" dirty="0"/>
            </a:br>
            <a:r>
              <a:rPr lang="en-US" sz="3600" dirty="0"/>
              <a:t>Since 1983 the School was renamed High School and Technical School of Polis Polis.</a:t>
            </a:r>
            <a:br>
              <a:rPr lang="en-US" sz="3600" dirty="0"/>
            </a:br>
            <a:r>
              <a:rPr lang="en-US" sz="3600" dirty="0"/>
              <a:t/>
            </a:r>
            <a:br>
              <a:rPr lang="en-US" sz="3600" dirty="0"/>
            </a:br>
            <a:r>
              <a:rPr lang="en-US" sz="3600" dirty="0"/>
              <a:t>In 2005 the building was renovated and became classrooms and laboratories fully equipped for all specialties for both high school and </a:t>
            </a:r>
            <a:r>
              <a:rPr lang="en-US" sz="3600" dirty="0" smtClean="0"/>
              <a:t>technical school.</a:t>
            </a:r>
            <a:endParaRPr lang="en-US" sz="3600" b="1" i="1" u="sng" dirty="0" smtClean="0">
              <a:solidFill>
                <a:schemeClr val="tx2">
                  <a:lumMod val="75000"/>
                </a:schemeClr>
              </a:solidFill>
            </a:endParaRPr>
          </a:p>
          <a:p>
            <a:endParaRPr lang="en-US" dirty="0"/>
          </a:p>
        </p:txBody>
      </p:sp>
    </p:spTree>
    <p:extLst>
      <p:ext uri="{BB962C8B-B14F-4D97-AF65-F5344CB8AC3E}">
        <p14:creationId xmlns:p14="http://schemas.microsoft.com/office/powerpoint/2010/main" val="19112525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Students</a:t>
            </a:r>
            <a:r>
              <a:rPr lang="en-US" b="1" i="1" u="sng" dirty="0">
                <a:solidFill>
                  <a:schemeClr val="tx2">
                    <a:lumMod val="75000"/>
                  </a:schemeClr>
                </a:solidFill>
              </a:rPr>
              <a:t> </a:t>
            </a:r>
            <a:r>
              <a:rPr lang="en-US" dirty="0">
                <a:solidFill>
                  <a:schemeClr val="tx2">
                    <a:lumMod val="75000"/>
                  </a:schemeClr>
                </a:solidFill>
              </a:rPr>
              <a:t>and teachers</a:t>
            </a:r>
            <a:endParaRPr lang="en-US" dirty="0"/>
          </a:p>
        </p:txBody>
      </p:sp>
      <p:sp>
        <p:nvSpPr>
          <p:cNvPr id="3" name="Content Placeholder 2"/>
          <p:cNvSpPr>
            <a:spLocks noGrp="1"/>
          </p:cNvSpPr>
          <p:nvPr>
            <p:ph idx="1"/>
          </p:nvPr>
        </p:nvSpPr>
        <p:spPr/>
        <p:txBody>
          <a:bodyPr/>
          <a:lstStyle/>
          <a:p>
            <a:r>
              <a:rPr lang="en-US" dirty="0"/>
              <a:t>The school community is </a:t>
            </a:r>
            <a:r>
              <a:rPr lang="en-US"/>
              <a:t>consisted </a:t>
            </a:r>
            <a:r>
              <a:rPr lang="en-US" smtClean="0"/>
              <a:t>of 444 students</a:t>
            </a:r>
            <a:endParaRPr lang="en-US" dirty="0"/>
          </a:p>
          <a:p>
            <a:pPr lvl="1">
              <a:buFont typeface="Wingdings" pitchFamily="2" charset="2"/>
              <a:buChar char="§"/>
            </a:pPr>
            <a:r>
              <a:rPr lang="en-US" dirty="0"/>
              <a:t>Female: 257</a:t>
            </a:r>
          </a:p>
          <a:p>
            <a:pPr lvl="1">
              <a:buFont typeface="Wingdings" pitchFamily="2" charset="2"/>
              <a:buChar char="§"/>
            </a:pPr>
            <a:r>
              <a:rPr lang="en-US" dirty="0"/>
              <a:t>Male: 187</a:t>
            </a:r>
          </a:p>
          <a:p>
            <a:pPr marL="0" indent="0">
              <a:buNone/>
            </a:pPr>
            <a:r>
              <a:rPr lang="en-US" dirty="0"/>
              <a:t>              &amp;</a:t>
            </a:r>
          </a:p>
          <a:p>
            <a:pPr lvl="1">
              <a:buFont typeface="Wingdings" pitchFamily="2" charset="2"/>
              <a:buChar char="§"/>
            </a:pPr>
            <a:r>
              <a:rPr lang="en-US" dirty="0"/>
              <a:t>72 teachers</a:t>
            </a:r>
          </a:p>
          <a:p>
            <a:endParaRPr lang="en-US" dirty="0"/>
          </a:p>
        </p:txBody>
      </p:sp>
    </p:spTree>
    <p:extLst>
      <p:ext uri="{BB962C8B-B14F-4D97-AF65-F5344CB8AC3E}">
        <p14:creationId xmlns:p14="http://schemas.microsoft.com/office/powerpoint/2010/main" val="183526333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pictures of our school..</a:t>
            </a:r>
            <a:endParaRPr lang="en-US" dirty="0"/>
          </a:p>
        </p:txBody>
      </p:sp>
    </p:spTree>
    <p:extLst>
      <p:ext uri="{BB962C8B-B14F-4D97-AF65-F5344CB8AC3E}">
        <p14:creationId xmlns:p14="http://schemas.microsoft.com/office/powerpoint/2010/main" val="1139061654"/>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GB" sz="4000" u="sng" dirty="0"/>
              <a:t>The Cyprus </a:t>
            </a:r>
            <a:r>
              <a:rPr lang="en-GB" sz="4000" u="sng" dirty="0" smtClean="0"/>
              <a:t>Educational System</a:t>
            </a:r>
            <a:endParaRPr lang="en-US" sz="4000" u="sng" dirty="0"/>
          </a:p>
        </p:txBody>
      </p:sp>
      <p:sp>
        <p:nvSpPr>
          <p:cNvPr id="5" name="Content Placeholder 4"/>
          <p:cNvSpPr>
            <a:spLocks noGrp="1"/>
          </p:cNvSpPr>
          <p:nvPr>
            <p:ph idx="1"/>
          </p:nvPr>
        </p:nvSpPr>
        <p:spPr>
          <a:xfrm>
            <a:off x="457200" y="1295400"/>
            <a:ext cx="8229600" cy="5105400"/>
          </a:xfrm>
        </p:spPr>
        <p:txBody>
          <a:bodyPr>
            <a:noAutofit/>
          </a:bodyPr>
          <a:lstStyle/>
          <a:p>
            <a:r>
              <a:rPr lang="en-GB" sz="2800" dirty="0"/>
              <a:t>3-5 Years   Pre-Primary Education  - </a:t>
            </a:r>
            <a:r>
              <a:rPr lang="en-GB" sz="2800" dirty="0" smtClean="0"/>
              <a:t>Optional</a:t>
            </a:r>
          </a:p>
          <a:p>
            <a:pPr marL="0" indent="0">
              <a:buNone/>
            </a:pPr>
            <a:endParaRPr lang="en-GB" sz="2800" dirty="0" smtClean="0"/>
          </a:p>
          <a:p>
            <a:r>
              <a:rPr lang="en-GB" sz="2800" dirty="0"/>
              <a:t>6-12 Years  Primary Education	</a:t>
            </a:r>
          </a:p>
          <a:p>
            <a:r>
              <a:rPr lang="en-GB" sz="2800" dirty="0"/>
              <a:t>12-15 Years  </a:t>
            </a:r>
            <a:r>
              <a:rPr lang="en-GB" sz="2800" dirty="0" smtClean="0"/>
              <a:t>Gymnasium</a:t>
            </a:r>
          </a:p>
          <a:p>
            <a:pPr marL="0" indent="0">
              <a:buNone/>
            </a:pPr>
            <a:endParaRPr lang="en-GB" sz="2800" dirty="0" smtClean="0"/>
          </a:p>
          <a:p>
            <a:r>
              <a:rPr lang="en-GB" sz="2800" dirty="0" smtClean="0"/>
              <a:t>15-18 </a:t>
            </a:r>
            <a:r>
              <a:rPr lang="en-GB" sz="2800" dirty="0"/>
              <a:t>Years  Lyceum 			</a:t>
            </a:r>
          </a:p>
          <a:p>
            <a:r>
              <a:rPr lang="en-GB" sz="2800" dirty="0"/>
              <a:t>15-18 Years Technical education: Theoretical/Practical </a:t>
            </a:r>
            <a:r>
              <a:rPr lang="en-GB" sz="2800" dirty="0" smtClean="0"/>
              <a:t>Section</a:t>
            </a:r>
          </a:p>
          <a:p>
            <a:endParaRPr lang="en-GB" sz="2800" dirty="0" smtClean="0"/>
          </a:p>
          <a:p>
            <a:r>
              <a:rPr lang="en-GB" sz="2800" dirty="0"/>
              <a:t> Universities/Polytechnics/Colleges/Institutions                                          </a:t>
            </a:r>
          </a:p>
          <a:p>
            <a:endParaRPr lang="en-GB" sz="2800" dirty="0"/>
          </a:p>
        </p:txBody>
      </p:sp>
      <p:sp>
        <p:nvSpPr>
          <p:cNvPr id="7" name="Right Brace 6"/>
          <p:cNvSpPr/>
          <p:nvPr/>
        </p:nvSpPr>
        <p:spPr>
          <a:xfrm>
            <a:off x="5638800" y="2209800"/>
            <a:ext cx="457200"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ight Brace 7"/>
          <p:cNvSpPr/>
          <p:nvPr/>
        </p:nvSpPr>
        <p:spPr>
          <a:xfrm>
            <a:off x="6096000" y="3886200"/>
            <a:ext cx="533400"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096000" y="2209800"/>
            <a:ext cx="1676400" cy="830997"/>
          </a:xfrm>
          <a:prstGeom prst="rect">
            <a:avLst/>
          </a:prstGeom>
          <a:noFill/>
        </p:spPr>
        <p:txBody>
          <a:bodyPr wrap="square" rtlCol="0">
            <a:spAutoFit/>
          </a:bodyPr>
          <a:lstStyle/>
          <a:p>
            <a:r>
              <a:rPr lang="en-GB" sz="2400" dirty="0" smtClean="0"/>
              <a:t>Compulsory education</a:t>
            </a:r>
            <a:endParaRPr lang="en-US" sz="2400" dirty="0"/>
          </a:p>
        </p:txBody>
      </p:sp>
      <p:sp>
        <p:nvSpPr>
          <p:cNvPr id="10" name="TextBox 9"/>
          <p:cNvSpPr txBox="1"/>
          <p:nvPr/>
        </p:nvSpPr>
        <p:spPr>
          <a:xfrm>
            <a:off x="6781800" y="3886200"/>
            <a:ext cx="1600200" cy="830997"/>
          </a:xfrm>
          <a:prstGeom prst="rect">
            <a:avLst/>
          </a:prstGeom>
          <a:noFill/>
        </p:spPr>
        <p:txBody>
          <a:bodyPr wrap="square" rtlCol="0">
            <a:spAutoFit/>
          </a:bodyPr>
          <a:lstStyle/>
          <a:p>
            <a:r>
              <a:rPr lang="en-US" sz="2400" dirty="0" smtClean="0"/>
              <a:t>Optional</a:t>
            </a:r>
          </a:p>
          <a:p>
            <a:endParaRPr lang="en-US" sz="2400" dirty="0"/>
          </a:p>
        </p:txBody>
      </p:sp>
    </p:spTree>
    <p:extLst>
      <p:ext uri="{BB962C8B-B14F-4D97-AF65-F5344CB8AC3E}">
        <p14:creationId xmlns:p14="http://schemas.microsoft.com/office/powerpoint/2010/main" val="17967891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813447"/>
            <a:ext cx="4572000" cy="1231106"/>
          </a:xfrm>
          <a:prstGeom prst="rect">
            <a:avLst/>
          </a:prstGeom>
        </p:spPr>
        <p:txBody>
          <a:bodyPr>
            <a:spAutoFit/>
          </a:bodyPr>
          <a:lstStyle/>
          <a:p>
            <a:r>
              <a:rPr lang="en-US" dirty="0">
                <a:solidFill>
                  <a:schemeClr val="bg1"/>
                </a:solidFill>
              </a:rPr>
              <a:t>Cyprus got its name from the Latin word for copper, </a:t>
            </a:r>
            <a:r>
              <a:rPr lang="en-US" i="1" dirty="0">
                <a:solidFill>
                  <a:schemeClr val="bg1"/>
                </a:solidFill>
              </a:rPr>
              <a:t>Cuprum </a:t>
            </a:r>
            <a:r>
              <a:rPr lang="en-US" dirty="0">
                <a:solidFill>
                  <a:schemeClr val="bg1"/>
                </a:solidFill>
              </a:rPr>
              <a:t>because large </a:t>
            </a:r>
            <a:r>
              <a:rPr lang="en-US" sz="2000" dirty="0">
                <a:solidFill>
                  <a:schemeClr val="bg1"/>
                </a:solidFill>
              </a:rPr>
              <a:t>deposits</a:t>
            </a:r>
            <a:r>
              <a:rPr lang="en-US" dirty="0">
                <a:solidFill>
                  <a:schemeClr val="bg1"/>
                </a:solidFill>
              </a:rPr>
              <a:t> of copper ore were found on the island at that time.</a:t>
            </a:r>
            <a:endParaRPr lang="en-US" dirty="0"/>
          </a:p>
        </p:txBody>
      </p:sp>
      <p:pic>
        <p:nvPicPr>
          <p:cNvPr id="13" name="Picture Placeholder 12"/>
          <p:cNvPicPr>
            <a:picLocks noGrp="1" noChangeAspect="1"/>
          </p:cNvPicPr>
          <p:nvPr>
            <p:ph type="pic" idx="1"/>
          </p:nvPr>
        </p:nvPicPr>
        <p:blipFill>
          <a:blip r:embed="rId2">
            <a:extLst>
              <a:ext uri="{28A0092B-C50C-407E-A947-70E740481C1C}">
                <a14:useLocalDpi xmlns:a14="http://schemas.microsoft.com/office/drawing/2010/main" val="0"/>
              </a:ext>
            </a:extLst>
          </a:blip>
          <a:srcRect l="2958" r="2958"/>
          <a:stretch>
            <a:fillRect/>
          </a:stretch>
        </p:blipFill>
        <p:spPr>
          <a:xfrm rot="420000">
            <a:off x="3294183" y="1624024"/>
            <a:ext cx="4617720" cy="3931920"/>
          </a:xfrm>
        </p:spPr>
      </p:pic>
      <p:sp>
        <p:nvSpPr>
          <p:cNvPr id="8" name="Title 7"/>
          <p:cNvSpPr>
            <a:spLocks noGrp="1"/>
          </p:cNvSpPr>
          <p:nvPr>
            <p:ph type="title"/>
          </p:nvPr>
        </p:nvSpPr>
        <p:spPr>
          <a:xfrm>
            <a:off x="428596" y="1285860"/>
            <a:ext cx="2212848" cy="1582621"/>
          </a:xfrm>
        </p:spPr>
        <p:txBody>
          <a:bodyPr>
            <a:noAutofit/>
          </a:bodyPr>
          <a:lstStyle/>
          <a:p>
            <a:r>
              <a:rPr lang="en-US" dirty="0" smtClean="0">
                <a:solidFill>
                  <a:schemeClr val="tx1">
                    <a:lumMod val="95000"/>
                    <a:lumOff val="5000"/>
                  </a:schemeClr>
                </a:solidFill>
              </a:rPr>
              <a:t/>
            </a:r>
            <a:br>
              <a:rPr lang="en-US" dirty="0" smtClean="0">
                <a:solidFill>
                  <a:schemeClr val="tx1">
                    <a:lumMod val="95000"/>
                    <a:lumOff val="5000"/>
                  </a:schemeClr>
                </a:solidFill>
              </a:rPr>
            </a:br>
            <a:r>
              <a:rPr lang="en-US" dirty="0">
                <a:solidFill>
                  <a:schemeClr val="tx1">
                    <a:lumMod val="95000"/>
                    <a:lumOff val="5000"/>
                  </a:schemeClr>
                </a:solidFill>
              </a:rPr>
              <a:t/>
            </a:r>
            <a:br>
              <a:rPr lang="en-US" dirty="0">
                <a:solidFill>
                  <a:schemeClr val="tx1">
                    <a:lumMod val="95000"/>
                    <a:lumOff val="5000"/>
                  </a:schemeClr>
                </a:solidFill>
              </a:rPr>
            </a:br>
            <a:r>
              <a:rPr lang="en-US" dirty="0" smtClean="0">
                <a:solidFill>
                  <a:schemeClr val="tx1">
                    <a:lumMod val="95000"/>
                    <a:lumOff val="5000"/>
                  </a:schemeClr>
                </a:solidFill>
              </a:rPr>
              <a:t/>
            </a:r>
            <a:br>
              <a:rPr lang="en-US" dirty="0" smtClean="0">
                <a:solidFill>
                  <a:schemeClr val="tx1">
                    <a:lumMod val="95000"/>
                    <a:lumOff val="5000"/>
                  </a:schemeClr>
                </a:solidFill>
              </a:rPr>
            </a:br>
            <a:r>
              <a:rPr lang="en-US" dirty="0">
                <a:solidFill>
                  <a:schemeClr val="tx1">
                    <a:lumMod val="95000"/>
                    <a:lumOff val="5000"/>
                  </a:schemeClr>
                </a:solidFill>
              </a:rPr>
              <a:t/>
            </a:r>
            <a:br>
              <a:rPr lang="en-US" dirty="0">
                <a:solidFill>
                  <a:schemeClr val="tx1">
                    <a:lumMod val="95000"/>
                    <a:lumOff val="5000"/>
                  </a:schemeClr>
                </a:solidFill>
              </a:rPr>
            </a:br>
            <a:r>
              <a:rPr lang="en-US" dirty="0" smtClean="0">
                <a:solidFill>
                  <a:schemeClr val="tx1">
                    <a:lumMod val="95000"/>
                    <a:lumOff val="5000"/>
                  </a:schemeClr>
                </a:solidFill>
              </a:rPr>
              <a:t/>
            </a:r>
            <a:br>
              <a:rPr lang="en-US" dirty="0" smtClean="0">
                <a:solidFill>
                  <a:schemeClr val="tx1">
                    <a:lumMod val="95000"/>
                    <a:lumOff val="5000"/>
                  </a:schemeClr>
                </a:solidFill>
              </a:rPr>
            </a:br>
            <a:r>
              <a:rPr lang="en-US" dirty="0">
                <a:solidFill>
                  <a:schemeClr val="tx1">
                    <a:lumMod val="95000"/>
                    <a:lumOff val="5000"/>
                  </a:schemeClr>
                </a:solidFill>
              </a:rPr>
              <a:t/>
            </a:r>
            <a:br>
              <a:rPr lang="en-US" dirty="0">
                <a:solidFill>
                  <a:schemeClr val="tx1">
                    <a:lumMod val="95000"/>
                    <a:lumOff val="5000"/>
                  </a:schemeClr>
                </a:solidFill>
              </a:rPr>
            </a:br>
            <a:r>
              <a:rPr lang="en-US" dirty="0" smtClean="0">
                <a:solidFill>
                  <a:schemeClr val="tx1">
                    <a:lumMod val="95000"/>
                    <a:lumOff val="5000"/>
                  </a:schemeClr>
                </a:solidFill>
              </a:rPr>
              <a:t/>
            </a:r>
            <a:br>
              <a:rPr lang="en-US" dirty="0" smtClean="0">
                <a:solidFill>
                  <a:schemeClr val="tx1">
                    <a:lumMod val="95000"/>
                    <a:lumOff val="5000"/>
                  </a:schemeClr>
                </a:solidFill>
              </a:rPr>
            </a:br>
            <a:r>
              <a:rPr lang="en-US" dirty="0">
                <a:solidFill>
                  <a:schemeClr val="tx1">
                    <a:lumMod val="95000"/>
                    <a:lumOff val="5000"/>
                  </a:schemeClr>
                </a:solidFill>
              </a:rPr>
              <a:t/>
            </a:r>
            <a:br>
              <a:rPr lang="en-US" dirty="0">
                <a:solidFill>
                  <a:schemeClr val="tx1">
                    <a:lumMod val="95000"/>
                    <a:lumOff val="5000"/>
                  </a:schemeClr>
                </a:solidFill>
              </a:rPr>
            </a:br>
            <a:r>
              <a:rPr lang="en-US" dirty="0" smtClean="0">
                <a:solidFill>
                  <a:schemeClr val="tx1">
                    <a:lumMod val="95000"/>
                    <a:lumOff val="5000"/>
                  </a:schemeClr>
                </a:solidFill>
              </a:rPr>
              <a:t/>
            </a:r>
            <a:br>
              <a:rPr lang="en-US" dirty="0" smtClean="0">
                <a:solidFill>
                  <a:schemeClr val="tx1">
                    <a:lumMod val="95000"/>
                    <a:lumOff val="5000"/>
                  </a:schemeClr>
                </a:solidFill>
              </a:rPr>
            </a:br>
            <a:r>
              <a:rPr lang="en-US" dirty="0">
                <a:solidFill>
                  <a:schemeClr val="tx1">
                    <a:lumMod val="95000"/>
                    <a:lumOff val="5000"/>
                  </a:schemeClr>
                </a:solidFill>
              </a:rPr>
              <a:t/>
            </a:r>
            <a:br>
              <a:rPr lang="en-US" dirty="0">
                <a:solidFill>
                  <a:schemeClr val="tx1">
                    <a:lumMod val="95000"/>
                    <a:lumOff val="5000"/>
                  </a:schemeClr>
                </a:solidFill>
              </a:rPr>
            </a:br>
            <a:r>
              <a:rPr lang="en-US" dirty="0" smtClean="0">
                <a:solidFill>
                  <a:schemeClr val="tx1">
                    <a:lumMod val="95000"/>
                    <a:lumOff val="5000"/>
                  </a:schemeClr>
                </a:solidFill>
              </a:rPr>
              <a:t>  </a:t>
            </a:r>
            <a:r>
              <a:rPr lang="en-US" sz="2800" dirty="0" smtClean="0">
                <a:solidFill>
                  <a:schemeClr val="tx1">
                    <a:lumMod val="95000"/>
                    <a:lumOff val="5000"/>
                  </a:schemeClr>
                </a:solidFill>
              </a:rPr>
              <a:t>Cyprus</a:t>
            </a:r>
            <a:r>
              <a:rPr lang="en-US" dirty="0" smtClean="0">
                <a:solidFill>
                  <a:schemeClr val="tx1">
                    <a:lumMod val="95000"/>
                    <a:lumOff val="5000"/>
                  </a:schemeClr>
                </a:solidFill>
              </a:rPr>
              <a:t> </a:t>
            </a:r>
            <a:r>
              <a:rPr lang="en-US" dirty="0">
                <a:solidFill>
                  <a:schemeClr val="tx1">
                    <a:lumMod val="95000"/>
                    <a:lumOff val="5000"/>
                  </a:schemeClr>
                </a:solidFill>
              </a:rPr>
              <a:t>got its name from the Latin word for copper, </a:t>
            </a:r>
            <a:r>
              <a:rPr lang="en-US" i="1" dirty="0">
                <a:solidFill>
                  <a:schemeClr val="tx1">
                    <a:lumMod val="95000"/>
                    <a:lumOff val="5000"/>
                  </a:schemeClr>
                </a:solidFill>
              </a:rPr>
              <a:t>Cuprum </a:t>
            </a:r>
            <a:r>
              <a:rPr lang="en-US" dirty="0">
                <a:solidFill>
                  <a:schemeClr val="tx1">
                    <a:lumMod val="95000"/>
                    <a:lumOff val="5000"/>
                  </a:schemeClr>
                </a:solidFill>
              </a:rPr>
              <a:t>because large deposits of copper ore were found on the island at that time.</a:t>
            </a:r>
          </a:p>
        </p:txBody>
      </p:sp>
    </p:spTree>
    <p:extLst>
      <p:ext uri="{BB962C8B-B14F-4D97-AF65-F5344CB8AC3E}">
        <p14:creationId xmlns:p14="http://schemas.microsoft.com/office/powerpoint/2010/main" val="3005351835"/>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u="sng" dirty="0"/>
              <a:t>Primary Education</a:t>
            </a:r>
            <a:endParaRPr lang="en-US" u="sng" dirty="0"/>
          </a:p>
        </p:txBody>
      </p:sp>
      <p:sp>
        <p:nvSpPr>
          <p:cNvPr id="5" name="Content Placeholder 4"/>
          <p:cNvSpPr>
            <a:spLocks noGrp="1"/>
          </p:cNvSpPr>
          <p:nvPr>
            <p:ph idx="1"/>
          </p:nvPr>
        </p:nvSpPr>
        <p:spPr/>
        <p:txBody>
          <a:bodyPr/>
          <a:lstStyle/>
          <a:p>
            <a:r>
              <a:rPr lang="en-GB" dirty="0"/>
              <a:t>Primary education constitutes the </a:t>
            </a:r>
          </a:p>
          <a:p>
            <a:pPr marL="0" indent="0">
              <a:buNone/>
            </a:pPr>
            <a:r>
              <a:rPr lang="en-GB" dirty="0"/>
              <a:t>fundamental stage of education, which puts the </a:t>
            </a:r>
          </a:p>
          <a:p>
            <a:pPr marL="0" indent="0">
              <a:buNone/>
            </a:pPr>
            <a:r>
              <a:rPr lang="en-GB" dirty="0"/>
              <a:t>foundation for the harmonious development of </a:t>
            </a:r>
          </a:p>
          <a:p>
            <a:pPr marL="0" indent="0">
              <a:buNone/>
            </a:pPr>
            <a:r>
              <a:rPr lang="en-GB" dirty="0"/>
              <a:t>children.</a:t>
            </a:r>
          </a:p>
          <a:p>
            <a:endParaRPr lang="en-US" dirty="0"/>
          </a:p>
        </p:txBody>
      </p:sp>
    </p:spTree>
    <p:extLst>
      <p:ext uri="{BB962C8B-B14F-4D97-AF65-F5344CB8AC3E}">
        <p14:creationId xmlns:p14="http://schemas.microsoft.com/office/powerpoint/2010/main" val="15043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t>General Secondary Education </a:t>
            </a:r>
            <a:endParaRPr lang="en-US" u="sng" dirty="0"/>
          </a:p>
        </p:txBody>
      </p:sp>
      <p:sp>
        <p:nvSpPr>
          <p:cNvPr id="3" name="Content Placeholder 2"/>
          <p:cNvSpPr>
            <a:spLocks noGrp="1"/>
          </p:cNvSpPr>
          <p:nvPr>
            <p:ph idx="1"/>
          </p:nvPr>
        </p:nvSpPr>
        <p:spPr/>
        <p:txBody>
          <a:bodyPr>
            <a:normAutofit fontScale="92500" lnSpcReduction="20000"/>
          </a:bodyPr>
          <a:lstStyle/>
          <a:p>
            <a:r>
              <a:rPr lang="en-GB" dirty="0"/>
              <a:t>Public Secondary Education offers a six years programme of instruction for children aged </a:t>
            </a:r>
          </a:p>
          <a:p>
            <a:pPr marL="0" indent="0">
              <a:buNone/>
            </a:pPr>
            <a:r>
              <a:rPr lang="en-GB" dirty="0"/>
              <a:t>    12  to  18 .</a:t>
            </a:r>
          </a:p>
          <a:p>
            <a:pPr marL="0" indent="0">
              <a:buNone/>
            </a:pPr>
            <a:r>
              <a:rPr lang="en-GB" dirty="0"/>
              <a:t>     It has got a general educational orientation,</a:t>
            </a:r>
          </a:p>
          <a:p>
            <a:pPr marL="0" indent="0">
              <a:buNone/>
            </a:pPr>
            <a:r>
              <a:rPr lang="en-GB" dirty="0"/>
              <a:t>     which is compulsory for the first three years.</a:t>
            </a:r>
          </a:p>
          <a:p>
            <a:pPr marL="0" indent="0">
              <a:buNone/>
            </a:pPr>
            <a:r>
              <a:rPr lang="en-GB" dirty="0"/>
              <a:t>     In the last three years it follows a more     </a:t>
            </a:r>
          </a:p>
          <a:p>
            <a:pPr marL="0" indent="0">
              <a:buNone/>
            </a:pPr>
            <a:r>
              <a:rPr lang="en-GB" dirty="0"/>
              <a:t>     flexible and diverse orientation in two </a:t>
            </a:r>
          </a:p>
          <a:p>
            <a:pPr marL="0" indent="0">
              <a:buNone/>
            </a:pPr>
            <a:r>
              <a:rPr lang="en-GB" dirty="0"/>
              <a:t>     directions:</a:t>
            </a:r>
          </a:p>
          <a:p>
            <a:pPr marL="0" indent="0">
              <a:buNone/>
            </a:pPr>
            <a:r>
              <a:rPr lang="en-GB" dirty="0"/>
              <a:t>      a. Comprehensive Lyceum and</a:t>
            </a:r>
          </a:p>
          <a:p>
            <a:pPr marL="0" indent="0">
              <a:buNone/>
            </a:pPr>
            <a:r>
              <a:rPr lang="en-GB" dirty="0"/>
              <a:t>      b. Technical Education.</a:t>
            </a:r>
          </a:p>
          <a:p>
            <a:endParaRPr lang="en-US" dirty="0"/>
          </a:p>
        </p:txBody>
      </p:sp>
    </p:spTree>
    <p:extLst>
      <p:ext uri="{BB962C8B-B14F-4D97-AF65-F5344CB8AC3E}">
        <p14:creationId xmlns:p14="http://schemas.microsoft.com/office/powerpoint/2010/main" val="3286632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CITIES OF CYPRUS</a:t>
            </a:r>
            <a:endParaRPr lang="el-GR" dirty="0"/>
          </a:p>
        </p:txBody>
      </p:sp>
      <p:sp>
        <p:nvSpPr>
          <p:cNvPr id="3" name="Content Placeholder 2"/>
          <p:cNvSpPr>
            <a:spLocks noGrp="1"/>
          </p:cNvSpPr>
          <p:nvPr>
            <p:ph sz="half" idx="1"/>
          </p:nvPr>
        </p:nvSpPr>
        <p:spPr/>
        <p:txBody>
          <a:bodyPr>
            <a:normAutofit/>
          </a:bodyPr>
          <a:lstStyle/>
          <a:p>
            <a:r>
              <a:rPr lang="en-GB" dirty="0" smtClean="0"/>
              <a:t>Cyprus is classified into six  major cities with their suburbs, according to the constitution of </a:t>
            </a:r>
            <a:r>
              <a:rPr lang="el-GR" dirty="0" smtClean="0"/>
              <a:t>1960</a:t>
            </a:r>
            <a:r>
              <a:rPr lang="en-GB" dirty="0" smtClean="0"/>
              <a:t>. These major cities are: Nicosia, Limassol, Larnaka, Paphos, Famagusta, Kyrenia.</a:t>
            </a:r>
            <a:endParaRPr lang="el-GR" dirty="0"/>
          </a:p>
        </p:txBody>
      </p:sp>
      <p:pic>
        <p:nvPicPr>
          <p:cNvPr id="5" name="Content Placeholder 4" descr="cyprus-map.jpg"/>
          <p:cNvPicPr>
            <a:picLocks noGrp="1" noChangeAspect="1"/>
          </p:cNvPicPr>
          <p:nvPr>
            <p:ph sz="half" idx="2"/>
          </p:nvPr>
        </p:nvPicPr>
        <p:blipFill>
          <a:blip r:embed="rId2" cstate="print"/>
          <a:stretch>
            <a:fillRect/>
          </a:stretch>
        </p:blipFill>
        <p:spPr>
          <a:xfrm>
            <a:off x="4648200" y="2553897"/>
            <a:ext cx="4343400" cy="2817005"/>
          </a:xfr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2901878"/>
            <a:ext cx="2339752" cy="564672"/>
          </a:xfrm>
        </p:spPr>
        <p:txBody>
          <a:bodyPr>
            <a:normAutofit/>
          </a:bodyPr>
          <a:lstStyle/>
          <a:p>
            <a:pPr algn="ctr"/>
            <a:r>
              <a:rPr lang="en-US" sz="1800" dirty="0" smtClean="0"/>
              <a:t>Limassol castle</a:t>
            </a:r>
            <a:endParaRPr lang="en-US" sz="1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20480" cy="288032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8783" y="260648"/>
            <a:ext cx="4389888" cy="2808312"/>
          </a:xfrm>
          <a:prstGeom prst="rect">
            <a:avLst/>
          </a:prstGeom>
        </p:spPr>
      </p:pic>
      <p:sp>
        <p:nvSpPr>
          <p:cNvPr id="9" name="TextBox 8"/>
          <p:cNvSpPr txBox="1"/>
          <p:nvPr/>
        </p:nvSpPr>
        <p:spPr>
          <a:xfrm>
            <a:off x="5796136" y="3062060"/>
            <a:ext cx="1521442" cy="369332"/>
          </a:xfrm>
          <a:prstGeom prst="rect">
            <a:avLst/>
          </a:prstGeom>
          <a:noFill/>
        </p:spPr>
        <p:txBody>
          <a:bodyPr wrap="none" rtlCol="0">
            <a:spAutoFit/>
          </a:bodyPr>
          <a:lstStyle/>
          <a:p>
            <a:r>
              <a:rPr lang="en-US" dirty="0" smtClean="0">
                <a:solidFill>
                  <a:schemeClr val="bg2">
                    <a:lumMod val="25000"/>
                  </a:schemeClr>
                </a:solidFill>
              </a:rPr>
              <a:t>Paphos castle</a:t>
            </a:r>
            <a:endParaRPr lang="en-US" dirty="0">
              <a:solidFill>
                <a:schemeClr val="bg2">
                  <a:lumMod val="25000"/>
                </a:schemeClr>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501008"/>
            <a:ext cx="3632622" cy="2906098"/>
          </a:xfrm>
          <a:prstGeom prst="rect">
            <a:avLst/>
          </a:prstGeom>
        </p:spPr>
      </p:pic>
      <p:sp>
        <p:nvSpPr>
          <p:cNvPr id="11" name="TextBox 10"/>
          <p:cNvSpPr txBox="1"/>
          <p:nvPr/>
        </p:nvSpPr>
        <p:spPr>
          <a:xfrm>
            <a:off x="1259632" y="6525344"/>
            <a:ext cx="2232248" cy="369332"/>
          </a:xfrm>
          <a:prstGeom prst="rect">
            <a:avLst/>
          </a:prstGeom>
          <a:noFill/>
        </p:spPr>
        <p:txBody>
          <a:bodyPr wrap="square" rtlCol="0">
            <a:spAutoFit/>
          </a:bodyPr>
          <a:lstStyle/>
          <a:p>
            <a:r>
              <a:rPr lang="en-US" dirty="0" smtClean="0">
                <a:solidFill>
                  <a:schemeClr val="bg2">
                    <a:lumMod val="25000"/>
                  </a:schemeClr>
                </a:solidFill>
              </a:rPr>
              <a:t>Curium</a:t>
            </a:r>
            <a:endParaRPr lang="en-US" dirty="0">
              <a:solidFill>
                <a:schemeClr val="bg2">
                  <a:lumMod val="25000"/>
                </a:schemeClr>
              </a:soli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1624" y="3431392"/>
            <a:ext cx="4130465" cy="2694483"/>
          </a:xfrm>
          <a:prstGeom prst="rect">
            <a:avLst/>
          </a:prstGeom>
        </p:spPr>
      </p:pic>
      <p:sp>
        <p:nvSpPr>
          <p:cNvPr id="14" name="TextBox 13"/>
          <p:cNvSpPr txBox="1"/>
          <p:nvPr/>
        </p:nvSpPr>
        <p:spPr>
          <a:xfrm>
            <a:off x="5489591" y="6256455"/>
            <a:ext cx="2448272" cy="369332"/>
          </a:xfrm>
          <a:prstGeom prst="rect">
            <a:avLst/>
          </a:prstGeom>
          <a:noFill/>
        </p:spPr>
        <p:txBody>
          <a:bodyPr wrap="square" rtlCol="0">
            <a:spAutoFit/>
          </a:bodyPr>
          <a:lstStyle/>
          <a:p>
            <a:r>
              <a:rPr lang="en-US" dirty="0" smtClean="0">
                <a:solidFill>
                  <a:schemeClr val="bg2">
                    <a:lumMod val="25000"/>
                  </a:schemeClr>
                </a:solidFill>
              </a:rPr>
              <a:t>Bellapais</a:t>
            </a:r>
            <a:endParaRPr lang="en-US" dirty="0">
              <a:solidFill>
                <a:schemeClr val="bg2">
                  <a:lumMod val="25000"/>
                </a:schemeClr>
              </a:solidFill>
            </a:endParaRPr>
          </a:p>
        </p:txBody>
      </p:sp>
    </p:spTree>
    <p:extLst>
      <p:ext uri="{BB962C8B-B14F-4D97-AF65-F5344CB8AC3E}">
        <p14:creationId xmlns:p14="http://schemas.microsoft.com/office/powerpoint/2010/main" val="25777276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FAUNA OF CYPRUS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50546">
            <a:off x="305606" y="1781781"/>
            <a:ext cx="2438400" cy="1876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52352">
            <a:off x="3080582" y="4081536"/>
            <a:ext cx="2619375" cy="174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5477">
            <a:off x="288885" y="4140479"/>
            <a:ext cx="2619375" cy="23911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84555">
            <a:off x="3080582" y="1525183"/>
            <a:ext cx="3085718" cy="20507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75578">
            <a:off x="5957716" y="3894850"/>
            <a:ext cx="3100968" cy="22130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465888">
            <a:off x="6277693" y="1770288"/>
            <a:ext cx="2743200" cy="16668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9068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80">
                                          <p:stCondLst>
                                            <p:cond delay="0"/>
                                          </p:stCondLst>
                                        </p:cTn>
                                        <p:tgtEl>
                                          <p:spTgt spid="7"/>
                                        </p:tgtEl>
                                      </p:cBhvr>
                                    </p:animEffect>
                                    <p:anim calcmode="lin" valueType="num">
                                      <p:cBhvr>
                                        <p:cTn id="3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8" dur="26">
                                          <p:stCondLst>
                                            <p:cond delay="650"/>
                                          </p:stCondLst>
                                        </p:cTn>
                                        <p:tgtEl>
                                          <p:spTgt spid="7"/>
                                        </p:tgtEl>
                                      </p:cBhvr>
                                      <p:to x="100000" y="60000"/>
                                    </p:animScale>
                                    <p:animScale>
                                      <p:cBhvr>
                                        <p:cTn id="39" dur="166" decel="50000">
                                          <p:stCondLst>
                                            <p:cond delay="676"/>
                                          </p:stCondLst>
                                        </p:cTn>
                                        <p:tgtEl>
                                          <p:spTgt spid="7"/>
                                        </p:tgtEl>
                                      </p:cBhvr>
                                      <p:to x="100000" y="100000"/>
                                    </p:animScale>
                                    <p:animScale>
                                      <p:cBhvr>
                                        <p:cTn id="40" dur="26">
                                          <p:stCondLst>
                                            <p:cond delay="1312"/>
                                          </p:stCondLst>
                                        </p:cTn>
                                        <p:tgtEl>
                                          <p:spTgt spid="7"/>
                                        </p:tgtEl>
                                      </p:cBhvr>
                                      <p:to x="100000" y="80000"/>
                                    </p:animScale>
                                    <p:animScale>
                                      <p:cBhvr>
                                        <p:cTn id="41" dur="166" decel="50000">
                                          <p:stCondLst>
                                            <p:cond delay="1338"/>
                                          </p:stCondLst>
                                        </p:cTn>
                                        <p:tgtEl>
                                          <p:spTgt spid="7"/>
                                        </p:tgtEl>
                                      </p:cBhvr>
                                      <p:to x="100000" y="100000"/>
                                    </p:animScale>
                                    <p:animScale>
                                      <p:cBhvr>
                                        <p:cTn id="42" dur="26">
                                          <p:stCondLst>
                                            <p:cond delay="1642"/>
                                          </p:stCondLst>
                                        </p:cTn>
                                        <p:tgtEl>
                                          <p:spTgt spid="7"/>
                                        </p:tgtEl>
                                      </p:cBhvr>
                                      <p:to x="100000" y="90000"/>
                                    </p:animScale>
                                    <p:animScale>
                                      <p:cBhvr>
                                        <p:cTn id="43" dur="166" decel="50000">
                                          <p:stCondLst>
                                            <p:cond delay="1668"/>
                                          </p:stCondLst>
                                        </p:cTn>
                                        <p:tgtEl>
                                          <p:spTgt spid="7"/>
                                        </p:tgtEl>
                                      </p:cBhvr>
                                      <p:to x="100000" y="100000"/>
                                    </p:animScale>
                                    <p:animScale>
                                      <p:cBhvr>
                                        <p:cTn id="44" dur="26">
                                          <p:stCondLst>
                                            <p:cond delay="1808"/>
                                          </p:stCondLst>
                                        </p:cTn>
                                        <p:tgtEl>
                                          <p:spTgt spid="7"/>
                                        </p:tgtEl>
                                      </p:cBhvr>
                                      <p:to x="100000" y="95000"/>
                                    </p:animScale>
                                    <p:animScale>
                                      <p:cBhvr>
                                        <p:cTn id="4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FLORA OF CYPRUS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42780">
            <a:off x="6064081" y="3697295"/>
            <a:ext cx="2460140" cy="28127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79556">
            <a:off x="115646" y="3837343"/>
            <a:ext cx="3200400" cy="2381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525860"/>
            <a:ext cx="2509453" cy="18883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548680"/>
            <a:ext cx="3609206" cy="30408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80131">
            <a:off x="2987824" y="1094051"/>
            <a:ext cx="2105937" cy="28079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4899" y="4594689"/>
            <a:ext cx="3027492" cy="22943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5330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4"/>
                                        </p:tgtEl>
                                      </p:cBhvr>
                                    </p:animEffect>
                                    <p:animScale>
                                      <p:cBhvr>
                                        <p:cTn id="22" dur="250" autoRev="1" fill="hold"/>
                                        <p:tgtEl>
                                          <p:spTgt spid="4"/>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2" presetClass="emph" presetSubtype="0" fill="hold" nodeType="clickEffect">
                                  <p:stCondLst>
                                    <p:cond delay="0"/>
                                  </p:stCondLst>
                                  <p:childTnLst>
                                    <p:animRot by="120000">
                                      <p:cBhvr>
                                        <p:cTn id="31" dur="100" fill="hold">
                                          <p:stCondLst>
                                            <p:cond delay="0"/>
                                          </p:stCondLst>
                                        </p:cTn>
                                        <p:tgtEl>
                                          <p:spTgt spid="3"/>
                                        </p:tgtEl>
                                        <p:attrNameLst>
                                          <p:attrName>r</p:attrName>
                                        </p:attrNameLst>
                                      </p:cBhvr>
                                    </p:animRot>
                                    <p:animRot by="-240000">
                                      <p:cBhvr>
                                        <p:cTn id="32" dur="200" fill="hold">
                                          <p:stCondLst>
                                            <p:cond delay="200"/>
                                          </p:stCondLst>
                                        </p:cTn>
                                        <p:tgtEl>
                                          <p:spTgt spid="3"/>
                                        </p:tgtEl>
                                        <p:attrNameLst>
                                          <p:attrName>r</p:attrName>
                                        </p:attrNameLst>
                                      </p:cBhvr>
                                    </p:animRot>
                                    <p:animRot by="240000">
                                      <p:cBhvr>
                                        <p:cTn id="33" dur="200" fill="hold">
                                          <p:stCondLst>
                                            <p:cond delay="400"/>
                                          </p:stCondLst>
                                        </p:cTn>
                                        <p:tgtEl>
                                          <p:spTgt spid="3"/>
                                        </p:tgtEl>
                                        <p:attrNameLst>
                                          <p:attrName>r</p:attrName>
                                        </p:attrNameLst>
                                      </p:cBhvr>
                                    </p:animRot>
                                    <p:animRot by="-240000">
                                      <p:cBhvr>
                                        <p:cTn id="34" dur="200" fill="hold">
                                          <p:stCondLst>
                                            <p:cond delay="600"/>
                                          </p:stCondLst>
                                        </p:cTn>
                                        <p:tgtEl>
                                          <p:spTgt spid="3"/>
                                        </p:tgtEl>
                                        <p:attrNameLst>
                                          <p:attrName>r</p:attrName>
                                        </p:attrNameLst>
                                      </p:cBhvr>
                                    </p:animRot>
                                    <p:animRot by="120000">
                                      <p:cBhvr>
                                        <p:cTn id="35"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74" y="116632"/>
            <a:ext cx="8686800" cy="1368152"/>
          </a:xfrm>
        </p:spPr>
        <p:txBody>
          <a:bodyPr/>
          <a:lstStyle/>
          <a:p>
            <a:r>
              <a:rPr lang="en-US" dirty="0" smtClean="0"/>
              <a:t>Paphos –Our region</a:t>
            </a:r>
            <a:endParaRPr lang="en-US" dirty="0"/>
          </a:p>
        </p:txBody>
      </p:sp>
      <p:sp>
        <p:nvSpPr>
          <p:cNvPr id="4" name="TextBox 3"/>
          <p:cNvSpPr txBox="1"/>
          <p:nvPr/>
        </p:nvSpPr>
        <p:spPr>
          <a:xfrm>
            <a:off x="107504" y="1772816"/>
            <a:ext cx="7776864" cy="2523768"/>
          </a:xfrm>
          <a:prstGeom prst="rect">
            <a:avLst/>
          </a:prstGeom>
          <a:noFill/>
        </p:spPr>
        <p:txBody>
          <a:bodyPr wrap="square" rtlCol="0">
            <a:spAutoFit/>
          </a:bodyPr>
          <a:lstStyle/>
          <a:p>
            <a:r>
              <a:rPr lang="en-US" sz="2800" dirty="0" err="1" smtClean="0"/>
              <a:t>Paphos</a:t>
            </a:r>
            <a:r>
              <a:rPr lang="en-US" sz="2800" dirty="0" smtClean="0"/>
              <a:t> </a:t>
            </a:r>
            <a:r>
              <a:rPr lang="en-US" sz="2800" dirty="0"/>
              <a:t>is the place where you will find the comforts of the modern world and the wonders of ancient civilization. This is the ultimate relaxing destination you’re looking for. Experience Paphos today and you’ll certainly be coming back for more.</a:t>
            </a:r>
          </a:p>
          <a:p>
            <a:endParaRPr lang="el-GR" dirty="0">
              <a:solidFill>
                <a:srgbClr val="002060"/>
              </a:solidFill>
            </a:endParaRPr>
          </a:p>
        </p:txBody>
      </p:sp>
    </p:spTree>
    <p:extLst>
      <p:ext uri="{BB962C8B-B14F-4D97-AF65-F5344CB8AC3E}">
        <p14:creationId xmlns:p14="http://schemas.microsoft.com/office/powerpoint/2010/main" val="281676920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404665"/>
            <a:ext cx="7344816" cy="5509200"/>
          </a:xfrm>
          <a:prstGeom prst="rect">
            <a:avLst/>
          </a:prstGeom>
        </p:spPr>
        <p:txBody>
          <a:bodyPr wrap="square">
            <a:spAutoFit/>
          </a:bodyPr>
          <a:lstStyle/>
          <a:p>
            <a:r>
              <a:rPr lang="en-US" sz="3200" dirty="0"/>
              <a:t>Near </a:t>
            </a:r>
            <a:r>
              <a:rPr lang="en-US" sz="3200" dirty="0" err="1"/>
              <a:t>palaepaphos</a:t>
            </a:r>
            <a:r>
              <a:rPr lang="en-US" sz="3200" dirty="0"/>
              <a:t> at the seaside of Petra </a:t>
            </a:r>
            <a:r>
              <a:rPr lang="en-US" sz="3200" dirty="0" err="1"/>
              <a:t>tou</a:t>
            </a:r>
            <a:r>
              <a:rPr lang="en-US" sz="3200" dirty="0"/>
              <a:t> </a:t>
            </a:r>
            <a:r>
              <a:rPr lang="en-US" sz="3200" dirty="0" err="1"/>
              <a:t>Romiou</a:t>
            </a:r>
            <a:r>
              <a:rPr lang="en-US" sz="3200" dirty="0"/>
              <a:t> is the modern mythical birthplace of </a:t>
            </a:r>
            <a:r>
              <a:rPr lang="en-US" sz="3200" dirty="0" err="1"/>
              <a:t>aphrodite,the</a:t>
            </a:r>
            <a:r>
              <a:rPr lang="en-US" sz="3200" dirty="0"/>
              <a:t> Greek goodness of love and beauty. Old </a:t>
            </a:r>
            <a:r>
              <a:rPr lang="en-US" sz="3200" dirty="0" err="1"/>
              <a:t>paphos</a:t>
            </a:r>
            <a:r>
              <a:rPr lang="en-US" sz="3200" dirty="0"/>
              <a:t> became the most famous and important place for worshipping Aphrodite in the ancient world. In </a:t>
            </a:r>
            <a:r>
              <a:rPr lang="en-US" sz="3200" dirty="0" err="1"/>
              <a:t>paphos</a:t>
            </a:r>
            <a:r>
              <a:rPr lang="en-US" sz="3200" dirty="0"/>
              <a:t> where extensive fine mosaics are a major tourist attraction. Finally the most beautiful is the castle in Kato </a:t>
            </a:r>
            <a:r>
              <a:rPr lang="en-US" sz="3200" dirty="0" err="1"/>
              <a:t>paphos</a:t>
            </a:r>
            <a:r>
              <a:rPr lang="en-US" sz="3200" dirty="0"/>
              <a:t> where tourist visit every day….</a:t>
            </a:r>
          </a:p>
        </p:txBody>
      </p:sp>
    </p:spTree>
    <p:extLst>
      <p:ext uri="{BB962C8B-B14F-4D97-AF65-F5344CB8AC3E}">
        <p14:creationId xmlns:p14="http://schemas.microsoft.com/office/powerpoint/2010/main" val="3444060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1709" cy="6858000"/>
          </a:xfrm>
          <a:prstGeom prst="rect">
            <a:avLst/>
          </a:prstGeom>
        </p:spPr>
      </p:pic>
      <p:sp>
        <p:nvSpPr>
          <p:cNvPr id="3" name="Content Placeholder 2"/>
          <p:cNvSpPr>
            <a:spLocks noGrp="1"/>
          </p:cNvSpPr>
          <p:nvPr>
            <p:ph idx="1"/>
          </p:nvPr>
        </p:nvSpPr>
        <p:spPr>
          <a:xfrm>
            <a:off x="318654" y="152400"/>
            <a:ext cx="8534400" cy="4525963"/>
          </a:xfrm>
        </p:spPr>
        <p:txBody>
          <a:bodyPr>
            <a:normAutofit/>
          </a:bodyPr>
          <a:lstStyle/>
          <a:p>
            <a:pPr marL="0" indent="0">
              <a:buNone/>
            </a:pPr>
            <a:r>
              <a:rPr lang="en-US" b="1" i="1" u="sng" dirty="0" smtClean="0">
                <a:solidFill>
                  <a:schemeClr val="accent1">
                    <a:lumMod val="50000"/>
                  </a:schemeClr>
                </a:solidFill>
                <a:latin typeface="Arabic Typesetting" panose="03020402040406030203" pitchFamily="66" charset="-78"/>
                <a:cs typeface="Arabic Typesetting" panose="03020402040406030203" pitchFamily="66" charset="-78"/>
              </a:rPr>
              <a:t> Petra tou Romiou</a:t>
            </a:r>
          </a:p>
          <a:p>
            <a:pPr marL="0" indent="0">
              <a:buNone/>
            </a:pPr>
            <a:r>
              <a:rPr lang="en-US" sz="3600" b="1" i="1" dirty="0" smtClean="0">
                <a:solidFill>
                  <a:schemeClr val="bg1"/>
                </a:solidFill>
                <a:latin typeface="Arabic Typesetting" panose="03020402040406030203" pitchFamily="66" charset="-78"/>
                <a:cs typeface="Arabic Typesetting" panose="03020402040406030203" pitchFamily="66" charset="-78"/>
              </a:rPr>
              <a:t>In </a:t>
            </a:r>
            <a:r>
              <a:rPr lang="en-US" sz="3600" b="1" i="1" dirty="0">
                <a:solidFill>
                  <a:schemeClr val="bg1"/>
                </a:solidFill>
                <a:latin typeface="Arabic Typesetting" panose="03020402040406030203" pitchFamily="66" charset="-78"/>
                <a:cs typeface="Arabic Typesetting" panose="03020402040406030203" pitchFamily="66" charset="-78"/>
              </a:rPr>
              <a:t>Greek mythology it is said that </a:t>
            </a:r>
            <a:r>
              <a:rPr lang="en-US" sz="3600" b="1" i="1" dirty="0" smtClean="0">
                <a:solidFill>
                  <a:schemeClr val="bg1"/>
                </a:solidFill>
                <a:latin typeface="Arabic Typesetting" panose="03020402040406030203" pitchFamily="66" charset="-78"/>
                <a:cs typeface="Arabic Typesetting" panose="03020402040406030203" pitchFamily="66" charset="-78"/>
              </a:rPr>
              <a:t>the </a:t>
            </a:r>
            <a:r>
              <a:rPr lang="en-US" sz="3600" b="1" i="1" dirty="0">
                <a:solidFill>
                  <a:schemeClr val="bg1"/>
                </a:solidFill>
                <a:latin typeface="Arabic Typesetting" panose="03020402040406030203" pitchFamily="66" charset="-78"/>
                <a:cs typeface="Arabic Typesetting" panose="03020402040406030203" pitchFamily="66" charset="-78"/>
              </a:rPr>
              <a:t>birth place of Aphrodite, who is the goddess of love and </a:t>
            </a:r>
            <a:r>
              <a:rPr lang="en-US" sz="3600" b="1" i="1" dirty="0" smtClean="0">
                <a:solidFill>
                  <a:schemeClr val="bg1"/>
                </a:solidFill>
                <a:latin typeface="Arabic Typesetting" panose="03020402040406030203" pitchFamily="66" charset="-78"/>
                <a:cs typeface="Arabic Typesetting" panose="03020402040406030203" pitchFamily="66" charset="-78"/>
              </a:rPr>
              <a:t>beauty.</a:t>
            </a:r>
            <a:endParaRPr lang="en-US" sz="3600" b="1" i="1" dirty="0">
              <a:solidFill>
                <a:schemeClr val="bg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39367753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219</TotalTime>
  <Words>627</Words>
  <Application>Microsoft Office PowerPoint</Application>
  <PresentationFormat>Ekran Gösterisi (4:3)</PresentationFormat>
  <Paragraphs>71</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Trek</vt:lpstr>
      <vt:lpstr>OUR ISLAND-CYPRUS</vt:lpstr>
      <vt:lpstr>            Cyprus got its name from the Latin word for copper, Cuprum because large deposits of copper ore were found on the island at that time.</vt:lpstr>
      <vt:lpstr>CITIES OF CYPRUS</vt:lpstr>
      <vt:lpstr>Limassol castle</vt:lpstr>
      <vt:lpstr>FAUNA OF CYPRUS</vt:lpstr>
      <vt:lpstr>FLORA OF CYPRUS</vt:lpstr>
      <vt:lpstr>Paphos –Our region</vt:lpstr>
      <vt:lpstr>PowerPoint Sunusu</vt:lpstr>
      <vt:lpstr>PowerPoint Sunusu</vt:lpstr>
      <vt:lpstr> Paphos sights </vt:lpstr>
      <vt:lpstr>Tombs of the Kings</vt:lpstr>
      <vt:lpstr>Polis  Chrysochous</vt:lpstr>
      <vt:lpstr>Polis sights</vt:lpstr>
      <vt:lpstr>Latchi Harbour</vt:lpstr>
      <vt:lpstr>Baths of Aphrodite</vt:lpstr>
      <vt:lpstr>Lyceum and Technical School of Polis Chrysochous</vt:lpstr>
      <vt:lpstr>Students and teachers</vt:lpstr>
      <vt:lpstr>Some pictures of our school..</vt:lpstr>
      <vt:lpstr>The Cyprus Educational System</vt:lpstr>
      <vt:lpstr>Primary Education</vt:lpstr>
      <vt:lpstr>General Secondary Education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CYPRUS-PAFOS-POLIS CHRYSOXOUS</dc:title>
  <dc:creator>Thano</dc:creator>
  <cp:lastModifiedBy>volkan</cp:lastModifiedBy>
  <cp:revision>36</cp:revision>
  <dcterms:created xsi:type="dcterms:W3CDTF">2014-11-09T11:19:48Z</dcterms:created>
  <dcterms:modified xsi:type="dcterms:W3CDTF">2015-10-29T10:27:16Z</dcterms:modified>
</cp:coreProperties>
</file>