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u.edu/mission-matters-10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Ignatian</a:t>
            </a:r>
            <a:r>
              <a:rPr lang="en-GB" dirty="0" smtClean="0"/>
              <a:t> Pedagogical Paradigm</a:t>
            </a:r>
            <a:endParaRPr lang="en-GB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Kaunas Jesuit High </a:t>
            </a:r>
            <a:r>
              <a:rPr lang="en-GB" dirty="0" smtClean="0"/>
              <a:t>School</a:t>
            </a:r>
            <a:endParaRPr lang="lt-LT" dirty="0" smtClean="0"/>
          </a:p>
          <a:p>
            <a:r>
              <a:rPr lang="lt-LT" dirty="0" err="1" smtClean="0"/>
              <a:t>Erasmus</a:t>
            </a:r>
            <a:r>
              <a:rPr lang="lt-LT" dirty="0" smtClean="0"/>
              <a:t> </a:t>
            </a:r>
            <a:r>
              <a:rPr lang="en-GB" dirty="0" smtClean="0"/>
              <a:t>+ Strategic School </a:t>
            </a:r>
            <a:r>
              <a:rPr lang="en-GB" dirty="0" err="1" smtClean="0"/>
              <a:t>Partneship</a:t>
            </a:r>
            <a:endParaRPr lang="en-GB" dirty="0" smtClean="0"/>
          </a:p>
          <a:p>
            <a:r>
              <a:rPr lang="en-GB" dirty="0" smtClean="0"/>
              <a:t>High School Drop Outs: ‘One is too many’</a:t>
            </a:r>
          </a:p>
          <a:p>
            <a:r>
              <a:rPr lang="en-GB" dirty="0" smtClean="0"/>
              <a:t>20015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ctr" defTabSz="457200" rtl="0">
              <a:spcBef>
                <a:spcPct val="0"/>
              </a:spcBef>
            </a:pPr>
            <a:r>
              <a:rPr lang="en-GB" sz="2400" dirty="0" err="1" smtClean="0"/>
              <a:t>Ignatian</a:t>
            </a:r>
            <a:r>
              <a:rPr lang="en-GB" sz="2400" dirty="0" smtClean="0"/>
              <a:t> Pedagogical </a:t>
            </a:r>
            <a:r>
              <a:rPr lang="en-GB" sz="2400" dirty="0" err="1" smtClean="0"/>
              <a:t>Peradigm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</a:t>
            </a:r>
            <a:r>
              <a:rPr lang="en-GB" dirty="0"/>
              <a:t>. Ignatius Loyola (1491-1556): The Founder of the Jesuits</a:t>
            </a:r>
            <a:br>
              <a:rPr lang="en-GB" dirty="0"/>
            </a:br>
            <a:endParaRPr lang="en-GB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main focus is on:</a:t>
            </a:r>
          </a:p>
          <a:p>
            <a:r>
              <a:rPr lang="en-GB" dirty="0" smtClean="0"/>
              <a:t>a person</a:t>
            </a:r>
          </a:p>
          <a:p>
            <a:r>
              <a:rPr lang="en-GB" dirty="0"/>
              <a:t>h</a:t>
            </a:r>
            <a:r>
              <a:rPr lang="en-GB" dirty="0" smtClean="0"/>
              <a:t>is/her inner life</a:t>
            </a:r>
          </a:p>
          <a:p>
            <a:r>
              <a:rPr lang="en-GB" dirty="0"/>
              <a:t>t</a:t>
            </a:r>
            <a:r>
              <a:rPr lang="en-GB" dirty="0" smtClean="0"/>
              <a:t>he quality of </a:t>
            </a:r>
            <a:r>
              <a:rPr lang="en-GB" dirty="0" smtClean="0"/>
              <a:t>knowledge</a:t>
            </a:r>
          </a:p>
          <a:p>
            <a:r>
              <a:rPr lang="en-GB" dirty="0"/>
              <a:t>The avenue to shape a person’s knowledge, skills, capabilities, and values.</a:t>
            </a:r>
          </a:p>
          <a:p>
            <a:endParaRPr lang="en-GB" dirty="0" smtClean="0"/>
          </a:p>
          <a:p>
            <a:endParaRPr lang="en-GB" sz="1600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6" y="1818336"/>
            <a:ext cx="3048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core of the Paradigm</a:t>
            </a:r>
            <a:endParaRPr lang="en-GB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84310" y="1558636"/>
            <a:ext cx="10018713" cy="520277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Context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needs to be known about learners (their environment, background, community, and potential) to teach them well? </a:t>
            </a:r>
          </a:p>
          <a:p>
            <a:r>
              <a:rPr lang="en-GB" b="1" dirty="0" smtClean="0"/>
              <a:t>Experience</a:t>
            </a:r>
            <a:endParaRPr lang="en-GB" b="1" dirty="0"/>
          </a:p>
          <a:p>
            <a:r>
              <a:rPr lang="en-GB" dirty="0" smtClean="0"/>
              <a:t>What </a:t>
            </a:r>
            <a:r>
              <a:rPr lang="en-GB" dirty="0"/>
              <a:t>is the best way to engage learners as whole persons in the teaching and learning process? </a:t>
            </a:r>
          </a:p>
          <a:p>
            <a:r>
              <a:rPr lang="en-GB" b="1" dirty="0" smtClean="0"/>
              <a:t>Reflection</a:t>
            </a:r>
            <a:endParaRPr lang="en-GB" b="1" dirty="0"/>
          </a:p>
          <a:p>
            <a:r>
              <a:rPr lang="en-GB" dirty="0" smtClean="0"/>
              <a:t>How </a:t>
            </a:r>
            <a:r>
              <a:rPr lang="en-GB" dirty="0"/>
              <a:t>may learners become more reflective so they more deeply understand what they have learned? </a:t>
            </a:r>
          </a:p>
          <a:p>
            <a:r>
              <a:rPr lang="en-GB" b="1" dirty="0" smtClean="0"/>
              <a:t>Action</a:t>
            </a:r>
            <a:endParaRPr lang="en-GB" b="1" dirty="0"/>
          </a:p>
          <a:p>
            <a:r>
              <a:rPr lang="en-GB" dirty="0" smtClean="0"/>
              <a:t>How </a:t>
            </a:r>
            <a:r>
              <a:rPr lang="en-GB" dirty="0"/>
              <a:t>do we compel learners to move beyond knowledge to action? </a:t>
            </a:r>
          </a:p>
          <a:p>
            <a:r>
              <a:rPr lang="en-GB" b="1" dirty="0" smtClean="0"/>
              <a:t>Evaluation</a:t>
            </a:r>
            <a:endParaRPr lang="en-GB" b="1" dirty="0"/>
          </a:p>
          <a:p>
            <a:r>
              <a:rPr lang="en-GB" dirty="0" smtClean="0"/>
              <a:t>How </a:t>
            </a:r>
            <a:r>
              <a:rPr lang="en-GB" dirty="0"/>
              <a:t>do we assess learners’ growth in mind, heart, and spirit?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36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58" y="1020871"/>
            <a:ext cx="6876884" cy="481625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041" y="2360052"/>
            <a:ext cx="5584420" cy="3001412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403654" y="2625904"/>
            <a:ext cx="2197100" cy="3841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61" tIns="36530" rIns="73061" bIns="3653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</a:rPr>
              <a:t>Evaluation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4501214" y="2305318"/>
            <a:ext cx="3140075" cy="2389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279041" y="3279382"/>
            <a:ext cx="1687512" cy="2381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61" tIns="36530" rIns="73061" bIns="3653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dirty="0" smtClean="0">
                <a:latin typeface="Verdana" panose="020B0604030504040204" pitchFamily="34" charset="0"/>
              </a:rPr>
              <a:t>Reflection</a:t>
            </a:r>
            <a:endParaRPr lang="en-US" altLang="en-US" sz="1600" b="1" dirty="0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825" y="2453555"/>
            <a:ext cx="2548349" cy="1950889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164" y="3196028"/>
            <a:ext cx="1920406" cy="1469263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654" y="309093"/>
            <a:ext cx="7281259" cy="552803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654" y="309093"/>
            <a:ext cx="7281259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advantages of the </a:t>
            </a:r>
            <a:r>
              <a:rPr lang="en-GB" dirty="0" err="1" smtClean="0"/>
              <a:t>Ignatian</a:t>
            </a:r>
            <a:r>
              <a:rPr lang="en-GB" dirty="0" smtClean="0"/>
              <a:t> Pedagogical Paradigm</a:t>
            </a:r>
            <a:endParaRPr lang="en-GB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84310" y="2078183"/>
            <a:ext cx="10018713" cy="3713018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Ignatian</a:t>
            </a:r>
            <a:r>
              <a:rPr lang="en-GB" dirty="0"/>
              <a:t> Pedagogical Paradigm applies to all </a:t>
            </a:r>
            <a:r>
              <a:rPr lang="en-GB" dirty="0" smtClean="0"/>
              <a:t>Curricula.</a:t>
            </a:r>
          </a:p>
          <a:p>
            <a:r>
              <a:rPr lang="en-GB" dirty="0" smtClean="0"/>
              <a:t>The </a:t>
            </a:r>
            <a:r>
              <a:rPr lang="en-GB" dirty="0" err="1"/>
              <a:t>Ignatian</a:t>
            </a:r>
            <a:r>
              <a:rPr lang="en-GB" dirty="0"/>
              <a:t> Pedagogical Paradigm is fundamental to the </a:t>
            </a:r>
            <a:r>
              <a:rPr lang="en-GB" dirty="0" smtClean="0"/>
              <a:t>teaching-learning </a:t>
            </a:r>
            <a:r>
              <a:rPr lang="en-GB" dirty="0"/>
              <a:t>process. </a:t>
            </a:r>
            <a:endParaRPr lang="en-GB" dirty="0" smtClean="0"/>
          </a:p>
          <a:p>
            <a:r>
              <a:rPr lang="en-GB" dirty="0"/>
              <a:t>The </a:t>
            </a:r>
            <a:r>
              <a:rPr lang="en-GB" dirty="0" err="1"/>
              <a:t>Ignatian</a:t>
            </a:r>
            <a:r>
              <a:rPr lang="en-GB" dirty="0"/>
              <a:t> Pedagogical Paradigm promises to help teachers be better </a:t>
            </a:r>
            <a:r>
              <a:rPr lang="en-GB" dirty="0" smtClean="0"/>
              <a:t>teachers.</a:t>
            </a:r>
          </a:p>
          <a:p>
            <a:r>
              <a:rPr lang="en-GB" dirty="0"/>
              <a:t>The </a:t>
            </a:r>
            <a:r>
              <a:rPr lang="en-GB" dirty="0" err="1"/>
              <a:t>Ignatian</a:t>
            </a:r>
            <a:r>
              <a:rPr lang="en-GB" dirty="0"/>
              <a:t> Pedagogical Paradigm personalizes </a:t>
            </a:r>
            <a:r>
              <a:rPr lang="en-GB" dirty="0" smtClean="0"/>
              <a:t>learning.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Cura</a:t>
            </a:r>
            <a:r>
              <a:rPr lang="en-GB" dirty="0" smtClean="0"/>
              <a:t> </a:t>
            </a:r>
            <a:r>
              <a:rPr lang="en-GB" dirty="0" err="1" smtClean="0"/>
              <a:t>personalis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Ignatian</a:t>
            </a:r>
            <a:r>
              <a:rPr lang="en-GB" dirty="0" smtClean="0"/>
              <a:t>-Jesuit </a:t>
            </a:r>
            <a:r>
              <a:rPr lang="en-GB" dirty="0"/>
              <a:t>characteristic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</a:t>
            </a:r>
            <a:r>
              <a:rPr lang="en-GB" dirty="0" smtClean="0"/>
              <a:t>are </a:t>
            </a:r>
            <a:r>
              <a:rPr lang="en-GB" dirty="0"/>
              <a:t>for the whole </a:t>
            </a:r>
            <a:r>
              <a:rPr lang="en-GB" dirty="0" smtClean="0"/>
              <a:t>person – translated from Latin;</a:t>
            </a:r>
          </a:p>
          <a:p>
            <a:r>
              <a:rPr lang="en-GB" dirty="0" smtClean="0"/>
              <a:t>Respect, real </a:t>
            </a:r>
            <a:r>
              <a:rPr lang="en-GB" dirty="0"/>
              <a:t>care and </a:t>
            </a:r>
            <a:r>
              <a:rPr lang="en-GB" dirty="0" smtClean="0"/>
              <a:t>concern for </a:t>
            </a:r>
            <a:r>
              <a:rPr lang="en-GB" dirty="0"/>
              <a:t>all that makes up each </a:t>
            </a:r>
            <a:r>
              <a:rPr lang="en-GB" dirty="0" smtClean="0"/>
              <a:t>individual; </a:t>
            </a:r>
          </a:p>
          <a:p>
            <a:r>
              <a:rPr lang="en-GB" dirty="0" smtClean="0"/>
              <a:t>Purpose  -  to go </a:t>
            </a:r>
            <a:r>
              <a:rPr lang="en-GB" dirty="0"/>
              <a:t>beyond the intellect of the </a:t>
            </a:r>
            <a:r>
              <a:rPr lang="en-GB" dirty="0" smtClean="0"/>
              <a:t>head;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call for </a:t>
            </a:r>
            <a:r>
              <a:rPr lang="en-GB" dirty="0" smtClean="0"/>
              <a:t>every individual to </a:t>
            </a:r>
            <a:r>
              <a:rPr lang="en-GB" dirty="0"/>
              <a:t>love </a:t>
            </a:r>
            <a:r>
              <a:rPr lang="en-GB" dirty="0" smtClean="0"/>
              <a:t>himself/herself </a:t>
            </a:r>
            <a:r>
              <a:rPr lang="en-GB" dirty="0"/>
              <a:t>and others: the entire person, the entire gift of life from God given to </a:t>
            </a:r>
            <a:r>
              <a:rPr lang="en-GB" dirty="0" smtClean="0"/>
              <a:t>us; </a:t>
            </a:r>
          </a:p>
          <a:p>
            <a:r>
              <a:rPr lang="en-GB" dirty="0" smtClean="0"/>
              <a:t>Encouragement to promote </a:t>
            </a:r>
            <a:r>
              <a:rPr lang="en-GB" dirty="0"/>
              <a:t>human dignity and care for the mind, body and spirit of </a:t>
            </a:r>
            <a:r>
              <a:rPr lang="en-GB"/>
              <a:t>the </a:t>
            </a:r>
            <a:r>
              <a:rPr lang="en-GB" smtClean="0"/>
              <a:t>person.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3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Korth</a:t>
            </a:r>
            <a:r>
              <a:rPr lang="en-GB" dirty="0"/>
              <a:t>, S. J. (2008). Precis of </a:t>
            </a:r>
            <a:r>
              <a:rPr lang="en-GB" dirty="0" err="1"/>
              <a:t>Ignatian</a:t>
            </a:r>
            <a:r>
              <a:rPr lang="en-GB" dirty="0"/>
              <a:t> pedagogy:  A practical approach.  In G. W. </a:t>
            </a:r>
            <a:r>
              <a:rPr lang="en-GB" dirty="0" err="1"/>
              <a:t>Traub</a:t>
            </a:r>
            <a:r>
              <a:rPr lang="en-GB" dirty="0"/>
              <a:t>  (Ed.), A Jesuit education reader. Chicago, IL:  Loyola Press. </a:t>
            </a:r>
            <a:endParaRPr lang="en-GB" dirty="0" smtClean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www.slu.edu/mission-matters-1028</a:t>
            </a:r>
            <a:endParaRPr lang="en-GB" dirty="0"/>
          </a:p>
          <a:p>
            <a:r>
              <a:rPr lang="en-GB" dirty="0"/>
              <a:t>http://www.loyolajesuit.org/IPP.htm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0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s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TM03457496[[fn=Paralaksas]]</Template>
  <TotalTime>442</TotalTime>
  <Words>326</Words>
  <Application>Microsoft Office PowerPoint</Application>
  <PresentationFormat>Plačiaekranė</PresentationFormat>
  <Paragraphs>39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Corbel</vt:lpstr>
      <vt:lpstr>Verdana</vt:lpstr>
      <vt:lpstr>Paralaksas</vt:lpstr>
      <vt:lpstr>Ignatian Pedagogical Paradigm</vt:lpstr>
      <vt:lpstr>Ignatian Pedagogical Peradigm St. Ignatius Loyola (1491-1556): The Founder of the Jesuits </vt:lpstr>
      <vt:lpstr>The core of the Paradigm</vt:lpstr>
      <vt:lpstr>„PowerPoint“ pateiktis</vt:lpstr>
      <vt:lpstr>The advantages of the Ignatian Pedagogical Paradigm</vt:lpstr>
      <vt:lpstr>Cura personalis Ignatian-Jesuit characteristic </vt:lpstr>
      <vt:lpstr>References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Ignatian Pedagogical Paradigm</dc:title>
  <dc:creator>Vitalija Miškinienė</dc:creator>
  <cp:lastModifiedBy>Vitalija Miškinienė</cp:lastModifiedBy>
  <cp:revision>23</cp:revision>
  <dcterms:created xsi:type="dcterms:W3CDTF">2015-10-11T07:12:06Z</dcterms:created>
  <dcterms:modified xsi:type="dcterms:W3CDTF">2015-10-16T18:32:31Z</dcterms:modified>
</cp:coreProperties>
</file>