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4885" r:id="rId2"/>
    <p:sldMasterId id="2147484932" r:id="rId3"/>
    <p:sldMasterId id="2147484947" r:id="rId4"/>
    <p:sldMasterId id="2147484962" r:id="rId5"/>
  </p:sldMasterIdLst>
  <p:notesMasterIdLst>
    <p:notesMasterId r:id="rId20"/>
  </p:notesMasterIdLst>
  <p:handoutMasterIdLst>
    <p:handoutMasterId r:id="rId21"/>
  </p:handoutMasterIdLst>
  <p:sldIdLst>
    <p:sldId id="555" r:id="rId6"/>
    <p:sldId id="746" r:id="rId7"/>
    <p:sldId id="751" r:id="rId8"/>
    <p:sldId id="756" r:id="rId9"/>
    <p:sldId id="805" r:id="rId10"/>
    <p:sldId id="784" r:id="rId11"/>
    <p:sldId id="792" r:id="rId12"/>
    <p:sldId id="803" r:id="rId13"/>
    <p:sldId id="812" r:id="rId14"/>
    <p:sldId id="813" r:id="rId15"/>
    <p:sldId id="771" r:id="rId16"/>
    <p:sldId id="791" r:id="rId17"/>
    <p:sldId id="811" r:id="rId18"/>
    <p:sldId id="372" r:id="rId19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5FA"/>
    <a:srgbClr val="75EF92"/>
    <a:srgbClr val="DAD2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0" autoAdjust="0"/>
    <p:restoredTop sz="82290" autoAdjust="0"/>
  </p:normalViewPr>
  <p:slideViewPr>
    <p:cSldViewPr>
      <p:cViewPr>
        <p:scale>
          <a:sx n="78" d="100"/>
          <a:sy n="78" d="100"/>
        </p:scale>
        <p:origin x="-12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6133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3729ED-3E11-49CF-9538-1279DB30A3CF}" type="datetimeFigureOut">
              <a:rPr lang="nb-NO"/>
              <a:pPr>
                <a:defRPr/>
              </a:pPr>
              <a:t>29.11.2014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8" y="9428221"/>
            <a:ext cx="2946133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6EABC1-704A-4EED-94F1-4B9D1F6BD01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72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6133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F28A0F-67B6-407F-889F-C9AB1D2280C4}" type="datetimeFigureOut">
              <a:rPr lang="nb-NO"/>
              <a:pPr>
                <a:defRPr/>
              </a:pPr>
              <a:t>29.11.2014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878" y="4715270"/>
            <a:ext cx="5437920" cy="446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94613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8" y="9428221"/>
            <a:ext cx="2946133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D3644A-621C-44AE-853A-99FD1DE333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0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6C10A-57FB-450C-811A-5ACE88009FF8}" type="slidenum">
              <a:rPr lang="nb-NO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Hair</a:t>
            </a:r>
            <a:r>
              <a:rPr lang="nb-NO" dirty="0" smtClean="0"/>
              <a:t> dressing saloon at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ground</a:t>
            </a:r>
            <a:r>
              <a:rPr lang="nb-NO" dirty="0" smtClean="0"/>
              <a:t> </a:t>
            </a:r>
            <a:r>
              <a:rPr lang="nb-NO" dirty="0" err="1" smtClean="0"/>
              <a:t>floor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3644A-621C-44AE-853A-99FD1DE33337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35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Blue:</a:t>
            </a:r>
            <a:r>
              <a:rPr lang="nb-NO" baseline="0" dirty="0" smtClean="0"/>
              <a:t> under </a:t>
            </a:r>
            <a:r>
              <a:rPr lang="nb-NO" baseline="0" dirty="0" err="1" smtClean="0"/>
              <a:t>achievers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3644A-621C-44AE-853A-99FD1DE33337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6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0D9A3-7F33-4351-ACE1-2A2C37AB06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07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uben_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663" y="5240338"/>
            <a:ext cx="21796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618067"/>
            <a:ext cx="7210612" cy="2210393"/>
          </a:xfrm>
        </p:spPr>
        <p:txBody>
          <a:bodyPr anchor="b"/>
          <a:lstStyle>
            <a:lvl1pPr algn="l">
              <a:lnSpc>
                <a:spcPts val="4400"/>
              </a:lnSpc>
              <a:defRPr sz="42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49"/>
            <a:ext cx="7210612" cy="19960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30AB2424-0308-4815-BEFF-A4ACFA21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8DA5F47E-95F4-427E-8096-BBDA44A8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uben_logo_hvi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2300" y="203200"/>
            <a:ext cx="715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kuben_logo_k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25" y="2616200"/>
            <a:ext cx="38052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uben_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663" y="5240338"/>
            <a:ext cx="21796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618067"/>
            <a:ext cx="7210612" cy="2210393"/>
          </a:xfrm>
        </p:spPr>
        <p:txBody>
          <a:bodyPr anchor="b"/>
          <a:lstStyle>
            <a:lvl1pPr algn="l">
              <a:lnSpc>
                <a:spcPts val="4400"/>
              </a:lnSpc>
              <a:defRPr sz="42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49"/>
            <a:ext cx="7210612" cy="19960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0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c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4865688"/>
            <a:ext cx="3444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337" y="2574767"/>
            <a:ext cx="4843930" cy="2290234"/>
          </a:xfrm>
        </p:spPr>
        <p:txBody>
          <a:bodyPr anchor="b"/>
          <a:lstStyle>
            <a:lvl1pPr algn="l">
              <a:lnSpc>
                <a:spcPct val="100000"/>
              </a:lnSpc>
              <a:defRPr sz="20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9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786" y="1828800"/>
            <a:ext cx="5738648" cy="3342290"/>
          </a:xfrm>
        </p:spPr>
        <p:txBody>
          <a:bodyPr anchor="b"/>
          <a:lstStyle>
            <a:lvl1pPr algn="l">
              <a:lnSpc>
                <a:spcPct val="100000"/>
              </a:lnSpc>
              <a:defRPr sz="2000" cap="none" baseline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1358435"/>
            <a:ext cx="7210612" cy="1470025"/>
          </a:xfrm>
        </p:spPr>
        <p:txBody>
          <a:bodyPr anchor="b"/>
          <a:lstStyle>
            <a:lvl1pPr algn="l">
              <a:lnSpc>
                <a:spcPts val="44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50"/>
            <a:ext cx="7210612" cy="185979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3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D9D6B4A7-BA02-49AF-80B4-D15D8CDB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4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419101"/>
            <a:ext cx="7542211" cy="1477432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896533"/>
            <a:ext cx="3413125" cy="422963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172F358E-0055-4FF9-8407-F1FB00C09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836" y="1897039"/>
            <a:ext cx="3760167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443" y="1897039"/>
            <a:ext cx="3743533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816EA7B2-3B76-4FE8-B3E8-79A1C418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c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4865688"/>
            <a:ext cx="3444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337" y="2574767"/>
            <a:ext cx="4843930" cy="2290234"/>
          </a:xfrm>
        </p:spPr>
        <p:txBody>
          <a:bodyPr anchor="b"/>
          <a:lstStyle>
            <a:lvl1pPr algn="l">
              <a:lnSpc>
                <a:spcPct val="100000"/>
              </a:lnSpc>
              <a:defRPr sz="20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47903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237F6096-69A3-4999-BE5F-7D768503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ygning.png"/>
          <p:cNvPicPr>
            <a:picLocks noChangeAspect="1"/>
          </p:cNvPicPr>
          <p:nvPr userDrawn="1"/>
        </p:nvPicPr>
        <p:blipFill>
          <a:blip r:embed="rId2" cstate="print"/>
          <a:srcRect l="7117" t="15781" r="86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376701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CEAB02C9-8813-436E-9852-949F4378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0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30AB2424-0308-4815-BEFF-A4ACFA21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5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8DA5F47E-95F4-427E-8096-BBDA44A8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6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2286000"/>
            <a:ext cx="4038600" cy="18430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4038600" cy="1844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72E057-2863-44E8-AA1A-1D387111D353}" type="datetimeFigureOut">
              <a:rPr lang="nb-NO">
                <a:solidFill>
                  <a:prstClr val="black"/>
                </a:solidFill>
              </a:rPr>
              <a:pPr>
                <a:defRPr/>
              </a:pPr>
              <a:t>29.11.2014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1C077B3E-B265-4A7E-B909-6C62CD57EBA5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55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uben_logo_hvi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2300" y="203200"/>
            <a:ext cx="715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kuben_logo_k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25" y="2616200"/>
            <a:ext cx="38052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800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eark g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293688" y="317500"/>
            <a:ext cx="8569325" cy="622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76" tIns="43638" rIns="87276" bIns="43638" anchor="ctr"/>
          <a:lstStyle/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293078" y="317500"/>
            <a:ext cx="8569569" cy="6223002"/>
          </a:xfrm>
        </p:spPr>
        <p:txBody>
          <a:bodyPr wrap="square" bIns="171803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n-lt"/>
                <a:cs typeface="Interstate-Ligh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32398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to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uben_logo_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7538" y="203200"/>
            <a:ext cx="7207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0" y="1109134"/>
            <a:ext cx="7653867" cy="3352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61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AABBE3-CF48-4D2A-AD6B-917760216E6A}" type="datetime1">
              <a:rPr lang="nb-NO">
                <a:solidFill>
                  <a:prstClr val="black"/>
                </a:solidFill>
              </a:rPr>
              <a:pPr>
                <a:defRPr/>
              </a:pPr>
              <a:t>29.11.2014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lysbilde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55A7D3-9F4E-4EAD-80E8-7862FCB5D4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unn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Sogn VGS, T.Koefoed</a:t>
            </a:r>
          </a:p>
        </p:txBody>
      </p:sp>
    </p:spTree>
    <p:extLst>
      <p:ext uri="{BB962C8B-B14F-4D97-AF65-F5344CB8AC3E}">
        <p14:creationId xmlns:p14="http://schemas.microsoft.com/office/powerpoint/2010/main" val="163956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uben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5240338"/>
            <a:ext cx="21796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618067"/>
            <a:ext cx="7210612" cy="2210393"/>
          </a:xfrm>
        </p:spPr>
        <p:txBody>
          <a:bodyPr anchor="b"/>
          <a:lstStyle>
            <a:lvl1pPr algn="l">
              <a:lnSpc>
                <a:spcPts val="4400"/>
              </a:lnSpc>
              <a:defRPr sz="42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49"/>
            <a:ext cx="7210612" cy="19960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786" y="1828800"/>
            <a:ext cx="5738648" cy="3342290"/>
          </a:xfrm>
        </p:spPr>
        <p:txBody>
          <a:bodyPr anchor="b"/>
          <a:lstStyle>
            <a:lvl1pPr algn="l">
              <a:lnSpc>
                <a:spcPct val="100000"/>
              </a:lnSpc>
              <a:defRPr sz="2000" cap="none" baseline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8656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337" y="2574767"/>
            <a:ext cx="4843930" cy="2290234"/>
          </a:xfrm>
        </p:spPr>
        <p:txBody>
          <a:bodyPr anchor="b"/>
          <a:lstStyle>
            <a:lvl1pPr algn="l">
              <a:lnSpc>
                <a:spcPct val="100000"/>
              </a:lnSpc>
              <a:defRPr sz="20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00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786" y="1828800"/>
            <a:ext cx="5738648" cy="3342290"/>
          </a:xfrm>
        </p:spPr>
        <p:txBody>
          <a:bodyPr anchor="b"/>
          <a:lstStyle>
            <a:lvl1pPr algn="l">
              <a:lnSpc>
                <a:spcPct val="100000"/>
              </a:lnSpc>
              <a:defRPr sz="2000" cap="none" baseline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12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1358435"/>
            <a:ext cx="7210612" cy="1470025"/>
          </a:xfrm>
        </p:spPr>
        <p:txBody>
          <a:bodyPr anchor="b"/>
          <a:lstStyle>
            <a:lvl1pPr algn="l">
              <a:lnSpc>
                <a:spcPts val="44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50"/>
            <a:ext cx="7210612" cy="185979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70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6C19CC01-D775-42C4-B416-D014F513A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9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419101"/>
            <a:ext cx="7542211" cy="1477432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896533"/>
            <a:ext cx="3413125" cy="422963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3754C59C-E76F-4F0A-9625-C5B30610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836" y="1897039"/>
            <a:ext cx="3760167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443" y="1897039"/>
            <a:ext cx="3743533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6B732E75-D332-4FE8-8D28-3F451A10C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6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47903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E15D7CE1-A0A5-4C1F-AB11-25917D9EF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3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ygni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15781" r="86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376701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7CAA9F33-C5AD-4571-A4C1-077B3EB8B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0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61AF65DE-A478-43E1-8B84-BB0290929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1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BFE0EC2A-CD98-4CBB-9C15-E46DAA67D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1358435"/>
            <a:ext cx="7210612" cy="1470025"/>
          </a:xfrm>
        </p:spPr>
        <p:txBody>
          <a:bodyPr anchor="b"/>
          <a:lstStyle>
            <a:lvl1pPr algn="l">
              <a:lnSpc>
                <a:spcPts val="44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50"/>
            <a:ext cx="7210612" cy="185979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uben_logo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203200"/>
            <a:ext cx="715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kuben_logo_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616200"/>
            <a:ext cx="38052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36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uben_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663" y="5240338"/>
            <a:ext cx="21796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618067"/>
            <a:ext cx="7210612" cy="2210393"/>
          </a:xfrm>
        </p:spPr>
        <p:txBody>
          <a:bodyPr anchor="b"/>
          <a:lstStyle>
            <a:lvl1pPr algn="l">
              <a:lnSpc>
                <a:spcPts val="4400"/>
              </a:lnSpc>
              <a:defRPr sz="42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49"/>
            <a:ext cx="7210612" cy="19960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80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c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4865688"/>
            <a:ext cx="3444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337" y="2574767"/>
            <a:ext cx="4843930" cy="2290234"/>
          </a:xfrm>
        </p:spPr>
        <p:txBody>
          <a:bodyPr anchor="b"/>
          <a:lstStyle>
            <a:lvl1pPr algn="l">
              <a:lnSpc>
                <a:spcPct val="100000"/>
              </a:lnSpc>
              <a:defRPr sz="20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41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786" y="1828800"/>
            <a:ext cx="5738648" cy="3342290"/>
          </a:xfrm>
        </p:spPr>
        <p:txBody>
          <a:bodyPr anchor="b"/>
          <a:lstStyle>
            <a:lvl1pPr algn="l">
              <a:lnSpc>
                <a:spcPct val="100000"/>
              </a:lnSpc>
              <a:defRPr sz="2000" cap="none" baseline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70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1358435"/>
            <a:ext cx="7210612" cy="1470025"/>
          </a:xfrm>
        </p:spPr>
        <p:txBody>
          <a:bodyPr anchor="b"/>
          <a:lstStyle>
            <a:lvl1pPr algn="l">
              <a:lnSpc>
                <a:spcPts val="44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50"/>
            <a:ext cx="7210612" cy="185979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77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D9D6B4A7-BA02-49AF-80B4-D15D8CDB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3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419101"/>
            <a:ext cx="7542211" cy="1477432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896533"/>
            <a:ext cx="3413125" cy="422963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172F358E-0055-4FF9-8407-F1FB00C09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4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836" y="1897039"/>
            <a:ext cx="3760167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443" y="1897039"/>
            <a:ext cx="3743533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816EA7B2-3B76-4FE8-B3E8-79A1C418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4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47903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237F6096-69A3-4999-BE5F-7D768503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9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ygning.png"/>
          <p:cNvPicPr>
            <a:picLocks noChangeAspect="1"/>
          </p:cNvPicPr>
          <p:nvPr userDrawn="1"/>
        </p:nvPicPr>
        <p:blipFill>
          <a:blip r:embed="rId2" cstate="print"/>
          <a:srcRect l="7117" t="15781" r="86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376701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CEAB02C9-8813-436E-9852-949F4378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0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D9D6B4A7-BA02-49AF-80B4-D15D8CDB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30AB2424-0308-4815-BEFF-A4ACFA21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6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8DA5F47E-95F4-427E-8096-BBDA44A8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9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to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uben_logo_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7538" y="203200"/>
            <a:ext cx="7207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0" y="1109134"/>
            <a:ext cx="7653867" cy="3352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38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1475" y="6083300"/>
            <a:ext cx="1993900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8E02F-7285-4A80-B79A-9015F2A03F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66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uben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5240338"/>
            <a:ext cx="21796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618067"/>
            <a:ext cx="7210612" cy="2210393"/>
          </a:xfrm>
        </p:spPr>
        <p:txBody>
          <a:bodyPr anchor="b"/>
          <a:lstStyle>
            <a:lvl1pPr algn="l">
              <a:lnSpc>
                <a:spcPts val="4400"/>
              </a:lnSpc>
              <a:defRPr sz="42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49"/>
            <a:ext cx="7210612" cy="19960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98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c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8656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337" y="2574767"/>
            <a:ext cx="4843930" cy="2290234"/>
          </a:xfrm>
        </p:spPr>
        <p:txBody>
          <a:bodyPr anchor="b"/>
          <a:lstStyle>
            <a:lvl1pPr algn="l">
              <a:lnSpc>
                <a:spcPct val="100000"/>
              </a:lnSpc>
              <a:defRPr sz="20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1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786" y="1828800"/>
            <a:ext cx="5738648" cy="3342290"/>
          </a:xfrm>
        </p:spPr>
        <p:txBody>
          <a:bodyPr anchor="b"/>
          <a:lstStyle>
            <a:lvl1pPr algn="l">
              <a:lnSpc>
                <a:spcPct val="100000"/>
              </a:lnSpc>
              <a:defRPr sz="2000" cap="none" baseline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27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755900"/>
            <a:ext cx="344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0" y="1358435"/>
            <a:ext cx="7210612" cy="1470025"/>
          </a:xfrm>
        </p:spPr>
        <p:txBody>
          <a:bodyPr anchor="b"/>
          <a:lstStyle>
            <a:lvl1pPr algn="l">
              <a:lnSpc>
                <a:spcPts val="44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470" y="3067050"/>
            <a:ext cx="7210612" cy="185979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12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8ACB7EB5-8EAC-4D2B-9ED9-0DE0080A3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17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419101"/>
            <a:ext cx="7542211" cy="1477432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896533"/>
            <a:ext cx="3413125" cy="422963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AB4B006F-0105-4427-BF6C-3B5AF448C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419101"/>
            <a:ext cx="7542211" cy="1477432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896533"/>
            <a:ext cx="3413125" cy="4229630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172F358E-0055-4FF9-8407-F1FB00C09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836" y="1897039"/>
            <a:ext cx="3760167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443" y="1897039"/>
            <a:ext cx="3743533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B3DA3C86-A40A-4D30-9AAE-19212BF0A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5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47903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0A7C2283-E668-4364-A518-35184FD87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2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ygni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15781" r="86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376701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10A37CB0-9603-4548-8940-D9C1D72E4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9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A12DF621-D429-46CF-A321-E601AFE9F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26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095C11E7-2CF7-42FE-99C7-9A385BAC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38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2286000"/>
            <a:ext cx="4038600" cy="18430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4038600" cy="18446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7EEEBE-32D3-4095-B983-B86E3B746A10}" type="datetimeFigureOut">
              <a:rPr lang="nb-NO">
                <a:solidFill>
                  <a:prstClr val="black"/>
                </a:solidFill>
              </a:rPr>
              <a:pPr>
                <a:defRPr/>
              </a:pPr>
              <a:t>29.11.2014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2BEDAFEB-86B4-4E2C-B2B9-6E01FC2FA62C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5925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eark g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293688" y="317500"/>
            <a:ext cx="8569325" cy="622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76" tIns="43638" rIns="87276" bIns="43638" anchor="ctr"/>
          <a:lstStyle/>
          <a:p>
            <a:pPr algn="ctr">
              <a:defRPr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293078" y="317500"/>
            <a:ext cx="8569569" cy="6223002"/>
          </a:xfrm>
        </p:spPr>
        <p:txBody>
          <a:bodyPr wrap="square" bIns="171803"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+mn-lt"/>
                <a:cs typeface="Interstate-Ligh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46949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to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uben_logo_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203200"/>
            <a:ext cx="7207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0" y="1109134"/>
            <a:ext cx="7653867" cy="3352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/>
            </a:lvl1pPr>
          </a:lstStyle>
          <a:p>
            <a:r>
              <a:rPr lang="nb-NO" dirty="0" err="1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58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2862263" y="871538"/>
            <a:ext cx="5875337" cy="598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 descr="kuben_logo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203200"/>
            <a:ext cx="715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98800" y="1117600"/>
            <a:ext cx="5477933" cy="5571067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054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836" y="1897039"/>
            <a:ext cx="3760167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443" y="1897039"/>
            <a:ext cx="3743533" cy="4215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816EA7B2-3B76-4FE8-B3E8-79A1C418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47903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237F6096-69A3-4999-BE5F-7D768503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ygning.png"/>
          <p:cNvPicPr>
            <a:picLocks noChangeAspect="1"/>
          </p:cNvPicPr>
          <p:nvPr userDrawn="1"/>
        </p:nvPicPr>
        <p:blipFill>
          <a:blip r:embed="rId2" cstate="print"/>
          <a:srcRect l="7117" t="15781" r="86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8" y="1009934"/>
            <a:ext cx="7542211" cy="376701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CEAB02C9-8813-436E-9852-949F4378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ashslash_gray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2413" y="269875"/>
            <a:ext cx="8159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588" y="419100"/>
            <a:ext cx="7542212" cy="1477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1897063"/>
            <a:ext cx="75422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888"/>
            <a:ext cx="534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38" y="6338888"/>
            <a:ext cx="35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fld id="{98A9A231-3A56-452D-A3C6-D0F89EE8E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kuben-logo-gra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1463" y="6218238"/>
            <a:ext cx="9588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7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marL="355600" indent="-355600" algn="l" defTabSz="457200" rtl="0" eaLnBrk="0" fontAlgn="base" hangingPunct="0">
        <a:spcBef>
          <a:spcPts val="1200"/>
        </a:spcBef>
        <a:spcAft>
          <a:spcPct val="0"/>
        </a:spcAft>
        <a:buSzPct val="130000"/>
        <a:buBlip>
          <a:blip r:embed="rId16"/>
        </a:buBlip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541338" indent="-185738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804863" indent="-26352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1074738" indent="-269875" algn="l" defTabSz="457200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ashslash_gray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2413" y="269875"/>
            <a:ext cx="8159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588" y="419100"/>
            <a:ext cx="7542212" cy="1477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1897063"/>
            <a:ext cx="75422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888"/>
            <a:ext cx="534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38" y="6338888"/>
            <a:ext cx="35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fld id="{98A9A231-3A56-452D-A3C6-D0F89EE8E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kuben-logo-gra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1463" y="6218238"/>
            <a:ext cx="9588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7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  <p:sldLayoutId id="2147484897" r:id="rId12"/>
    <p:sldLayoutId id="2147484898" r:id="rId13"/>
    <p:sldLayoutId id="2147484899" r:id="rId14"/>
    <p:sldLayoutId id="2147484900" r:id="rId15"/>
    <p:sldLayoutId id="214748490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marL="355600" indent="-355600" algn="l" defTabSz="457200" rtl="0" eaLnBrk="0" fontAlgn="base" hangingPunct="0">
        <a:spcBef>
          <a:spcPts val="1200"/>
        </a:spcBef>
        <a:spcAft>
          <a:spcPct val="0"/>
        </a:spcAft>
        <a:buSzPct val="130000"/>
        <a:buBlip>
          <a:blip r:embed="rId20"/>
        </a:buBlip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541338" indent="-185738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804863" indent="-26352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1074738" indent="-269875" algn="l" defTabSz="457200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ashslash_gra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9875"/>
            <a:ext cx="8159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588" y="419100"/>
            <a:ext cx="7542212" cy="1477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1897063"/>
            <a:ext cx="75422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888"/>
            <a:ext cx="534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Byrådsbesøk 6.12.13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38" y="6338888"/>
            <a:ext cx="35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fld id="{3F5C1444-7898-411A-B671-B590CC05F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kuben-logo-gra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218238"/>
            <a:ext cx="958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3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  <p:sldLayoutId id="214748494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marL="355600" indent="-355600" algn="l" defTabSz="457200" rtl="0" eaLnBrk="0" fontAlgn="base" hangingPunct="0">
        <a:spcBef>
          <a:spcPts val="1200"/>
        </a:spcBef>
        <a:spcAft>
          <a:spcPct val="0"/>
        </a:spcAft>
        <a:buSzPct val="130000"/>
        <a:buBlip>
          <a:blip r:embed="rId16"/>
        </a:buBlip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541338" indent="-185738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804863" indent="-26352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1074738" indent="-269875" algn="l" defTabSz="457200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ashslash_gray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2413" y="269875"/>
            <a:ext cx="8159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588" y="419100"/>
            <a:ext cx="7542212" cy="1477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1897063"/>
            <a:ext cx="75422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888"/>
            <a:ext cx="534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38" y="6338888"/>
            <a:ext cx="35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fld id="{98A9A231-3A56-452D-A3C6-D0F89EE8E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kuben-logo-gra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1463" y="6218238"/>
            <a:ext cx="9588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7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4960" r:id="rId12"/>
    <p:sldLayoutId id="21474849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marL="355600" indent="-355600" algn="l" defTabSz="457200" rtl="0" eaLnBrk="0" fontAlgn="base" hangingPunct="0">
        <a:spcBef>
          <a:spcPts val="1200"/>
        </a:spcBef>
        <a:spcAft>
          <a:spcPct val="0"/>
        </a:spcAft>
        <a:buSzPct val="130000"/>
        <a:buBlip>
          <a:blip r:embed="rId17"/>
        </a:buBlip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541338" indent="-185738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804863" indent="-26352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1074738" indent="-269875" algn="l" defTabSz="457200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ashslash_gray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9875"/>
            <a:ext cx="8159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588" y="419100"/>
            <a:ext cx="7542212" cy="1477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1897063"/>
            <a:ext cx="75422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888"/>
            <a:ext cx="534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Innovativ læring // Presentasjon 15. september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38" y="6338888"/>
            <a:ext cx="35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fld id="{36D0D620-F081-41A4-98FF-ECC54C790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kuben-logo-gra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218238"/>
            <a:ext cx="958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3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  <p:sldLayoutId id="2147484975" r:id="rId13"/>
    <p:sldLayoutId id="2147484976" r:id="rId14"/>
    <p:sldLayoutId id="214748497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marL="355600" indent="-355600" algn="l" defTabSz="457200" rtl="0" eaLnBrk="0" fontAlgn="base" hangingPunct="0">
        <a:spcBef>
          <a:spcPts val="1200"/>
        </a:spcBef>
        <a:spcAft>
          <a:spcPct val="0"/>
        </a:spcAft>
        <a:buSzPct val="130000"/>
        <a:buBlip>
          <a:blip r:embed="rId19"/>
        </a:buBlip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541338" indent="-185738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804863" indent="-26352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1074738" indent="-269875" algn="l" defTabSz="457200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mann_tusjpenn_kub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714064" y="2132856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WELCOME TO </a:t>
            </a:r>
          </a:p>
        </p:txBody>
      </p:sp>
      <p:sp>
        <p:nvSpPr>
          <p:cNvPr id="4" name="Rektangel 3"/>
          <p:cNvSpPr/>
          <p:nvPr/>
        </p:nvSpPr>
        <p:spPr>
          <a:xfrm>
            <a:off x="23664" y="5770981"/>
            <a:ext cx="4323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i="1" dirty="0" smtClean="0">
                <a:cs typeface="Arial" panose="020B0604020202020204" pitchFamily="34" charset="0"/>
              </a:rPr>
              <a:t>VOCATIONAL ARENA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do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relation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student and </a:t>
            </a:r>
            <a:r>
              <a:rPr lang="nb-NO" dirty="0" err="1" smtClean="0"/>
              <a:t>parents</a:t>
            </a:r>
            <a:endParaRPr lang="nb-NO" dirty="0" smtClean="0"/>
          </a:p>
          <a:p>
            <a:r>
              <a:rPr lang="nb-NO" dirty="0" smtClean="0"/>
              <a:t>Calling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morning</a:t>
            </a:r>
            <a:r>
              <a:rPr lang="nb-NO" dirty="0" smtClean="0"/>
              <a:t> if </a:t>
            </a:r>
            <a:r>
              <a:rPr lang="nb-NO" dirty="0" err="1" smtClean="0"/>
              <a:t>they</a:t>
            </a:r>
            <a:r>
              <a:rPr lang="nb-NO" dirty="0" smtClean="0"/>
              <a:t> dont show up at </a:t>
            </a:r>
            <a:r>
              <a:rPr lang="nb-NO" dirty="0" err="1" smtClean="0"/>
              <a:t>school</a:t>
            </a:r>
            <a:endParaRPr lang="nb-NO" dirty="0" smtClean="0"/>
          </a:p>
          <a:p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colaboration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teacher</a:t>
            </a:r>
            <a:r>
              <a:rPr lang="nb-NO" dirty="0" smtClean="0"/>
              <a:t> </a:t>
            </a:r>
            <a:r>
              <a:rPr lang="nb-NO" dirty="0" err="1" smtClean="0"/>
              <a:t>collegues</a:t>
            </a:r>
            <a:r>
              <a:rPr lang="nb-NO" dirty="0" smtClean="0"/>
              <a:t> and </a:t>
            </a:r>
            <a:r>
              <a:rPr lang="nb-NO" dirty="0" err="1" smtClean="0"/>
              <a:t>advisers</a:t>
            </a:r>
            <a:r>
              <a:rPr lang="nb-NO" dirty="0" smtClean="0"/>
              <a:t>.</a:t>
            </a:r>
          </a:p>
          <a:p>
            <a:r>
              <a:rPr lang="nb-NO" dirty="0" smtClean="0"/>
              <a:t>Teachers </a:t>
            </a:r>
            <a:r>
              <a:rPr lang="nb-NO" dirty="0" err="1" smtClean="0"/>
              <a:t>work</a:t>
            </a:r>
            <a:r>
              <a:rPr lang="nb-NO" dirty="0" smtClean="0"/>
              <a:t> as </a:t>
            </a:r>
            <a:r>
              <a:rPr lang="nb-NO" dirty="0" err="1" smtClean="0"/>
              <a:t>adwisers</a:t>
            </a:r>
            <a:endParaRPr lang="nb-NO" dirty="0" smtClean="0"/>
          </a:p>
          <a:p>
            <a:r>
              <a:rPr lang="nb-NO" smtClean="0"/>
              <a:t>Small groups</a:t>
            </a:r>
          </a:p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Innovativ læring // Presentasjon 15. september 2011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D6B4A7-BA02-49AF-80B4-D15D8CDBCC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6996" r="2390" b="21717"/>
          <a:stretch/>
        </p:blipFill>
        <p:spPr bwMode="auto">
          <a:xfrm>
            <a:off x="0" y="1124744"/>
            <a:ext cx="9144000" cy="367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8"/>
          <p:cNvSpPr txBox="1">
            <a:spLocks/>
          </p:cNvSpPr>
          <p:nvPr/>
        </p:nvSpPr>
        <p:spPr bwMode="auto">
          <a:xfrm>
            <a:off x="1331640" y="274240"/>
            <a:ext cx="6480720" cy="625272"/>
          </a:xfrm>
          <a:prstGeom prst="roundRect">
            <a:avLst/>
          </a:prstGeom>
          <a:solidFill>
            <a:srgbClr val="C6E5FA"/>
          </a:solidFill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5600" lvl="1" indent="-355600" algn="ctr" defTabSz="457200">
              <a:spcBef>
                <a:spcPts val="1200"/>
              </a:spcBef>
              <a:buSzPct val="130000"/>
              <a:defRPr/>
            </a:pPr>
            <a:r>
              <a:rPr lang="nb-NO" sz="2800" b="1" dirty="0" smtClean="0">
                <a:solidFill>
                  <a:srgbClr val="002060"/>
                </a:solidFill>
              </a:rPr>
              <a:t>ACHIEVEMENT MONITORING</a:t>
            </a:r>
            <a:endParaRPr lang="nb-NO" sz="2800" b="1" dirty="0" smtClean="0">
              <a:solidFill>
                <a:srgbClr val="002060"/>
              </a:solidFill>
              <a:ea typeface="Century Gothic" pitchFamily="34" charset="0"/>
              <a:cs typeface="Century Gothic"/>
            </a:endParaRPr>
          </a:p>
          <a:p>
            <a:pPr marL="180975" indent="-180975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nb-NO" b="1" dirty="0" smtClean="0">
              <a:solidFill>
                <a:srgbClr val="A5644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308696" cy="184479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036496" cy="467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257768" y="4046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1HOAA per 1. termin 2013/14</a:t>
            </a:r>
            <a:endParaRPr lang="nb-NO" b="1" i="1" dirty="0">
              <a:solidFill>
                <a:srgbClr val="002060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2060848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1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15936" y="2276872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2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2564904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3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2780928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4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2996952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5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3212976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6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3429000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7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3717032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8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3933056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29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4149080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30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4365104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31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4653136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32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4869160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33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5085184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34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5301208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35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7504" y="5589240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  <p:sp>
        <p:nvSpPr>
          <p:cNvPr id="36" name="Plassholder for tekst 3"/>
          <p:cNvSpPr>
            <a:spLocks noGrp="1"/>
          </p:cNvSpPr>
          <p:nvPr>
            <p:ph type="body" sz="half" idx="4294967295"/>
          </p:nvPr>
        </p:nvSpPr>
        <p:spPr>
          <a:xfrm>
            <a:off x="103744" y="5805264"/>
            <a:ext cx="1045979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nb-NO" sz="1100" dirty="0" smtClean="0"/>
              <a:t>-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42516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Drop</a:t>
            </a:r>
            <a:r>
              <a:rPr lang="nb-NO" dirty="0" smtClean="0"/>
              <a:t> –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 i </a:t>
            </a:r>
            <a:r>
              <a:rPr lang="nb-NO" dirty="0" err="1" smtClean="0"/>
              <a:t>norway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dirty="0" smtClean="0"/>
              <a:t>71 %  finnish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school</a:t>
            </a:r>
            <a:r>
              <a:rPr lang="nb-NO" dirty="0" smtClean="0"/>
              <a:t> in five </a:t>
            </a:r>
            <a:r>
              <a:rPr lang="nb-NO" dirty="0" err="1" smtClean="0"/>
              <a:t>years</a:t>
            </a:r>
            <a:r>
              <a:rPr lang="nb-NO" smtClean="0"/>
              <a:t>.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8E02F-7285-4A80-B79A-9015F2A03F49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13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e 3"/>
          <p:cNvGrpSpPr>
            <a:grpSpLocks/>
          </p:cNvGrpSpPr>
          <p:nvPr/>
        </p:nvGrpSpPr>
        <p:grpSpPr bwMode="auto">
          <a:xfrm>
            <a:off x="539750" y="765175"/>
            <a:ext cx="8245475" cy="5400675"/>
            <a:chOff x="247112" y="548680"/>
            <a:chExt cx="8538113" cy="5620423"/>
          </a:xfrm>
        </p:grpSpPr>
        <p:pic>
          <p:nvPicPr>
            <p:cNvPr id="18438" name="Picture 10" descr="https://s3-eu-west-1.amazonaws.com/byggenyttlager/2012/kuben-yrkesarena/full/1_DSC_00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60" y="548680"/>
              <a:ext cx="8239865" cy="552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/>
            <p:nvPr/>
          </p:nvSpPr>
          <p:spPr>
            <a:xfrm>
              <a:off x="247112" y="4220149"/>
              <a:ext cx="8538113" cy="194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270000" lvl="3" indent="-355600" defTabSz="457200">
                <a:spcBef>
                  <a:spcPts val="1200"/>
                </a:spcBef>
                <a:buSzPct val="130000"/>
                <a:buFontTx/>
                <a:buBlip>
                  <a:blip r:embed="rId3"/>
                </a:buBlip>
                <a:defRPr/>
              </a:pPr>
              <a:r>
                <a:rPr lang="nb-NO" sz="1400" dirty="0" err="1" smtClean="0">
                  <a:solidFill>
                    <a:prstClr val="black"/>
                  </a:solidFill>
                </a:rPr>
                <a:t>Opened</a:t>
              </a:r>
              <a:r>
                <a:rPr lang="nb-NO" sz="1400" dirty="0" smtClean="0">
                  <a:solidFill>
                    <a:prstClr val="black"/>
                  </a:solidFill>
                </a:rPr>
                <a:t> august </a:t>
              </a:r>
              <a:r>
                <a:rPr lang="nb-NO" sz="1400" dirty="0">
                  <a:solidFill>
                    <a:prstClr val="black"/>
                  </a:solidFill>
                </a:rPr>
                <a:t>2013 </a:t>
              </a:r>
            </a:p>
            <a:p>
              <a:pPr marL="1270000" lvl="3" indent="-355600" defTabSz="457200">
                <a:spcBef>
                  <a:spcPts val="1200"/>
                </a:spcBef>
                <a:buSzPct val="130000"/>
                <a:buFontTx/>
                <a:buBlip>
                  <a:blip r:embed="rId3"/>
                </a:buBlip>
                <a:defRPr/>
              </a:pPr>
              <a:r>
                <a:rPr lang="nb-NO" sz="1400" dirty="0">
                  <a:solidFill>
                    <a:prstClr val="black"/>
                  </a:solidFill>
                </a:rPr>
                <a:t>42000 m2 </a:t>
              </a:r>
              <a:r>
                <a:rPr lang="nb-NO" sz="1400" dirty="0" smtClean="0">
                  <a:solidFill>
                    <a:prstClr val="black"/>
                  </a:solidFill>
                </a:rPr>
                <a:t>+ </a:t>
              </a:r>
              <a:r>
                <a:rPr lang="nb-NO" sz="1400" dirty="0" err="1" smtClean="0">
                  <a:solidFill>
                    <a:prstClr val="black"/>
                  </a:solidFill>
                </a:rPr>
                <a:t>BiKuben</a:t>
              </a:r>
              <a:endParaRPr lang="nb-NO" sz="1400" dirty="0">
                <a:solidFill>
                  <a:prstClr val="black"/>
                </a:solidFill>
              </a:endParaRPr>
            </a:p>
            <a:p>
              <a:pPr marL="1270000" lvl="3" indent="-355600" defTabSz="457200">
                <a:spcBef>
                  <a:spcPts val="1200"/>
                </a:spcBef>
                <a:buSzPct val="130000"/>
                <a:buFontTx/>
                <a:buBlip>
                  <a:blip r:embed="rId3"/>
                </a:buBlip>
                <a:defRPr/>
              </a:pPr>
              <a:r>
                <a:rPr lang="nb-NO" sz="1400" dirty="0" err="1" smtClean="0">
                  <a:solidFill>
                    <a:schemeClr val="tx1"/>
                  </a:solidFill>
                  <a:cs typeface="Century Gothic"/>
                </a:rPr>
                <a:t>Aprox</a:t>
              </a:r>
              <a:r>
                <a:rPr lang="nb-NO" sz="1400" dirty="0">
                  <a:solidFill>
                    <a:schemeClr val="tx1"/>
                  </a:solidFill>
                  <a:cs typeface="Century Gothic"/>
                </a:rPr>
                <a:t>. 2000 students, 350 employes, 1500 </a:t>
              </a:r>
              <a:r>
                <a:rPr lang="nb-NO" sz="1400" dirty="0" err="1">
                  <a:solidFill>
                    <a:schemeClr val="tx1"/>
                  </a:solidFill>
                  <a:cs typeface="Century Gothic"/>
                </a:rPr>
                <a:t>a</a:t>
              </a:r>
              <a:r>
                <a:rPr lang="nb-NO" sz="1400" dirty="0" err="1" smtClean="0">
                  <a:solidFill>
                    <a:schemeClr val="tx1"/>
                  </a:solidFill>
                  <a:cs typeface="Century Gothic"/>
                </a:rPr>
                <a:t>pprentices</a:t>
              </a:r>
              <a:r>
                <a:rPr lang="nb-NO" sz="14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nb-NO" sz="1400" dirty="0" err="1" smtClean="0">
                  <a:solidFill>
                    <a:schemeClr val="tx1"/>
                  </a:solidFill>
                  <a:cs typeface="Century Gothic"/>
                </a:rPr>
                <a:t>annually</a:t>
              </a:r>
              <a:r>
                <a:rPr lang="nb-NO" sz="14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nb-NO" sz="1400" dirty="0">
                  <a:solidFill>
                    <a:schemeClr val="tx1"/>
                  </a:solidFill>
                  <a:cs typeface="Century Gothic"/>
                </a:rPr>
                <a:t>+ </a:t>
              </a:r>
              <a:r>
                <a:rPr lang="nb-NO" sz="1400" dirty="0" err="1">
                  <a:solidFill>
                    <a:schemeClr val="tx1"/>
                  </a:solidFill>
                  <a:cs typeface="Century Gothic"/>
                </a:rPr>
                <a:t>courses</a:t>
              </a:r>
              <a:r>
                <a:rPr lang="nb-NO" sz="1400" dirty="0">
                  <a:solidFill>
                    <a:schemeClr val="tx1"/>
                  </a:solidFill>
                  <a:cs typeface="Century Gothic"/>
                </a:rPr>
                <a:t> </a:t>
              </a:r>
              <a:endParaRPr lang="nb-NO" sz="1400" dirty="0" smtClean="0">
                <a:solidFill>
                  <a:schemeClr val="tx1"/>
                </a:solidFill>
                <a:cs typeface="Century Gothic"/>
              </a:endParaRPr>
            </a:p>
            <a:p>
              <a:pPr marL="1270000" lvl="3" indent="-355600" defTabSz="457200">
                <a:spcBef>
                  <a:spcPts val="1200"/>
                </a:spcBef>
                <a:buSzPct val="130000"/>
                <a:buFontTx/>
                <a:buBlip>
                  <a:blip r:embed="rId3"/>
                </a:buBlip>
                <a:defRPr/>
              </a:pPr>
              <a:r>
                <a:rPr lang="en-US" sz="1400" dirty="0" smtClean="0">
                  <a:solidFill>
                    <a:schemeClr val="tx1"/>
                  </a:solidFill>
                  <a:cs typeface="Century Gothic"/>
                </a:rPr>
                <a:t>Flexible</a:t>
              </a:r>
              <a:r>
                <a:rPr lang="nb-NO" sz="1400" dirty="0">
                  <a:solidFill>
                    <a:schemeClr val="tx1"/>
                  </a:solidFill>
                  <a:cs typeface="Century Gothic"/>
                </a:rPr>
                <a:t>, </a:t>
              </a:r>
              <a:r>
                <a:rPr lang="en-US" sz="1400" dirty="0">
                  <a:solidFill>
                    <a:schemeClr val="tx1"/>
                  </a:solidFill>
                  <a:cs typeface="Century Gothic"/>
                </a:rPr>
                <a:t>modern</a:t>
              </a:r>
              <a:r>
                <a:rPr lang="nb-NO" sz="1400" dirty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  <a:cs typeface="Century Gothic"/>
                </a:rPr>
                <a:t>building</a:t>
              </a:r>
            </a:p>
            <a:p>
              <a:pPr marL="1270000" lvl="3" indent="-355600" defTabSz="457200">
                <a:spcBef>
                  <a:spcPts val="1200"/>
                </a:spcBef>
                <a:buSzPct val="130000"/>
                <a:buFontTx/>
                <a:buBlip>
                  <a:blip r:embed="rId3"/>
                </a:buBlip>
                <a:defRPr/>
              </a:pPr>
              <a:r>
                <a:rPr lang="nb-NO" sz="1400" dirty="0" smtClean="0">
                  <a:solidFill>
                    <a:schemeClr val="tx1"/>
                  </a:solidFill>
                  <a:cs typeface="Century Gothic"/>
                </a:rPr>
                <a:t>COST</a:t>
              </a:r>
              <a:r>
                <a:rPr lang="nb-NO" sz="1400" dirty="0">
                  <a:solidFill>
                    <a:schemeClr val="tx1"/>
                  </a:solidFill>
                  <a:cs typeface="Century Gothic"/>
                </a:rPr>
                <a:t>: 2 billion </a:t>
              </a:r>
              <a:r>
                <a:rPr lang="nb-NO" sz="1400" dirty="0" smtClean="0">
                  <a:solidFill>
                    <a:schemeClr val="tx1"/>
                  </a:solidFill>
                  <a:cs typeface="Century Gothic"/>
                </a:rPr>
                <a:t>NOK (400 </a:t>
              </a:r>
              <a:r>
                <a:rPr lang="nb-NO" sz="1400" dirty="0" err="1" smtClean="0">
                  <a:solidFill>
                    <a:schemeClr val="tx1"/>
                  </a:solidFill>
                  <a:cs typeface="Century Gothic"/>
                </a:rPr>
                <a:t>mill</a:t>
              </a:r>
              <a:r>
                <a:rPr lang="nb-NO" sz="1400" dirty="0" smtClean="0">
                  <a:solidFill>
                    <a:schemeClr val="tx1"/>
                  </a:solidFill>
                  <a:cs typeface="Century Gothic"/>
                </a:rPr>
                <a:t> </a:t>
              </a:r>
              <a:r>
                <a:rPr lang="nb-NO" sz="1400" dirty="0" err="1" smtClean="0">
                  <a:solidFill>
                    <a:schemeClr val="tx1"/>
                  </a:solidFill>
                  <a:cs typeface="Century Gothic"/>
                </a:rPr>
                <a:t>NZD</a:t>
              </a:r>
              <a:r>
                <a:rPr lang="nb-NO" sz="1400" dirty="0" smtClean="0">
                  <a:solidFill>
                    <a:schemeClr val="tx1"/>
                  </a:solidFill>
                  <a:cs typeface="Century Gothic"/>
                </a:rPr>
                <a:t>)</a:t>
              </a:r>
              <a:endParaRPr lang="nb-NO" sz="1400" dirty="0">
                <a:solidFill>
                  <a:schemeClr val="tx1"/>
                </a:solidFill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041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lassholder for lysbildenumm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5B4631-46E7-435C-8FD6-EB02615E401E}" type="slidenum">
              <a:rPr lang="en-US" smtClean="0">
                <a:solidFill>
                  <a:srgbClr val="898989"/>
                </a:solidFill>
                <a:latin typeface="Century Gothic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pic>
        <p:nvPicPr>
          <p:cNvPr id="23556" name="Picture 6" descr="https://s3-eu-west-1.amazonaws.com/byggenyttlager/2012/kuben-yrkesarena/full/2_DSC_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92150"/>
            <a:ext cx="3430587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s://s3-eu-west-1.amazonaws.com/byggenyttlager/2012/kuben-yrkesarena/full/2_DSC_0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65450"/>
            <a:ext cx="2376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ktangel 2"/>
          <p:cNvSpPr>
            <a:spLocks noChangeArrowheads="1"/>
          </p:cNvSpPr>
          <p:nvPr/>
        </p:nvSpPr>
        <p:spPr bwMode="auto">
          <a:xfrm>
            <a:off x="611560" y="1268413"/>
            <a:ext cx="4104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prstClr val="black"/>
                </a:solidFill>
                <a:cs typeface="Arial" pitchFamily="34" charset="0"/>
              </a:rPr>
              <a:t>The glass </a:t>
            </a:r>
            <a:r>
              <a:rPr lang="nb-NO" dirty="0" err="1" smtClean="0">
                <a:solidFill>
                  <a:prstClr val="black"/>
                </a:solidFill>
                <a:cs typeface="Arial" pitchFamily="34" charset="0"/>
              </a:rPr>
              <a:t>corridor</a:t>
            </a:r>
            <a:r>
              <a:rPr lang="nb-NO" dirty="0" smtClean="0">
                <a:solidFill>
                  <a:prstClr val="black"/>
                </a:solidFill>
                <a:cs typeface="Arial" pitchFamily="34" charset="0"/>
              </a:rPr>
              <a:t> has </a:t>
            </a:r>
            <a:r>
              <a:rPr lang="en-US" dirty="0" smtClean="0"/>
              <a:t>secluded areas placed in the open, transparent foyer. </a:t>
            </a:r>
          </a:p>
          <a:p>
            <a:r>
              <a:rPr lang="en-US" dirty="0" smtClean="0"/>
              <a:t>Everyone </a:t>
            </a:r>
            <a:r>
              <a:rPr lang="en-US" dirty="0"/>
              <a:t>can find a </a:t>
            </a:r>
            <a:r>
              <a:rPr lang="en-US" dirty="0" smtClean="0"/>
              <a:t>shielded place to spend with friends </a:t>
            </a:r>
            <a:r>
              <a:rPr lang="en-US" dirty="0"/>
              <a:t>during recess.</a:t>
            </a:r>
            <a:endParaRPr lang="nb-NO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64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s://s3-eu-west-1.amazonaws.com/byggenyttlager/2012/kuben-yrkesarena/full/3_DSC_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0" y="1916113"/>
            <a:ext cx="6096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Plassholder for lysbildenumm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745165-803D-4CB2-889A-FEF8D3A933CF}" type="slidenum">
              <a:rPr lang="en-US" smtClean="0">
                <a:solidFill>
                  <a:srgbClr val="898989"/>
                </a:solidFill>
                <a:latin typeface="Century Gothic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898989"/>
              </a:solidFill>
              <a:latin typeface="Century Gothic" pitchFamily="34" charset="0"/>
            </a:endParaRPr>
          </a:p>
        </p:txBody>
      </p:sp>
      <p:pic>
        <p:nvPicPr>
          <p:cNvPr id="28677" name="Picture 4" descr="https://s3-eu-west-1.amazonaws.com/byggenyttlager/2012/kuben-yrkesarena/full/2_DSC_0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9275"/>
            <a:ext cx="2952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kstSylinder 4"/>
          <p:cNvSpPr txBox="1">
            <a:spLocks noChangeArrowheads="1"/>
          </p:cNvSpPr>
          <p:nvPr/>
        </p:nvSpPr>
        <p:spPr bwMode="auto">
          <a:xfrm>
            <a:off x="900113" y="546100"/>
            <a:ext cx="4752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b-NO" dirty="0" smtClean="0">
                <a:solidFill>
                  <a:prstClr val="black"/>
                </a:solidFill>
              </a:rPr>
              <a:t>Workshops </a:t>
            </a:r>
            <a:r>
              <a:rPr lang="nb-NO" dirty="0" err="1" smtClean="0">
                <a:solidFill>
                  <a:prstClr val="black"/>
                </a:solidFill>
              </a:rPr>
              <a:t>are</a:t>
            </a:r>
            <a:r>
              <a:rPr lang="nb-NO" dirty="0" smtClean="0">
                <a:solidFill>
                  <a:prstClr val="black"/>
                </a:solidFill>
              </a:rPr>
              <a:t> </a:t>
            </a:r>
            <a:r>
              <a:rPr lang="en-US" dirty="0" smtClean="0"/>
              <a:t>located </a:t>
            </a:r>
            <a:r>
              <a:rPr lang="en-US" dirty="0"/>
              <a:t>next to each other. </a:t>
            </a:r>
            <a:br>
              <a:rPr lang="en-US" dirty="0"/>
            </a:br>
            <a:r>
              <a:rPr lang="en-US" dirty="0"/>
              <a:t>Some </a:t>
            </a:r>
            <a:r>
              <a:rPr lang="en-US" dirty="0" smtClean="0"/>
              <a:t>have flexible walls that can be opened to create </a:t>
            </a:r>
            <a:r>
              <a:rPr lang="en-US" dirty="0"/>
              <a:t>larger rooms. </a:t>
            </a:r>
            <a:r>
              <a:rPr lang="en-US" dirty="0" smtClean="0"/>
              <a:t>Teachers' </a:t>
            </a:r>
            <a:r>
              <a:rPr lang="en-US" dirty="0"/>
              <a:t>workstations </a:t>
            </a:r>
            <a:r>
              <a:rPr lang="en-US" dirty="0" smtClean="0"/>
              <a:t>are adjacent </a:t>
            </a:r>
            <a:r>
              <a:rPr lang="en-US" dirty="0"/>
              <a:t>to the workshops.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28681" name="TekstSylinder 5"/>
          <p:cNvSpPr txBox="1">
            <a:spLocks noChangeArrowheads="1"/>
          </p:cNvSpPr>
          <p:nvPr/>
        </p:nvSpPr>
        <p:spPr bwMode="auto">
          <a:xfrm>
            <a:off x="6594475" y="4962525"/>
            <a:ext cx="20907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Transparency </a:t>
            </a:r>
            <a:r>
              <a:rPr lang="en-US" dirty="0" smtClean="0"/>
              <a:t>in the </a:t>
            </a:r>
            <a:r>
              <a:rPr lang="en-US" dirty="0"/>
              <a:t>workshops</a:t>
            </a:r>
            <a:br>
              <a:rPr lang="en-US" dirty="0"/>
            </a:br>
            <a:r>
              <a:rPr lang="en-US" dirty="0" smtClean="0"/>
              <a:t>shows student activities.</a:t>
            </a:r>
            <a:endParaRPr lang="nb-N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7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98800" y="1117600"/>
            <a:ext cx="5478463" cy="5570538"/>
          </a:xfrm>
        </p:spPr>
        <p:txBody>
          <a:bodyPr/>
          <a:lstStyle/>
          <a:p>
            <a:pPr marL="0" indent="0" eaLnBrk="1" hangingPunct="1"/>
            <a:r>
              <a:rPr lang="en-US" altLang="nb-NO" b="1" dirty="0" smtClean="0">
                <a:latin typeface="Century Gothic" pitchFamily="34" charset="0"/>
                <a:cs typeface="Century Gothic" pitchFamily="34" charset="0"/>
              </a:rPr>
              <a:t>More than a school</a:t>
            </a:r>
            <a:r>
              <a:rPr lang="en-US" altLang="nb-NO" dirty="0" smtClean="0">
                <a:latin typeface="Century Gothic" pitchFamily="34" charset="0"/>
                <a:cs typeface="Century Gothic" pitchFamily="34" charset="0"/>
              </a:rPr>
              <a:t/>
            </a:r>
            <a:br>
              <a:rPr lang="en-US" altLang="nb-NO" dirty="0" smtClean="0">
                <a:latin typeface="Century Gothic" pitchFamily="34" charset="0"/>
                <a:cs typeface="Century Gothic" pitchFamily="34" charset="0"/>
              </a:rPr>
            </a:br>
            <a:endParaRPr lang="en-US" altLang="nb-NO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/>
            <a:r>
              <a:rPr lang="en-US" altLang="nb-NO" i="1" dirty="0" smtClean="0">
                <a:latin typeface="Century Gothic" pitchFamily="34" charset="0"/>
                <a:cs typeface="Century Gothic" pitchFamily="34" charset="0"/>
              </a:rPr>
              <a:t>A professional arena for trainees, students and employees</a:t>
            </a:r>
          </a:p>
          <a:p>
            <a:pPr marL="0" indent="0" eaLnBrk="1" hangingPunct="1"/>
            <a:endParaRPr lang="en-US" altLang="nb-NO" dirty="0">
              <a:latin typeface="Century Gothic" pitchFamily="34" charset="0"/>
              <a:cs typeface="Century Gothic" pitchFamily="34" charset="0"/>
            </a:endParaRPr>
          </a:p>
          <a:p>
            <a:pPr lvl="1" eaLnBrk="1" hangingPunct="1"/>
            <a:r>
              <a:rPr lang="en-US" altLang="nb-NO" dirty="0" smtClean="0">
                <a:latin typeface="Century Gothic" pitchFamily="34" charset="0"/>
                <a:cs typeface="Century Gothic" pitchFamily="34" charset="0"/>
              </a:rPr>
              <a:t>Kuben upper secondary school</a:t>
            </a:r>
          </a:p>
          <a:p>
            <a:pPr lvl="1" eaLnBrk="1" hangingPunct="1"/>
            <a:r>
              <a:rPr lang="en-US" altLang="nb-NO" dirty="0" smtClean="0">
                <a:latin typeface="Century Gothic" pitchFamily="34" charset="0"/>
                <a:cs typeface="Century Gothic" pitchFamily="34" charset="0"/>
              </a:rPr>
              <a:t>Oslo Technical school</a:t>
            </a:r>
            <a:endParaRPr lang="nb-NO" altLang="nb-NO" dirty="0">
              <a:latin typeface="Century Gothic" pitchFamily="34" charset="0"/>
              <a:cs typeface="Century Gothic" pitchFamily="34" charset="0"/>
            </a:endParaRPr>
          </a:p>
          <a:p>
            <a:pPr lvl="1" eaLnBrk="1" hangingPunct="1"/>
            <a:r>
              <a:rPr lang="en-US" altLang="nb-NO" dirty="0" smtClean="0">
                <a:latin typeface="Century Gothic" pitchFamily="34" charset="0"/>
                <a:cs typeface="Century Gothic" pitchFamily="34" charset="0"/>
              </a:rPr>
              <a:t>Apprenticeship Center for the Building Trades</a:t>
            </a:r>
          </a:p>
          <a:p>
            <a:pPr lvl="1" eaLnBrk="1" hangingPunct="1"/>
            <a:r>
              <a:rPr lang="en-US" altLang="nb-NO" dirty="0" smtClean="0">
                <a:latin typeface="Century Gothic" pitchFamily="34" charset="0"/>
                <a:cs typeface="Century Gothic" pitchFamily="34" charset="0"/>
              </a:rPr>
              <a:t>Kuben Technology center</a:t>
            </a:r>
          </a:p>
          <a:p>
            <a:pPr marL="0" lvl="1" indent="0" eaLnBrk="1" hangingPunct="1">
              <a:buFontTx/>
              <a:buNone/>
            </a:pPr>
            <a:endParaRPr lang="nb-NO" altLang="nb-NO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/>
            <a:endParaRPr lang="nb-NO" altLang="nb-NO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/>
            <a:endParaRPr lang="en-US" altLang="nb-NO" dirty="0" smtClean="0">
              <a:latin typeface="Century Gothic" pitchFamily="34" charset="0"/>
              <a:cs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Undertittel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7210425" cy="648072"/>
          </a:xfrm>
        </p:spPr>
        <p:txBody>
          <a:bodyPr>
            <a:normAutofit/>
          </a:bodyPr>
          <a:lstStyle/>
          <a:p>
            <a:r>
              <a:rPr lang="nb-N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entury Gothic" pitchFamily="34" charset="0"/>
              </a:rPr>
              <a:t>EDUCATIONAL PROGRAMS</a:t>
            </a:r>
          </a:p>
        </p:txBody>
      </p:sp>
    </p:spTree>
    <p:extLst>
      <p:ext uri="{BB962C8B-B14F-4D97-AF65-F5344CB8AC3E}">
        <p14:creationId xmlns:p14="http://schemas.microsoft.com/office/powerpoint/2010/main" val="19040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Plassholder for lysbildenummer 5"/>
          <p:cNvSpPr>
            <a:spLocks noGrp="1"/>
          </p:cNvSpPr>
          <p:nvPr>
            <p:ph type="sldNum" sz="quarter" idx="11"/>
          </p:nvPr>
        </p:nvSpPr>
        <p:spPr bwMode="auto">
          <a:xfrm>
            <a:off x="8174038" y="1588"/>
            <a:ext cx="762000" cy="3667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5BDA15-02F9-4123-AC8D-B10EE1BB4C19}" type="slidenum">
              <a:rPr lang="nb-NO" smtClean="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b-NO" smtClean="0">
              <a:solidFill>
                <a:srgbClr val="898989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11" name="Plassholder for innhold 4"/>
          <p:cNvSpPr>
            <a:spLocks noGrp="1"/>
          </p:cNvSpPr>
          <p:nvPr>
            <p:ph sz="quarter" idx="4294967295"/>
          </p:nvPr>
        </p:nvSpPr>
        <p:spPr>
          <a:xfrm>
            <a:off x="1691680" y="1124744"/>
            <a:ext cx="5616624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Carpenter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Plumber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Tinsmith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arts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crafts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Hairdresser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and textiles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power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Refrigeration and heating pumps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Computers and electronics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nb-N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ndertittel 2"/>
          <p:cNvSpPr txBox="1">
            <a:spLocks/>
          </p:cNvSpPr>
          <p:nvPr/>
        </p:nvSpPr>
        <p:spPr bwMode="auto">
          <a:xfrm>
            <a:off x="1043608" y="404664"/>
            <a:ext cx="72104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1pPr>
            <a:lvl2pPr marL="355600" indent="-3556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SzPct val="130000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2pPr>
            <a:lvl3pPr marL="541338" indent="-185738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3pPr>
            <a:lvl4pPr marL="804863" indent="-263525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Lucida Grande"/>
              <a:buChar char="-"/>
              <a:defRPr sz="16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4pPr>
            <a:lvl5pPr marL="1074738" indent="-269875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Century Gothic" pitchFamily="34" charset="0"/>
              </a:rPr>
              <a:t>EDUCATIONAL PROGRAMS (1)</a:t>
            </a:r>
          </a:p>
        </p:txBody>
      </p:sp>
    </p:spTree>
    <p:extLst>
      <p:ext uri="{BB962C8B-B14F-4D97-AF65-F5344CB8AC3E}">
        <p14:creationId xmlns:p14="http://schemas.microsoft.com/office/powerpoint/2010/main" val="1364128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Plassholder for lysbildenummer 5"/>
          <p:cNvSpPr>
            <a:spLocks noGrp="1"/>
          </p:cNvSpPr>
          <p:nvPr>
            <p:ph type="sldNum" sz="quarter" idx="11"/>
          </p:nvPr>
        </p:nvSpPr>
        <p:spPr bwMode="auto">
          <a:xfrm>
            <a:off x="8174038" y="1588"/>
            <a:ext cx="762000" cy="3667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5BDA15-02F9-4123-AC8D-B10EE1BB4C19}" type="slidenum">
              <a:rPr lang="nb-NO" smtClean="0">
                <a:solidFill>
                  <a:srgbClr val="898989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b-NO" smtClean="0">
              <a:solidFill>
                <a:srgbClr val="898989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11" name="Plassholder for innhold 4"/>
          <p:cNvSpPr>
            <a:spLocks noGrp="1"/>
          </p:cNvSpPr>
          <p:nvPr>
            <p:ph sz="quarter" idx="4294967295"/>
          </p:nvPr>
        </p:nvSpPr>
        <p:spPr>
          <a:xfrm>
            <a:off x="1547664" y="1556792"/>
            <a:ext cx="5904656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Healthcare, childhood and youth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 care and youth work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ICT service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and industrial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 damage, paintwork and bodywork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Motor vehicles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studies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Norwegian language for minorities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Preparatory courses for upper secondary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Pre-university courses</a:t>
            </a:r>
          </a:p>
          <a:p>
            <a:pPr lvl="2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nb-N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ndertittel 2"/>
          <p:cNvSpPr txBox="1">
            <a:spLocks/>
          </p:cNvSpPr>
          <p:nvPr/>
        </p:nvSpPr>
        <p:spPr bwMode="auto">
          <a:xfrm>
            <a:off x="1043608" y="404664"/>
            <a:ext cx="72104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1pPr>
            <a:lvl2pPr marL="355600" indent="-3556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SzPct val="13000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2pPr>
            <a:lvl3pPr marL="541338" indent="-185738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3pPr>
            <a:lvl4pPr marL="804863" indent="-263525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Lucida Grande"/>
              <a:buChar char="-"/>
              <a:defRPr sz="16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4pPr>
            <a:lvl5pPr marL="1074738" indent="-269875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entury Gothic"/>
                <a:ea typeface="Century Gothic" pitchFamily="34" charset="0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Century Gothic" pitchFamily="34" charset="0"/>
              </a:rPr>
              <a:t>EDUCATIONAL PROGRAMS (2)</a:t>
            </a:r>
          </a:p>
        </p:txBody>
      </p:sp>
    </p:spTree>
    <p:extLst>
      <p:ext uri="{BB962C8B-B14F-4D97-AF65-F5344CB8AC3E}">
        <p14:creationId xmlns:p14="http://schemas.microsoft.com/office/powerpoint/2010/main" val="1884322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OT- tiltaket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For </a:t>
            </a:r>
            <a:r>
              <a:rPr lang="nb-NO" b="1" dirty="0" err="1" smtClean="0"/>
              <a:t>drop-out</a:t>
            </a:r>
            <a:r>
              <a:rPr lang="nb-NO" b="1" dirty="0" smtClean="0"/>
              <a:t> students in Oslo</a:t>
            </a:r>
          </a:p>
          <a:p>
            <a:r>
              <a:rPr lang="nb-NO" b="1" dirty="0" smtClean="0"/>
              <a:t>32 students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and industrial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nb-NO" dirty="0" smtClean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Healthcare, childhood and youth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few subjects in school and 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Innovativ læring // Presentasjon 15. september 2011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D6B4A7-BA02-49AF-80B4-D15D8CDBCC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562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Office Theme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Office Theme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1_Office Theme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37923</TotalTime>
  <Words>303</Words>
  <Application>Microsoft Office PowerPoint</Application>
  <PresentationFormat>Skjermfremvisning (4:3)</PresentationFormat>
  <Paragraphs>99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6_Office Theme</vt:lpstr>
      <vt:lpstr>7_Office Theme</vt:lpstr>
      <vt:lpstr>9_Office Theme</vt:lpstr>
      <vt:lpstr>10_Office Theme</vt:lpstr>
      <vt:lpstr>11_Office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OT- tiltaket </vt:lpstr>
      <vt:lpstr>How do we work?</vt:lpstr>
      <vt:lpstr>PowerPoint-presentasjon</vt:lpstr>
      <vt:lpstr>PowerPoint-presentasjon</vt:lpstr>
      <vt:lpstr>Drop – out situation i norway</vt:lpstr>
      <vt:lpstr>PowerPoint-presentasjon</vt:lpstr>
    </vt:vector>
  </TitlesOfParts>
  <Company>Utdanningsetaten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ATjelta</dc:creator>
  <cp:lastModifiedBy>Anne Ingrid Jacobsen</cp:lastModifiedBy>
  <cp:revision>497</cp:revision>
  <cp:lastPrinted>2013-12-05T13:38:31Z</cp:lastPrinted>
  <dcterms:created xsi:type="dcterms:W3CDTF">2011-11-03T11:46:30Z</dcterms:created>
  <dcterms:modified xsi:type="dcterms:W3CDTF">2014-11-29T21:29:54Z</dcterms:modified>
</cp:coreProperties>
</file>