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61" r:id="rId3"/>
    <p:sldId id="273" r:id="rId4"/>
    <p:sldId id="259" r:id="rId5"/>
    <p:sldId id="274" r:id="rId6"/>
    <p:sldId id="260" r:id="rId7"/>
    <p:sldId id="276" r:id="rId8"/>
    <p:sldId id="263" r:id="rId9"/>
    <p:sldId id="262" r:id="rId10"/>
    <p:sldId id="275" r:id="rId11"/>
    <p:sldId id="264" r:id="rId12"/>
    <p:sldId id="26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580" autoAdjust="0"/>
  </p:normalViewPr>
  <p:slideViewPr>
    <p:cSldViewPr>
      <p:cViewPr varScale="1">
        <p:scale>
          <a:sx n="120" d="100"/>
          <a:sy n="120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1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90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16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83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1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24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4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7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7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6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5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4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1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6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0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B1EB24D-46D1-4355-9837-9D68CC0ADF52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94E13B8-01F4-4113-8291-269A682AD4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910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treasurer_picture_story.pptx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Zesp&#243;&#322;%20Pie&#347;ni%20i%20Ta&#324;ca%20_&#346;l&#261;sk_%20-%20Sz&#322;a%20dzieweczka.mp4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3211" y="692696"/>
            <a:ext cx="7239000" cy="1362075"/>
          </a:xfrm>
        </p:spPr>
        <p:txBody>
          <a:bodyPr>
            <a:noAutofit/>
          </a:bodyPr>
          <a:lstStyle/>
          <a:p>
            <a:r>
              <a:rPr lang="pl-PL" sz="1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Upper </a:t>
            </a:r>
            <a:r>
              <a:rPr lang="pl-PL" sz="11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Silesia</a:t>
            </a:r>
            <a:endParaRPr lang="pl-PL" sz="1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0913540-1E9D-47B7-8724-575291162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81" y="2420888"/>
            <a:ext cx="3485838" cy="3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1495"/>
            <a:ext cx="7239000" cy="1064231"/>
          </a:xfrm>
        </p:spPr>
        <p:txBody>
          <a:bodyPr>
            <a:normAutofit/>
          </a:bodyPr>
          <a:lstStyle/>
          <a:p>
            <a:pPr algn="ctr"/>
            <a:r>
              <a:rPr lang="pl-PL" sz="6000" i="1" dirty="0" err="1">
                <a:solidFill>
                  <a:srgbClr val="FF0000"/>
                </a:solidFill>
                <a:latin typeface="Monotype Corsiva" pitchFamily="66" charset="0"/>
              </a:rPr>
              <a:t>Coal</a:t>
            </a:r>
            <a:r>
              <a:rPr lang="pl-PL" sz="6000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pl-PL" sz="6000" i="1" dirty="0" err="1">
                <a:solidFill>
                  <a:srgbClr val="FF0000"/>
                </a:solidFill>
                <a:latin typeface="Monotype Corsiva" pitchFamily="66" charset="0"/>
              </a:rPr>
              <a:t>mines</a:t>
            </a:r>
            <a:endParaRPr lang="pl-PL" sz="6000" dirty="0">
              <a:solidFill>
                <a:srgbClr val="FF0000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010AE4-CEEB-4D9C-AAD4-58788A6A1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636" y="908720"/>
            <a:ext cx="7192913" cy="1080120"/>
          </a:xfrm>
        </p:spPr>
        <p:txBody>
          <a:bodyPr>
            <a:noAutofit/>
          </a:bodyPr>
          <a:lstStyle/>
          <a:p>
            <a:r>
              <a:rPr lang="pl-PL" sz="3600" i="1" dirty="0">
                <a:latin typeface="Monotype Corsiva" pitchFamily="66" charset="0"/>
              </a:rPr>
              <a:t>To </a:t>
            </a:r>
            <a:r>
              <a:rPr lang="pl-PL" sz="3600" i="1" dirty="0" err="1">
                <a:latin typeface="Monotype Corsiva" pitchFamily="66" charset="0"/>
              </a:rPr>
              <a:t>dig</a:t>
            </a:r>
            <a:r>
              <a:rPr lang="pl-PL" sz="3600" i="1" dirty="0">
                <a:latin typeface="Monotype Corsiva" pitchFamily="66" charset="0"/>
              </a:rPr>
              <a:t> </a:t>
            </a:r>
            <a:r>
              <a:rPr lang="pl-PL" sz="3600" i="1" dirty="0" err="1">
                <a:latin typeface="Monotype Corsiva" pitchFamily="66" charset="0"/>
              </a:rPr>
              <a:t>up</a:t>
            </a:r>
            <a:r>
              <a:rPr lang="pl-PL" sz="3600" i="1" dirty="0">
                <a:latin typeface="Monotype Corsiva" pitchFamily="66" charset="0"/>
              </a:rPr>
              <a:t> the </a:t>
            </a:r>
            <a:r>
              <a:rPr lang="pl-PL" sz="3600" i="1" dirty="0" err="1">
                <a:latin typeface="Monotype Corsiva" pitchFamily="66" charset="0"/>
              </a:rPr>
              <a:t>coal</a:t>
            </a:r>
            <a:r>
              <a:rPr lang="pl-PL" sz="3600" i="1" dirty="0">
                <a:latin typeface="Monotype Corsiva" pitchFamily="66" charset="0"/>
              </a:rPr>
              <a:t>, </a:t>
            </a:r>
            <a:r>
              <a:rPr lang="pl-PL" sz="3600" i="1" dirty="0" err="1">
                <a:latin typeface="Monotype Corsiva" pitchFamily="66" charset="0"/>
              </a:rPr>
              <a:t>people</a:t>
            </a:r>
            <a:r>
              <a:rPr lang="pl-PL" sz="3600" i="1" dirty="0">
                <a:latin typeface="Monotype Corsiva" pitchFamily="66" charset="0"/>
              </a:rPr>
              <a:t> </a:t>
            </a:r>
            <a:r>
              <a:rPr lang="pl-PL" sz="3600" i="1" dirty="0" err="1">
                <a:latin typeface="Monotype Corsiva" pitchFamily="66" charset="0"/>
              </a:rPr>
              <a:t>have</a:t>
            </a:r>
            <a:r>
              <a:rPr lang="pl-PL" sz="3600" i="1" dirty="0">
                <a:latin typeface="Monotype Corsiva" pitchFamily="66" charset="0"/>
              </a:rPr>
              <a:t> to </a:t>
            </a:r>
            <a:r>
              <a:rPr lang="pl-PL" sz="3600" i="1" dirty="0" err="1">
                <a:latin typeface="Monotype Corsiva" pitchFamily="66" charset="0"/>
              </a:rPr>
              <a:t>work</a:t>
            </a:r>
            <a:r>
              <a:rPr lang="pl-PL" sz="3600" i="1" dirty="0">
                <a:latin typeface="Monotype Corsiva" pitchFamily="66" charset="0"/>
              </a:rPr>
              <a:t> </a:t>
            </a:r>
            <a:br>
              <a:rPr lang="pl-PL" sz="3600" i="1" dirty="0">
                <a:latin typeface="Monotype Corsiva" pitchFamily="66" charset="0"/>
              </a:rPr>
            </a:br>
            <a:r>
              <a:rPr lang="pl-PL" sz="3600" i="1" dirty="0">
                <a:latin typeface="Monotype Corsiva" pitchFamily="66" charset="0"/>
              </a:rPr>
              <a:t>a </a:t>
            </a:r>
            <a:r>
              <a:rPr lang="pl-PL" sz="3600" i="1" dirty="0" err="1">
                <a:latin typeface="Monotype Corsiva" pitchFamily="66" charset="0"/>
              </a:rPr>
              <a:t>few</a:t>
            </a:r>
            <a:r>
              <a:rPr lang="pl-PL" sz="3600" i="1" dirty="0">
                <a:latin typeface="Monotype Corsiva" pitchFamily="66" charset="0"/>
              </a:rPr>
              <a:t> </a:t>
            </a:r>
            <a:r>
              <a:rPr lang="pl-PL" sz="3600" i="1" dirty="0" err="1">
                <a:latin typeface="Monotype Corsiva" pitchFamily="66" charset="0"/>
              </a:rPr>
              <a:t>hundreds</a:t>
            </a:r>
            <a:r>
              <a:rPr lang="pl-PL" sz="3600" i="1" dirty="0">
                <a:latin typeface="Monotype Corsiva" pitchFamily="66" charset="0"/>
              </a:rPr>
              <a:t> metres </a:t>
            </a:r>
            <a:r>
              <a:rPr lang="pl-PL" sz="3600" i="1" dirty="0">
                <a:solidFill>
                  <a:srgbClr val="FF0000"/>
                </a:solidFill>
                <a:latin typeface="Monotype Corsiva" pitchFamily="66" charset="0"/>
              </a:rPr>
              <a:t>underground</a:t>
            </a:r>
            <a:r>
              <a:rPr lang="pl-PL" sz="3600" i="1" dirty="0">
                <a:latin typeface="Monotype Corsiva" pitchFamily="66" charset="0"/>
              </a:rPr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D17999D-5D72-4EC1-A23A-CA7B106B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20" y="2204864"/>
            <a:ext cx="6682297" cy="44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P2\Pulpit\Zdjęcia Silesia\przode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156727"/>
            <a:ext cx="5791948" cy="5190187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210" y="5346914"/>
            <a:ext cx="8964488" cy="1296144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l-PL" sz="44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Work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of the </a:t>
            </a:r>
            <a:r>
              <a:rPr lang="pl-PL" sz="4400" b="1" i="1" dirty="0" err="1">
                <a:solidFill>
                  <a:srgbClr val="FF0000"/>
                </a:solidFill>
                <a:latin typeface="Monotype Corsiva" pitchFamily="66" charset="0"/>
              </a:rPr>
              <a:t>miners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44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has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44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always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44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been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b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pl-PL" sz="44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extremely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4400" b="1" i="1" dirty="0">
                <a:solidFill>
                  <a:srgbClr val="FF0000"/>
                </a:solidFill>
                <a:latin typeface="Monotype Corsiva" pitchFamily="66" charset="0"/>
              </a:rPr>
              <a:t>hard 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and</a:t>
            </a:r>
            <a:r>
              <a:rPr lang="pl-PL" sz="44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pl-PL" sz="4400" b="1" i="1" dirty="0" err="1">
                <a:solidFill>
                  <a:srgbClr val="FF0000"/>
                </a:solidFill>
                <a:latin typeface="Monotype Corsiva" pitchFamily="66" charset="0"/>
              </a:rPr>
              <a:t>dangerous</a:t>
            </a:r>
            <a:r>
              <a:rPr lang="pl-PL" sz="44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09B888FE-6F97-47E8-9C66-B65AE4B9F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1333282"/>
            <a:ext cx="7236296" cy="4070417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-180528" y="91739"/>
            <a:ext cx="9144000" cy="1200329"/>
          </a:xfrm>
        </p:spPr>
        <p:txBody>
          <a:bodyPr>
            <a:normAutofit/>
          </a:bodyPr>
          <a:lstStyle/>
          <a:p>
            <a:r>
              <a:rPr lang="pl-PL" sz="3600" i="1" dirty="0">
                <a:solidFill>
                  <a:schemeClr val="tx1">
                    <a:lumMod val="95000"/>
                  </a:schemeClr>
                </a:solidFill>
                <a:effectLst/>
                <a:latin typeface="Monotype Corsiva" pitchFamily="66" charset="0"/>
              </a:rPr>
              <a:t>The </a:t>
            </a:r>
            <a:r>
              <a:rPr lang="pl-PL" sz="3600" i="1" dirty="0" err="1">
                <a:solidFill>
                  <a:schemeClr val="tx1">
                    <a:lumMod val="95000"/>
                  </a:schemeClr>
                </a:solidFill>
                <a:effectLst/>
                <a:latin typeface="Monotype Corsiva" pitchFamily="66" charset="0"/>
              </a:rPr>
              <a:t>miners</a:t>
            </a:r>
            <a:r>
              <a:rPr lang="pl-PL" sz="3600" i="1" dirty="0">
                <a:solidFill>
                  <a:schemeClr val="tx1">
                    <a:lumMod val="95000"/>
                  </a:schemeClr>
                </a:solidFill>
                <a:effectLst/>
                <a:latin typeface="Monotype Corsiva" pitchFamily="66" charset="0"/>
              </a:rPr>
              <a:t> </a:t>
            </a:r>
            <a:r>
              <a:rPr lang="pl-PL" sz="3600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told</a:t>
            </a:r>
            <a:r>
              <a:rPr lang="pl-PL" sz="3600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3600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many</a:t>
            </a:r>
            <a:r>
              <a:rPr lang="pl-PL" sz="3600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3600" i="1" dirty="0" err="1">
                <a:solidFill>
                  <a:srgbClr val="FF0000"/>
                </a:solidFill>
                <a:latin typeface="Monotype Corsiva" pitchFamily="66" charset="0"/>
              </a:rPr>
              <a:t>stories</a:t>
            </a:r>
            <a:r>
              <a:rPr lang="pl-PL" sz="3600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pl-PL" sz="3600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about</a:t>
            </a:r>
            <a:r>
              <a:rPr lang="pl-PL" sz="3600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br>
              <a:rPr lang="pl-PL" sz="3600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pl-PL" sz="3600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the </a:t>
            </a:r>
            <a:r>
              <a:rPr lang="pl-PL" sz="3600" b="1" i="1" dirty="0" err="1">
                <a:solidFill>
                  <a:srgbClr val="FF0000"/>
                </a:solidFill>
                <a:latin typeface="Monotype Corsiva" pitchFamily="66" charset="0"/>
              </a:rPr>
              <a:t>Treasurer</a:t>
            </a:r>
            <a:r>
              <a:rPr lang="pl-PL" sz="36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, a</a:t>
            </a:r>
            <a:r>
              <a:rPr lang="pl-PL" sz="3600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36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spirit</a:t>
            </a:r>
            <a:r>
              <a:rPr lang="pl-PL" sz="36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of </a:t>
            </a:r>
            <a:r>
              <a:rPr lang="pl-PL" sz="36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coal</a:t>
            </a:r>
            <a:r>
              <a:rPr lang="pl-PL" sz="36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pl-PL" sz="3600" b="1" i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mines</a:t>
            </a:r>
            <a:r>
              <a:rPr lang="pl-PL" sz="3600" b="1" i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.</a:t>
            </a:r>
            <a:endParaRPr lang="pl-PL" sz="3600" i="1" dirty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966738A-20E2-4215-868F-B753302DFDF2}"/>
              </a:ext>
            </a:extLst>
          </p:cNvPr>
          <p:cNvSpPr/>
          <p:nvPr/>
        </p:nvSpPr>
        <p:spPr>
          <a:xfrm>
            <a:off x="323528" y="5486127"/>
            <a:ext cx="8135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Treasurer required 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hard work</a:t>
            </a:r>
            <a:br>
              <a:rPr lang="pl-PL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honesty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and 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respect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from the miners. </a:t>
            </a:r>
            <a:endParaRPr lang="pl-PL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50B003-BFF8-424A-B22E-A5AA2980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556792"/>
            <a:ext cx="7765322" cy="3490730"/>
          </a:xfrm>
        </p:spPr>
        <p:txBody>
          <a:bodyPr>
            <a:noAutofit/>
          </a:bodyPr>
          <a:lstStyle/>
          <a:p>
            <a:r>
              <a:rPr lang="pl-PL" sz="66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Now</a:t>
            </a:r>
            <a:r>
              <a:rPr lang="pl-PL" sz="6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pl-PL" sz="66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let’s</a:t>
            </a:r>
            <a:r>
              <a:rPr lang="pl-PL" sz="6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pl-PL" sz="66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make</a:t>
            </a:r>
            <a:r>
              <a:rPr lang="pl-PL" sz="6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 </a:t>
            </a:r>
            <a:br>
              <a:rPr lang="pl-PL" sz="6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66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some</a:t>
            </a:r>
            <a:r>
              <a:rPr lang="pl-PL" sz="6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pl-PL" sz="66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pictures</a:t>
            </a:r>
            <a:r>
              <a:rPr lang="pl-PL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br>
              <a:rPr lang="pl-PL" sz="66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pl-PL" sz="6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to </a:t>
            </a:r>
            <a:r>
              <a:rPr lang="pl-PL" sz="66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this</a:t>
            </a:r>
            <a:r>
              <a:rPr lang="pl-PL" sz="6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 story!</a:t>
            </a:r>
          </a:p>
        </p:txBody>
      </p:sp>
    </p:spTree>
    <p:extLst>
      <p:ext uri="{BB962C8B-B14F-4D97-AF65-F5344CB8AC3E}">
        <p14:creationId xmlns:p14="http://schemas.microsoft.com/office/powerpoint/2010/main" val="38162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824" y="620688"/>
            <a:ext cx="4680520" cy="2952328"/>
          </a:xfrm>
        </p:spPr>
        <p:txBody>
          <a:bodyPr>
            <a:noAutofit/>
          </a:bodyPr>
          <a:lstStyle/>
          <a:p>
            <a:pPr algn="l"/>
            <a:r>
              <a:rPr lang="pl-PL" sz="6600" b="1" i="1" dirty="0">
                <a:solidFill>
                  <a:srgbClr val="FF0000"/>
                </a:solidFill>
                <a:latin typeface="Monotype Corsiva" pitchFamily="66" charset="0"/>
              </a:rPr>
              <a:t>Upper </a:t>
            </a:r>
            <a:r>
              <a:rPr lang="en-US" sz="6600" b="1" i="1" dirty="0">
                <a:solidFill>
                  <a:srgbClr val="FF0000"/>
                </a:solidFill>
                <a:latin typeface="Monotype Corsiva" pitchFamily="66" charset="0"/>
              </a:rPr>
              <a:t>Silesia</a:t>
            </a:r>
            <a:r>
              <a:rPr lang="en-US" sz="66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pl-PL" sz="6600" b="1" i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4800" i="1" dirty="0">
                <a:latin typeface="Monotype Corsiva" pitchFamily="66" charset="0"/>
              </a:rPr>
              <a:t>is a region </a:t>
            </a:r>
            <a:br>
              <a:rPr lang="pl-PL" sz="4800" i="1" dirty="0">
                <a:latin typeface="Monotype Corsiva" pitchFamily="66" charset="0"/>
              </a:rPr>
            </a:br>
            <a:r>
              <a:rPr lang="pl-PL" sz="4800" i="1" dirty="0">
                <a:latin typeface="Monotype Corsiva" pitchFamily="66" charset="0"/>
              </a:rPr>
              <a:t>i</a:t>
            </a:r>
            <a:r>
              <a:rPr lang="en-US" sz="4800" i="1" dirty="0">
                <a:latin typeface="Monotype Corsiva" pitchFamily="66" charset="0"/>
              </a:rPr>
              <a:t>n the </a:t>
            </a:r>
            <a:r>
              <a:rPr lang="en-US" sz="4800" i="1" dirty="0" err="1">
                <a:latin typeface="Monotype Corsiva" pitchFamily="66" charset="0"/>
              </a:rPr>
              <a:t>sout</a:t>
            </a:r>
            <a:r>
              <a:rPr lang="pl-PL" sz="4800" i="1" dirty="0">
                <a:latin typeface="Monotype Corsiva" pitchFamily="66" charset="0"/>
              </a:rPr>
              <a:t>h </a:t>
            </a:r>
            <a:br>
              <a:rPr lang="pl-PL" sz="4800" i="1" dirty="0">
                <a:latin typeface="Monotype Corsiva" pitchFamily="66" charset="0"/>
              </a:rPr>
            </a:br>
            <a:r>
              <a:rPr lang="pl-PL" sz="4800" i="1" dirty="0">
                <a:latin typeface="Monotype Corsiva" pitchFamily="66" charset="0"/>
              </a:rPr>
              <a:t>of </a:t>
            </a:r>
            <a:r>
              <a:rPr lang="en-US" sz="4800" i="1" dirty="0">
                <a:latin typeface="Monotype Corsiva" pitchFamily="66" charset="0"/>
              </a:rPr>
              <a:t>Pol</a:t>
            </a:r>
            <a:r>
              <a:rPr lang="pl-PL" sz="4800" i="1" dirty="0">
                <a:latin typeface="Monotype Corsiva" pitchFamily="66" charset="0"/>
              </a:rPr>
              <a:t>and.</a:t>
            </a:r>
          </a:p>
        </p:txBody>
      </p:sp>
      <p:pic>
        <p:nvPicPr>
          <p:cNvPr id="3" name="Picture 2" descr="http://upload.wikimedia.org/wikipedia/commons/d/dd/Slaskie_%28EE%2CE_NN%2CN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23" y="1196752"/>
            <a:ext cx="545135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5076056" y="4437112"/>
            <a:ext cx="1152128" cy="1440160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975" y="18819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8000" b="1" i="1" dirty="0">
                <a:solidFill>
                  <a:srgbClr val="FF0000"/>
                </a:solidFill>
                <a:latin typeface="Monotype Corsiva" pitchFamily="66" charset="0"/>
              </a:rPr>
              <a:t>Upper Silesia</a:t>
            </a:r>
          </a:p>
        </p:txBody>
      </p:sp>
      <p:pic>
        <p:nvPicPr>
          <p:cNvPr id="6" name="Symbol zastępczy zawartości 5" descr="mapa_wit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74" y="2418566"/>
            <a:ext cx="4975721" cy="4100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2" name="AutoShape 2" descr="data:image/jpeg;base64,/9j/4AAQSkZJRgABAQAAAQABAAD/2wCEAAkGBhQSEBQUEhQVFBQUFxUUFBQWFBQXFBUUFBQVFRQUFBQXHCYfFxkjGRcVHy8gJCcpLCwsFR4xNTAqNSYrLCkBCQoKDgwOGg8PGikkHyQuLC8sLDAsLCosLCwsLCwsLCwtLC8vLCwsLCwpKSksLCksKSwsLCwsLCwsLCwsLCwsLP/AABEIAL8BCAMBIgACEQEDEQH/xAAcAAABBQEBAQAAAAAAAAAAAAACAAEDBAUGBwj/xAA+EAABBAAEAwYDBgUDAwUAAAABAAIDEQQSITEFQVEGEyJhgZEycaEHFEKxwdEVI3Lh8FJi8TOSwiQlQ4Ky/8QAGwEAAgMBAQEAAAAAAAAAAAAAAgMAAQQFBgf/xAAxEQACAgEDAQUHBAIDAAAAAAAAAQIRAxIhMQQFE0FRkSJhcYGhsfAU0eHxBsEVMlL/2gAMAwEAAhEDEQA/APGnqMqR6jKNIjE1OmanRpAsQSSSTKKHBT2hTqUQJPaFOioodOmSV0UECiCFE1FRAimREIVaRTEmThPSOihkk4CVK6KsSdOAlSKihkk6VK6IMlSekqV0QakqRUlSvSQGk1I6SpVpJYJCgkP5qxSry7rL1KqKDhyKLc/IpI4BqPUe4SXOlKma4wbWwzlEVK5RlaUhLGamKJqYhHQIKcFKkgjRQ6SQRAIkihkSak6KiDhIJJwFaRQ4RNTAKRjLNDc6e6LSVYrTELX7UcMfBipIpGCN7clsDmuAuNh+JuhsG/VZNK4bpMjGTgJ6SpNUQbGpPSek9IlEqxgEqRUnpFpKsCkqR5UsqvSVYFJwEWVPSLSVYBCVI8qVKaSWCmpHlSyqaSWBSqS7lXsqozfEfVYusVRQ7FySYfTXoQfRJFCLafl+Tv7pLjSWpm+MnFbEZCjIUhQlbkZRmhMUbQmpGigUqT0lSNIoakQSpOAjSBYqSpEAnpMoqxqTgJ6RAIkihgFpcD4RLiJmxwRvkfvlYLIA3J5AeZVABehfYtK5nECQSAYnB1Ne4VnjIzZQaGh1NBBmkoQcmFBOTpGT9oXCpo8W+SaGSITOc5ucGjqdA6yDpWl6WuVIXrX214/vBAxr3ODXSOe0h1NdkhY2sw20k5/iNryktQ9I1LEqdkypxk7IwE9IwE+VbVETYGVOGow1EGo1EqyPKiDUeVOGolEGyPKnyqTKnyotJVkRallUuRLIr0lWRZU+VS5UsivSSyLKllU2RNkU0ksiyLOnHiPzK1sqy8R8bvmVzuvVQXxH4HbLUDPh/wBzT71f6JKdrQAw8rHsf+Ul5yU6O5DHa3MxMQlSS6iZy6HaExRNTJiYLBT0npOAmIoak4CcBEAmpAsYBEAnARhqakA2DlTgI8qIMRqJVgNavZexcwjlja1lRNhY94a0CPvH4cPcXuOhfZPxGwDpQXkDWL1PhRlJDXuL2tgd4y2hmMTsrRy0be3zOpXB7d9nHD4nY7Jh3kpr3HRcQxLJJ6dGPu8jdWlrcji1jydRbc2gFtN6+S8NeLN9dfdex4MzMIIae67pzg6tDIJHW0nf4a0K8i7tD/ji1Qn8idspQlGK9/0IQxOGKYRohGvWKBwHIgDEQYpxGiEaNQB1EAYn7tWBEn7pFoB1FfIl3as90nESLQVqK3dp+7Vnuk4iRaCtRV7tP3atd0l3Kmkmoq92myK33SExKaSaitkWJO25HDqSPquj7tYOW5yP9x/MrkdqKsaNnSbzo0oYiYgOYr3FJK5w+K7HzH5/2SXkZZVFtM9THA5xTRju4Y8AktNBVHMX0x2w7G4MYOVzWiMtFgg3rsAb+a8Th7LEyMIBLJCQ09cpo/VbF1Gm1PYw/pVkSeK/Lc5NrUJXsnEfsUfHCXtyucGlzmg7ULNXuvJMfgXRvIcKIT8edTdcfEzZMDgrTTXuKoRAoSE4K1xkZWgwjCCwiatEZANEgapGtUYPmtDh3DJZjUUbn1uQNGjq5x0aPMkBN7yMVcnQKjKTpFdrFbk4ZI1rXOje1rhbXFrg0g7EEiit/hPZ5rXHNLE+bKe6iAzxCQ/D3shIaeYAGZtkZiRYWFLipS+TvHvzPJEozOaSRoQ8eR0rlSxS7ThqqCtL82Na6GVXPaw+H8MfNI2OMW55odPMk8gBZJ5UvReGOe892+RkZdmjAjPfOBILQ6wAxunJziddguLwPHQzIXNZbNA4Rta8tLSzLmZQO/4gfmu57LYlj4sMG1bXAObzDmtN2uH2x1vfKFR2X3Oz2X0vd625b+7yNfDOcIcmZsgN/CRG43f/AMUul/0vK8mxnD3xPLJGljhVtcKI0vZexzYGQtsg9x93oHw5RL37idNwcpGtcl5v2oh/9ZN/WVp/xfI3PJClVJmHttRcYzT3to58RIxErbYVIIF7tRPLuRTEKIQq6IUYgTFEXrKbIE/cK8IEQw6LSVrM/uE4hWh93T/d1KK1lAQJ/u6024I1daWBfmbofQ+ytYbhRfsLQtpFpt7IxBh05wy3zwVzRZaQPMK1wzs+6aw0agE7dEuWWEY6m9hscc5S0pbnK/d1E6Fdnj+yckUIkc0gHkQQQehHVc8/ClTFlhljqg7RMsJ4npmqZmdyqGOwYBa4NAOcZjWtGx+dLddCs/jDKiJHVv8A+gkdbBSwSvyYXTTayx+KAwYyn1F/T9kksPt6A/57p183yRt7n0PFKo7EuK+0SaVgZI4lo2Fu/Um1HB2oDe5AtuUOJcKcbdIXA61rQHuucxPDi01mFjqCP0UcmHJrLWg/1DloTrytb+5xPg5Kz5o8ntmO+2drsOWCs7hlcarcaloF16leO8VxZkkJJu0u6HhB3NXqdztWlIDhAb8W22x99qTMWiDt2/iLyRnJaYpL4FSVJkR6FTO4Wdw4ddj18r/wLQwuGeI6oEm9b216c+Y9U2XUJcCodLKT9oxqRArSdhH6Wy+ugNeyo4iIgt0Lb30P5JsOpTFZOmcSTDRF72saCXOIa1vVzjQA9V12La4Nigic50bZGNpt5Hbl8lbEudmIO+XIOS5vs5xRsGJD3tMgySBovKQ97C1psdCeWvMagLs2dp3DuxEGxB7nxnuxlcO7DrOc28i2/wCqll63PKTSS2NPR4oxTbe4GE7NyMfI6XLC1xYW5zRLWtoju9XkHyarWK4FFjnh8cpa9rjBI90WksjMpD8odY8LgC7c5Qaslc/jcY57MVqSQ7KwjfZvP5k6rd7HPqOO+eJlv0ZhwuXlc4Qc09/6OngUMk1jrbd/cixn2aYtpAaI5b0GR5afUPGiv9lOC4nDYlnf4eVgvR9WzY/EWmugs+S2cAJzxGXV4h7tuSychd+Ijz1+i3Oy/FcRJg5HSOdbZS0AtLSGhwy+ex35rFPqZyjUqfHHv/Nx3d907j8PV17/AJEMPGWOcWAjL3A5gEv734S270Guy4TtHxeP75OyZuSpHBsrBegNDvI9nf1No9Q5e2/cxLhw6RkcljZ7A7ys2N1zXH+x/DZXRd/EWy4iw18Ze0lwaCbq+XVaOizPop602rS9P9nO6iUOoWhx8X7/AOTyjCyNeLbqNrH7KwyEFdMPs2gjdnweKfrJ3LmSMDmF4vwuIIIrqNrWHxLHYeJxbI9jXCrF+MXt4Qvedn9rY+qg3dNc+B5fq+inhkvJ8f0DHh7Uv3ZZ7e2GEZVue8dGsIPoXUFWm7aNdXdwSlt6mw2x5Va3y7Qwx5kjIulyy4izcZCEbYQdiNDXr0VOftJDkBaJMx/CWgV5Eg17LiuPY500pObI0HwM56eHMa3JrrolZe1MUF7LtjMfZ+WT9pNfE7PiHEY4Xsa/QyGgdKG2riToNQmn4/hWAkysJAvK05ifIVpa8+LAW1QBBq9STVXz/RR4qANLhrbTRtYH2vkbdJGz/jIpW2drBwTvZ24n77hog/I+MOlFhpkEYY5mtODS1xB63yNeq9gTBKWyA/ELbemi+bA5bXDu2GLha1sU72Bt5QK0s2daurWSPUSSmpN+19zR3auLS4Pob7QeM4fB4ZjQxjiXUGZiHBrbJPM7+RWFwD7Q4YMV3ZjLIsgLnCnEue1j2UaGgBNrxniHa7E4g3LIST0pt9by1udfVRT4iwC6rLWDWjdDLd+gXM1Z0tGql5LjwOrF4Wrat+LfPifRnaLthBLhyInsf11BI8iOR8t15NJj3mQ6eAnwk7eeulUDa4XAcXfHYDWuaTmIc29arQ7hWWcRLwQ4Eaim24B1768vOzzXZ6TqVhgot7nG6nG8jtLY6r+Lsui139VeHnWt+SzOPZnRGTM3JmZkAu9bab9/osmfEuLgMxdqDQ+EUARVXenVaePdJJhnNc3LVSC21mDAby0Nd9z0WvJ1PewlFmSGLu5xaLGHbUbfNv5f8JKviMWBBE0fEc23IAj+6S8lPE9TPYQ6iOhI1eKYhsz5H918RJaG5QBZs2LvrosTCQU0EsdsSDlJBvbX5LYxLGiJxa4VkJJ5gkgmgtfDcHYYW24ZmhmVgBt41s9BXh0535LH3qxxr82Nnda8ny+5yL8A7o2wRrYvQV0Qfctqaa8ObUEEgm+fyWrisE/N4o3Zc7nEgG8peL575QqePd4yWMcGl+YNN3lvnSfHI34ipYopt0/z5FP7kSWkgjLWmUn8VnbRMIXE2K26m9fRT4F7gfECNzeu2Ufra7LszgMAcOfvLZDJehjfHWTQnQnfQqTy6OSQwqatJnEU8f6v+751v6KjxF7ixue9+fyPRdU7gTnxPnYKjD8nxszXuKbd1XNZUHB5ZszY4pJCATTWOkLehIaDQTMWVN2K6jA4x5MDA2XtFnfqd7XXYWeGMROedP5rmuq+ZzepuvVZWG4I8TND2iHKASZW90LFWLcBZ12VvGcNhMTGuxkIMYIAY2V+5skkNAHumZGpyS/PExwjKMHX5wScVxuVspaAMkjoz5kUL+qu8K4i2CLDvksNM2IdfrG3/wAVm4mTBZXB2IlkzOLnZIN3GrNvkb06LQ7NYOCV1QMxMhBJp8kbWAmheURvon9PJIyxisb1cGjppSWRU1Z0vBvtBYZpGua4RMFtlokHYkHpz9l3fZbtFHj8O8RgMkzD+U4tDyAWnOG3q3z8lwDHMgdKx2Gp4Ia9rpnka0SSQAC2qOgFg8l1UHE8LBI1kmHlwsrx4JQPizaOyFxsfnem65UoYuUvz08TbmhKaTe7+C8/jx9T0HD4poaI3eF4beU/6QQCQRoRZA3WfjsLA5+FfI6pGEmEZqzOLQHCvxaUuHxPEoMjXunmaX+HOWnT8WQuBDRrlNX0KzOIwAlj3Y2Qd14Yi5hOQloBLD3hoGhZH6J086yJJqtqRmj0DTtS+j/k6mSKOFrmxSZs2JfKTYJZI4OJAroV4a/g0RBe6SR9tLydLIzUSbFk2vWOzWDhhaWyytfcgkzXKC57miySRRvfTqpMP9ncJicTRprms8Rot3AcHDm7dLwZu4tKXL8KHZMUKSyL5tHk0nDsOzN/Lc7KYwbcde82Io8lL92AtrRQbYAvYBxHPVeoxdg4M0Pe6NlM2c3GB/Kb/JpxFc/PypefswLnyva1uasx0BJ320XQWSTVu/X3L9wNELqNeleL/YXDezpmMYzNb3r+71OjbAN7+Z9lk4rDsjkex4Oa3NvNTdC/WqN7Feo9luwjJWOdMXMDQ3QRHNbgeW9Cui5fH8GgE8ocXluamuArw5QW2OV2eaXHM0/a48PX1Dlii7Ud2qvbz+hwXc5QSHDxPLCy/wDdeo6aD6Kd8Ylq2tGjT4bs21p1N6gbeitswzT3ubP4WuMYDba54c3KHXyNu16gKmGZZmk5ywZbcWkAW3X5brfqvcwaNOz4ZWGEqPNko5qog7VvqpXYKnuGUZcpo6b1atMFwv0HeB/g0b8GnXTqtPH4MRzt+HuzE11NLDq5tj4b1ojTkqlmafr+fsNh0qaXy/3+P5HNRwAjWhtsB+dLR4Vg4XYeR0j3NkaHZACACQwuF+Eki6G43UYjaAL2ofkfP5e6BuFBiJ5B4G4HxBx5/wBCZetNXRmlDu2nVnRdlMLw6TCTuxcsjZ2h3ctF04lhoc78VdFzeEZBZDy/PYyEVl+E/Hv+LLt5qpE8DQi9f3/st3spj4GTMGJa0RNk7x0giD5BlaQ0a7tvKao7K6cLkrZVrJUXS/o0uAOi0pozP1dRdbbJOSiNuQ91qYvDlsErWutha7Q+ItBBsAjl7rB7a9qo8Viu9iaGbsytjDGGMV3brBvMbdYO1Cl9EdkIsPJgsPJHHCM8UZdlYz4iwZgaG93uunh6i8dyRyM3TKOSk7PnePhhGFa/LncXBgIDhk3NXVOLhyuwAdCkvo7j2Gi7m6aBG+KRwbQ0ZKwm68gUkmWKM6aNMMzhsz5uh4q3ui3O8h1lzKjI3tx01Ao72ugwva+fGmLO63RteLLWNbZrLQbry5rhsdPRAFdVoRcSkjILTlPlt7FcnJgTjsuTrY8tZLb4N9z8SCRP3ekfhLBG3O4EHxENNuoc6vXmdZGQ4gxSuaHvcCPwN8I5gjkbr06LmcZx+Vx1cD6BVJMe9+pNfK/3S/00mrdegz9TGLaTfqbXF8ZbYQTUniJBI665qOmyu8I7QMLg0lxJs05oyig8U03ru07LlA89Sr7JPDurngjo0sZj6iTnqsuYzjVTvjBAjAcToKJyZq208X5Lr/sexrO9kmmxPctZE5zmB4YHluU+Lm4AF2g5hedzTnL8XPa0GDneHaOPumwxqKtIzZ8znab5+n9Ho/2idrn4jCvj70OjzwuZrGS7vGTu1oXQDWEa2M1FeU4h+w6NA0+ZV/GSl25J1VYQX+En0T8aUVuZJW1SKXKl6h9kWJbHFO99kB7RQFmg0nQDfdcA3CdWH/tKu4UFoIbnaDvlLm386KT1kVmxOF1Y7po93PUzreLdvoZOK961jjAZILsAOyxhjX+HW/hdz1Wl9p3bCLGxtkjdKO4rK0eFhke86uGv4K+q4BvB7HeADINXEuIIAcATvrqdh0Uj4RKQ1sngFkN3HM2ddSlLFCNaG6XP8jbk41LdrZe49I4b2wwknDWxvBzCGcOBb4e8c9zmG+ZsM1Qdme0eH/h8sUhtxkyuFXmjbE7J7PPuuAwhY2INL9SLIBcB4hmqrrmlHXhbE/IHvp5AvTKddfkfdIfTJ6kr3/r7GqOVKKb38XvvfP3O97KdpML91xMWILS6miEOaTZGcgNIujmy9F0J7fRfdGwgN72iW6aAtIy6dSL16heSYaVrbyloJ13aCfddN93H8JMlta8TnTOwWCxoAy5tTp9SkzwKMrTe+3qNU4y3lvvfu22+x0eO7XMx7IcM/FDDtAaXHug8Okp5ySOeQGaNNVYOYbbLMb22GHjbFBjXwsZNMMohY4loBc15zW2nO3bY+MHVed47FvzQ7DLqKrrfJWTxKzbg02SdWt5resTik19zm64yck+L8j07tD9reaKRkU0QOVozASlzyWjPkJNNAca2N0uKwXbMMgeJv58jrrM+RoYS0DM3LVkLCyB9mm8vwgbqu6bKPhbzrwjlop3MZ/8Aa2w1lcFUdl7h8f2gcTTbAyNb8Tj4gBbvEdCdbrTXSgs7E8Seee4F+wUk0ubkPYKu5vktkIRXgYZ5J8amTS8ROUAGuvX5IcLiSHCyoe78kjEj0xqiu9nd2Wsfi7DAN61omuY266LTwHDu84dPOTXdTYdlUad3jZRd3uNNPNYPdhaWA4m5kE+HABZP3ZcSLc0wuL2lvTd1+RVaUlSKlkcpXIpSHWm1z5DlzJKbNbbFb6jXlSmw8jGE5m5rGmg01UZY1z3ZQQDsD8tVE96Ca2u18DZ4hxyKTARxdzEJGuNPYC2QAV/1PDT2us1R0o9V0n2cwYRsXf4qSYBr3MLG5A2sltI8WdxzEbNoc91x8PCqabFnTqgOGAGoNfIoFSWmDfIctTeuaXB6Hwbjw/8AcYrNFj8niGrQ/MBZGunRMuAwuOdGZCCbc1ws3rYqj6JJztpCYzSb2IsWz+Y1p/8AtrtZ29ArcWFzN13Gl/JVpMC8vuh+6txRSAaBo91nm9lTNWNe020C7hvmmZw6lbDHVqa9EJeBu5J1y8zRohzREMEpxAAEcEjTsdOvL6K4IB1SZza5NGPHHwM10ApCMOAtF8QQdwFFkKliMwcQiz5XxCv9Qe4H562pZHYerb3o9WOF/Lwq07Bjoqs3C2nqPVGpRb5a+Ylxmluk/lX2KU+h8JLhpqRR9RZr3VrDcJLzYdEDV6ysBoaban6JfwwDYkepQdw4ODt6vlrqmuVr2WJUaftI08K4NjdE+aIWC0vt72hmcPNMEV3pvarSw4dgqOcueSA3LFIBrpqXPH5KiMKSdQPdE/CaiqHuUOhf+n9Can5L6g46RjSAzM4gU7M3LRGlCnOzDz0+SeENoHxXvz6K0zCgjW762pI8PSLWqoFQd2UpeRYyz1q9FIcZK5oY4OLbBq31e11mq/Olosb5KVrCgeReQ5Y35mW6FvJh02vqnjwh5jVbUcQ6fUqVjAEHfUF+nszsNhRR8J5a/JVZuHC910kUYKRwY8ktZqdjXguKRyv8LTfwvzXVfcW9E/8ADGnkj/UCn03uOVHCfNCeDldQ/g4qxZ+Syps7T/05a5HKf1CbHK5cMRPGocoyf4Q5VZGmOQXy8JH9TdfoaXXYbAzvGgy/1Ae2hVbHdkp5XB1MuxZGYXXW7TIZd/aaEZILT7KZgnhxvYHoa3HIqSLCV+Eey63B8CeBlLAPUUPICtAr7OzV/hVPKyRjHxs5uGTw0Wg+gVvDRROHiib9P3XQHsqdKB+WqtYfsg7p9R+qZiyJPgvLUlycpiMDFV90ytj4dRXyv5p11eI7HmjbAb5kNsb7U1JdCMoyVpL0OfJU+Th3tTNKZwTUuHR6DVuSuOigdg2k3QPoFIHJjKg3XATknySMY0bBGXCtgqwJP9gpmn/lC0GpeQxd/lJUSiy61fntp7pd0oS2wC09U1f4FKlnUsqiDKPNLJ/hU5alkV6gdJEI+o/JSshH/KATgGtPRTxm+ijbCikNQrkllHmiEdJsiotoQjHJSd2Qo86YSXsr3KtEmZExyBqXzUKstMJ6qQSKm16IOPVA0HqLrZkXeFUhIUbZkLiXqLrZPmrcUnU/VZrH6bqZs5QtBWa8UoVqOcBYQxI5j2U0WJ6X7nT3VUVydDHiRzr1VqKdvQfRc3Hi1PHjfl6q0LlBM6iCYXpyHTr6+S1MPOP8tcMOK07Yjbbbn5q5DxquZHoU+EmjLPGjt/Cd/wBEly8HaDzHuElqWQySxbnkpchtH3QRtYOiW2ka6bIaRhTBqGQe/Tr/AHQXYxKgcyNpUI1Ug9ELQaZJt5+SkaQVEEMhrr6Cz7IasK6JymrTZJr0QeFRdkTojyNKhiInjck+i0jJ0UecpkW0LmkzObFt091oQQ6b16N/QWl3Yvp8v16oJWurQ3/nRFJ6iRqHgFI8su3gnpz/ALJmYvqKVTMBpz/zkibCTy0KLQq3FvI29i8x4PO07iOarx4avNSFnRLaV7DU3W4QPnX1RNdSizeScOUoiZOJU/eBVw9GGqqC1E+ZE16g16+6Wc9PZVRLLbZFK2QeSpNlHX90ea/kgcQ1Itg3ry5fupWPVAHof89VIJnfNVRdovd6pBKP+FRbifL9VIJx1/Q+xVURtFoSb+1/JG2UjYqhA/S+tn3Np3SeaYhMuC+/Ennqksx05HQ/T90k5WZnyYgeVKxQtRh9bq5FxZMG+qLKou9TiW9kumNtAvZWo9R+qIFKj1UJoO2069CTX5q6sl0T5vVN/mv6UkgDlKLbEb1119vdEDSjkYDRPLXkiDuiugbJQ+/2UgaqpcE7pHAeX1U0l6vMskJg5QtfaMvr8kNBWO6EE2dx9ExaR5/LdFaFz/JWiOgWy3+3P2Ul6IXMB3UTiRo038/3V1ZV1ySucFHG8E1rfnsqk7jYu9ehCQeAbBN/3TFDYU8m5cdLW49kQxA5qjisWaq99RvqlHLpZ5f5and7Fd7vSNJr04KzO+5/D1+fI0poZ3X5HmheMNZbLhNmvf5KQMA2sfI/ooBIBupA+0tocmiWj1H5Jwetj6j6ILRZ0IYQfe2qaWTQ+SAuB3/v7qvOdNzyFb81aW4uTpFlhobn8k5kPW/mqvenpfy/YoBPaYoiXItnE9QkqbpU6NRFO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4" name="AutoShape 4" descr="data:image/jpeg;base64,/9j/4AAQSkZJRgABAQAAAQABAAD/2wCEAAkGBhQSEBQUEhQVFBQUFxUUFBQWFBQXFBUUFBQVFRQUFBQXHCYfFxkjGRcVHy8gJCcpLCwsFR4xNTAqNSYrLCkBCQoKDgwOGg8PGikkHyQuLC8sLDAsLCosLCwsLCwsLCwtLC8vLCwsLCwpKSksLCksKSwsLCwsLCwsLCwsLCwsLP/AABEIAL8BCAMBIgACEQEDEQH/xAAcAAABBQEBAQAAAAAAAAAAAAACAAEDBAUGBwj/xAA+EAABBAAEAwYDBgUDAwUAAAABAAIDEQQSITEFQVEGEyJhgZEycaEHFEKxwdEVI3Lh8FJi8TOSwiQlQ4Ky/8QAGwEAAgMBAQEAAAAAAAAAAAAAAgMAAQQFBgf/xAAxEQACAgEDAQUHBAIDAAAAAAAAAQIRAxIhMQQFE0FRkSJhcYGhsfAU0eHxBsEVMlL/2gAMAwEAAhEDEQA/APGnqMqR6jKNIjE1OmanRpAsQSSSTKKHBT2hTqUQJPaFOioodOmSV0UECiCFE1FRAimREIVaRTEmThPSOihkk4CVK6KsSdOAlSKihkk6VK6IMlSekqV0QakqRUlSvSQGk1I6SpVpJYJCgkP5qxSry7rL1KqKDhyKLc/IpI4BqPUe4SXOlKma4wbWwzlEVK5RlaUhLGamKJqYhHQIKcFKkgjRQ6SQRAIkihkSak6KiDhIJJwFaRQ4RNTAKRjLNDc6e6LSVYrTELX7UcMfBipIpGCN7clsDmuAuNh+JuhsG/VZNK4bpMjGTgJ6SpNUQbGpPSek9IlEqxgEqRUnpFpKsCkqR5UsqvSVYFJwEWVPSLSVYBCVI8qVKaSWCmpHlSyqaSWBSqS7lXsqozfEfVYusVRQ7FySYfTXoQfRJFCLafl+Tv7pLjSWpm+MnFbEZCjIUhQlbkZRmhMUbQmpGigUqT0lSNIoakQSpOAjSBYqSpEAnpMoqxqTgJ6RAIkihgFpcD4RLiJmxwRvkfvlYLIA3J5AeZVABehfYtK5nECQSAYnB1Ne4VnjIzZQaGh1NBBmkoQcmFBOTpGT9oXCpo8W+SaGSITOc5ucGjqdA6yDpWl6WuVIXrX214/vBAxr3ODXSOe0h1NdkhY2sw20k5/iNryktQ9I1LEqdkypxk7IwE9IwE+VbVETYGVOGow1EGo1EqyPKiDUeVOGolEGyPKnyqTKnyotJVkRallUuRLIr0lWRZU+VS5UsivSSyLKllU2RNkU0ksiyLOnHiPzK1sqy8R8bvmVzuvVQXxH4HbLUDPh/wBzT71f6JKdrQAw8rHsf+Ul5yU6O5DHa3MxMQlSS6iZy6HaExRNTJiYLBT0npOAmIoak4CcBEAmpAsYBEAnARhqakA2DlTgI8qIMRqJVgNavZexcwjlja1lRNhY94a0CPvH4cPcXuOhfZPxGwDpQXkDWL1PhRlJDXuL2tgd4y2hmMTsrRy0be3zOpXB7d9nHD4nY7Jh3kpr3HRcQxLJJ6dGPu8jdWlrcji1jydRbc2gFtN6+S8NeLN9dfdex4MzMIIae67pzg6tDIJHW0nf4a0K8i7tD/ji1Qn8idspQlGK9/0IQxOGKYRohGvWKBwHIgDEQYpxGiEaNQB1EAYn7tWBEn7pFoB1FfIl3as90nESLQVqK3dp+7Vnuk4iRaCtRV7tP3atd0l3Kmkmoq92myK33SExKaSaitkWJO25HDqSPquj7tYOW5yP9x/MrkdqKsaNnSbzo0oYiYgOYr3FJK5w+K7HzH5/2SXkZZVFtM9THA5xTRju4Y8AktNBVHMX0x2w7G4MYOVzWiMtFgg3rsAb+a8Th7LEyMIBLJCQ09cpo/VbF1Gm1PYw/pVkSeK/Lc5NrUJXsnEfsUfHCXtyucGlzmg7ULNXuvJMfgXRvIcKIT8edTdcfEzZMDgrTTXuKoRAoSE4K1xkZWgwjCCwiatEZANEgapGtUYPmtDh3DJZjUUbn1uQNGjq5x0aPMkBN7yMVcnQKjKTpFdrFbk4ZI1rXOje1rhbXFrg0g7EEiit/hPZ5rXHNLE+bKe6iAzxCQ/D3shIaeYAGZtkZiRYWFLipS+TvHvzPJEozOaSRoQ8eR0rlSxS7ThqqCtL82Na6GVXPaw+H8MfNI2OMW55odPMk8gBZJ5UvReGOe892+RkZdmjAjPfOBILQ6wAxunJziddguLwPHQzIXNZbNA4Rta8tLSzLmZQO/4gfmu57LYlj4sMG1bXAObzDmtN2uH2x1vfKFR2X3Oz2X0vd625b+7yNfDOcIcmZsgN/CRG43f/AMUul/0vK8mxnD3xPLJGljhVtcKI0vZexzYGQtsg9x93oHw5RL37idNwcpGtcl5v2oh/9ZN/WVp/xfI3PJClVJmHttRcYzT3to58RIxErbYVIIF7tRPLuRTEKIQq6IUYgTFEXrKbIE/cK8IEQw6LSVrM/uE4hWh93T/d1KK1lAQJ/u6024I1daWBfmbofQ+ytYbhRfsLQtpFpt7IxBh05wy3zwVzRZaQPMK1wzs+6aw0agE7dEuWWEY6m9hscc5S0pbnK/d1E6Fdnj+yckUIkc0gHkQQQehHVc8/ClTFlhljqg7RMsJ4npmqZmdyqGOwYBa4NAOcZjWtGx+dLddCs/jDKiJHVv8A+gkdbBSwSvyYXTTayx+KAwYyn1F/T9kksPt6A/57p183yRt7n0PFKo7EuK+0SaVgZI4lo2Fu/Um1HB2oDe5AtuUOJcKcbdIXA61rQHuucxPDi01mFjqCP0UcmHJrLWg/1DloTrytb+5xPg5Kz5o8ntmO+2drsOWCs7hlcarcaloF16leO8VxZkkJJu0u6HhB3NXqdztWlIDhAb8W22x99qTMWiDt2/iLyRnJaYpL4FSVJkR6FTO4Wdw4ddj18r/wLQwuGeI6oEm9b216c+Y9U2XUJcCodLKT9oxqRArSdhH6Wy+ugNeyo4iIgt0Lb30P5JsOpTFZOmcSTDRF72saCXOIa1vVzjQA9V12La4Nigic50bZGNpt5Hbl8lbEudmIO+XIOS5vs5xRsGJD3tMgySBovKQ97C1psdCeWvMagLs2dp3DuxEGxB7nxnuxlcO7DrOc28i2/wCqll63PKTSS2NPR4oxTbe4GE7NyMfI6XLC1xYW5zRLWtoju9XkHyarWK4FFjnh8cpa9rjBI90WksjMpD8odY8LgC7c5Qaslc/jcY57MVqSQ7KwjfZvP5k6rd7HPqOO+eJlv0ZhwuXlc4Qc09/6OngUMk1jrbd/cixn2aYtpAaI5b0GR5afUPGiv9lOC4nDYlnf4eVgvR9WzY/EWmugs+S2cAJzxGXV4h7tuSychd+Ijz1+i3Oy/FcRJg5HSOdbZS0AtLSGhwy+ex35rFPqZyjUqfHHv/Nx3d907j8PV17/AJEMPGWOcWAjL3A5gEv734S270Guy4TtHxeP75OyZuSpHBsrBegNDvI9nf1No9Q5e2/cxLhw6RkcljZ7A7ys2N1zXH+x/DZXRd/EWy4iw18Ze0lwaCbq+XVaOizPop602rS9P9nO6iUOoWhx8X7/AOTyjCyNeLbqNrH7KwyEFdMPs2gjdnweKfrJ3LmSMDmF4vwuIIIrqNrWHxLHYeJxbI9jXCrF+MXt4Qvedn9rY+qg3dNc+B5fq+inhkvJ8f0DHh7Uv3ZZ7e2GEZVue8dGsIPoXUFWm7aNdXdwSlt6mw2x5Va3y7Qwx5kjIulyy4izcZCEbYQdiNDXr0VOftJDkBaJMx/CWgV5Eg17LiuPY500pObI0HwM56eHMa3JrrolZe1MUF7LtjMfZ+WT9pNfE7PiHEY4Xsa/QyGgdKG2riToNQmn4/hWAkysJAvK05ifIVpa8+LAW1QBBq9STVXz/RR4qANLhrbTRtYH2vkbdJGz/jIpW2drBwTvZ24n77hog/I+MOlFhpkEYY5mtODS1xB63yNeq9gTBKWyA/ELbemi+bA5bXDu2GLha1sU72Bt5QK0s2daurWSPUSSmpN+19zR3auLS4Pob7QeM4fB4ZjQxjiXUGZiHBrbJPM7+RWFwD7Q4YMV3ZjLIsgLnCnEue1j2UaGgBNrxniHa7E4g3LIST0pt9by1udfVRT4iwC6rLWDWjdDLd+gXM1Z0tGql5LjwOrF4Wrat+LfPifRnaLthBLhyInsf11BI8iOR8t15NJj3mQ6eAnwk7eeulUDa4XAcXfHYDWuaTmIc29arQ7hWWcRLwQ4Eaim24B1768vOzzXZ6TqVhgot7nG6nG8jtLY6r+Lsui139VeHnWt+SzOPZnRGTM3JmZkAu9bab9/osmfEuLgMxdqDQ+EUARVXenVaePdJJhnNc3LVSC21mDAby0Nd9z0WvJ1PewlFmSGLu5xaLGHbUbfNv5f8JKviMWBBE0fEc23IAj+6S8lPE9TPYQ6iOhI1eKYhsz5H918RJaG5QBZs2LvrosTCQU0EsdsSDlJBvbX5LYxLGiJxa4VkJJ5gkgmgtfDcHYYW24ZmhmVgBt41s9BXh0535LH3qxxr82Nnda8ny+5yL8A7o2wRrYvQV0Qfctqaa8ObUEEgm+fyWrisE/N4o3Zc7nEgG8peL575QqePd4yWMcGl+YNN3lvnSfHI34ipYopt0/z5FP7kSWkgjLWmUn8VnbRMIXE2K26m9fRT4F7gfECNzeu2Ufra7LszgMAcOfvLZDJehjfHWTQnQnfQqTy6OSQwqatJnEU8f6v+751v6KjxF7ixue9+fyPRdU7gTnxPnYKjD8nxszXuKbd1XNZUHB5ZszY4pJCATTWOkLehIaDQTMWVN2K6jA4x5MDA2XtFnfqd7XXYWeGMROedP5rmuq+ZzepuvVZWG4I8TND2iHKASZW90LFWLcBZ12VvGcNhMTGuxkIMYIAY2V+5skkNAHumZGpyS/PExwjKMHX5wScVxuVspaAMkjoz5kUL+qu8K4i2CLDvksNM2IdfrG3/wAVm4mTBZXB2IlkzOLnZIN3GrNvkb06LQ7NYOCV1QMxMhBJp8kbWAmheURvon9PJIyxisb1cGjppSWRU1Z0vBvtBYZpGua4RMFtlokHYkHpz9l3fZbtFHj8O8RgMkzD+U4tDyAWnOG3q3z8lwDHMgdKx2Gp4Ia9rpnka0SSQAC2qOgFg8l1UHE8LBI1kmHlwsrx4JQPizaOyFxsfnem65UoYuUvz08TbmhKaTe7+C8/jx9T0HD4poaI3eF4beU/6QQCQRoRZA3WfjsLA5+FfI6pGEmEZqzOLQHCvxaUuHxPEoMjXunmaX+HOWnT8WQuBDRrlNX0KzOIwAlj3Y2Qd14Yi5hOQloBLD3hoGhZH6J086yJJqtqRmj0DTtS+j/k6mSKOFrmxSZs2JfKTYJZI4OJAroV4a/g0RBe6SR9tLydLIzUSbFk2vWOzWDhhaWyytfcgkzXKC57miySRRvfTqpMP9ncJicTRprms8Rot3AcHDm7dLwZu4tKXL8KHZMUKSyL5tHk0nDsOzN/Lc7KYwbcde82Io8lL92AtrRQbYAvYBxHPVeoxdg4M0Pe6NlM2c3GB/Kb/JpxFc/PypefswLnyva1uasx0BJ320XQWSTVu/X3L9wNELqNeleL/YXDezpmMYzNb3r+71OjbAN7+Z9lk4rDsjkex4Oa3NvNTdC/WqN7Feo9luwjJWOdMXMDQ3QRHNbgeW9Cui5fH8GgE8ocXluamuArw5QW2OV2eaXHM0/a48PX1Dlii7Ud2qvbz+hwXc5QSHDxPLCy/wDdeo6aD6Kd8Ylq2tGjT4bs21p1N6gbeitswzT3ubP4WuMYDba54c3KHXyNu16gKmGZZmk5ywZbcWkAW3X5brfqvcwaNOz4ZWGEqPNko5qog7VvqpXYKnuGUZcpo6b1atMFwv0HeB/g0b8GnXTqtPH4MRzt+HuzE11NLDq5tj4b1ojTkqlmafr+fsNh0qaXy/3+P5HNRwAjWhtsB+dLR4Vg4XYeR0j3NkaHZACACQwuF+Eki6G43UYjaAL2ofkfP5e6BuFBiJ5B4G4HxBx5/wBCZetNXRmlDu2nVnRdlMLw6TCTuxcsjZ2h3ctF04lhoc78VdFzeEZBZDy/PYyEVl+E/Hv+LLt5qpE8DQi9f3/st3spj4GTMGJa0RNk7x0giD5BlaQ0a7tvKao7K6cLkrZVrJUXS/o0uAOi0pozP1dRdbbJOSiNuQ91qYvDlsErWutha7Q+ItBBsAjl7rB7a9qo8Viu9iaGbsytjDGGMV3brBvMbdYO1Cl9EdkIsPJgsPJHHCM8UZdlYz4iwZgaG93uunh6i8dyRyM3TKOSk7PnePhhGFa/LncXBgIDhk3NXVOLhyuwAdCkvo7j2Gi7m6aBG+KRwbQ0ZKwm68gUkmWKM6aNMMzhsz5uh4q3ui3O8h1lzKjI3tx01Ao72ugwva+fGmLO63RteLLWNbZrLQbry5rhsdPRAFdVoRcSkjILTlPlt7FcnJgTjsuTrY8tZLb4N9z8SCRP3ekfhLBG3O4EHxENNuoc6vXmdZGQ4gxSuaHvcCPwN8I5gjkbr06LmcZx+Vx1cD6BVJMe9+pNfK/3S/00mrdegz9TGLaTfqbXF8ZbYQTUniJBI665qOmyu8I7QMLg0lxJs05oyig8U03ru07LlA89Sr7JPDurngjo0sZj6iTnqsuYzjVTvjBAjAcToKJyZq208X5Lr/sexrO9kmmxPctZE5zmB4YHluU+Lm4AF2g5hedzTnL8XPa0GDneHaOPumwxqKtIzZ8znab5+n9Ho/2idrn4jCvj70OjzwuZrGS7vGTu1oXQDWEa2M1FeU4h+w6NA0+ZV/GSl25J1VYQX+En0T8aUVuZJW1SKXKl6h9kWJbHFO99kB7RQFmg0nQDfdcA3CdWH/tKu4UFoIbnaDvlLm386KT1kVmxOF1Y7po93PUzreLdvoZOK961jjAZILsAOyxhjX+HW/hdz1Wl9p3bCLGxtkjdKO4rK0eFhke86uGv4K+q4BvB7HeADINXEuIIAcATvrqdh0Uj4RKQ1sngFkN3HM2ddSlLFCNaG6XP8jbk41LdrZe49I4b2wwknDWxvBzCGcOBb4e8c9zmG+ZsM1Qdme0eH/h8sUhtxkyuFXmjbE7J7PPuuAwhY2INL9SLIBcB4hmqrrmlHXhbE/IHvp5AvTKddfkfdIfTJ6kr3/r7GqOVKKb38XvvfP3O97KdpML91xMWILS6miEOaTZGcgNIujmy9F0J7fRfdGwgN72iW6aAtIy6dSL16heSYaVrbyloJ13aCfddN93H8JMlta8TnTOwWCxoAy5tTp9SkzwKMrTe+3qNU4y3lvvfu22+x0eO7XMx7IcM/FDDtAaXHug8Okp5ySOeQGaNNVYOYbbLMb22GHjbFBjXwsZNMMohY4loBc15zW2nO3bY+MHVed47FvzQ7DLqKrrfJWTxKzbg02SdWt5resTik19zm64yck+L8j07tD9reaKRkU0QOVozASlzyWjPkJNNAca2N0uKwXbMMgeJv58jrrM+RoYS0DM3LVkLCyB9mm8vwgbqu6bKPhbzrwjlop3MZ/8Aa2w1lcFUdl7h8f2gcTTbAyNb8Tj4gBbvEdCdbrTXSgs7E8Seee4F+wUk0ubkPYKu5vktkIRXgYZ5J8amTS8ROUAGuvX5IcLiSHCyoe78kjEj0xqiu9nd2Wsfi7DAN61omuY266LTwHDu84dPOTXdTYdlUad3jZRd3uNNPNYPdhaWA4m5kE+HABZP3ZcSLc0wuL2lvTd1+RVaUlSKlkcpXIpSHWm1z5DlzJKbNbbFb6jXlSmw8jGE5m5rGmg01UZY1z3ZQQDsD8tVE96Ca2u18DZ4hxyKTARxdzEJGuNPYC2QAV/1PDT2us1R0o9V0n2cwYRsXf4qSYBr3MLG5A2sltI8WdxzEbNoc91x8PCqabFnTqgOGAGoNfIoFSWmDfIctTeuaXB6Hwbjw/8AcYrNFj8niGrQ/MBZGunRMuAwuOdGZCCbc1ws3rYqj6JJztpCYzSb2IsWz+Y1p/8AtrtZ29ArcWFzN13Gl/JVpMC8vuh+6txRSAaBo91nm9lTNWNe020C7hvmmZw6lbDHVqa9EJeBu5J1y8zRohzREMEpxAAEcEjTsdOvL6K4IB1SZza5NGPHHwM10ApCMOAtF8QQdwFFkKliMwcQiz5XxCv9Qe4H562pZHYerb3o9WOF/Lwq07Bjoqs3C2nqPVGpRb5a+Ylxmluk/lX2KU+h8JLhpqRR9RZr3VrDcJLzYdEDV6ysBoaban6JfwwDYkepQdw4ODt6vlrqmuVr2WJUaftI08K4NjdE+aIWC0vt72hmcPNMEV3pvarSw4dgqOcueSA3LFIBrpqXPH5KiMKSdQPdE/CaiqHuUOhf+n9Can5L6g46RjSAzM4gU7M3LRGlCnOzDz0+SeENoHxXvz6K0zCgjW762pI8PSLWqoFQd2UpeRYyz1q9FIcZK5oY4OLbBq31e11mq/Olosb5KVrCgeReQ5Y35mW6FvJh02vqnjwh5jVbUcQ6fUqVjAEHfUF+nszsNhRR8J5a/JVZuHC910kUYKRwY8ktZqdjXguKRyv8LTfwvzXVfcW9E/8ADGnkj/UCn03uOVHCfNCeDldQ/g4qxZ+Syps7T/05a5HKf1CbHK5cMRPGocoyf4Q5VZGmOQXy8JH9TdfoaXXYbAzvGgy/1Ae2hVbHdkp5XB1MuxZGYXXW7TIZd/aaEZILT7KZgnhxvYHoa3HIqSLCV+Eey63B8CeBlLAPUUPICtAr7OzV/hVPKyRjHxs5uGTw0Wg+gVvDRROHiib9P3XQHsqdKB+WqtYfsg7p9R+qZiyJPgvLUlycpiMDFV90ytj4dRXyv5p11eI7HmjbAb5kNsb7U1JdCMoyVpL0OfJU+Th3tTNKZwTUuHR6DVuSuOigdg2k3QPoFIHJjKg3XATknySMY0bBGXCtgqwJP9gpmn/lC0GpeQxd/lJUSiy61fntp7pd0oS2wC09U1f4FKlnUsqiDKPNLJ/hU5alkV6gdJEI+o/JSshH/KATgGtPRTxm+ijbCikNQrkllHmiEdJsiotoQjHJSd2Qo86YSXsr3KtEmZExyBqXzUKstMJ6qQSKm16IOPVA0HqLrZkXeFUhIUbZkLiXqLrZPmrcUnU/VZrH6bqZs5QtBWa8UoVqOcBYQxI5j2U0WJ6X7nT3VUVydDHiRzr1VqKdvQfRc3Hi1PHjfl6q0LlBM6iCYXpyHTr6+S1MPOP8tcMOK07Yjbbbn5q5DxquZHoU+EmjLPGjt/Cd/wBEly8HaDzHuElqWQySxbnkpchtH3QRtYOiW2ka6bIaRhTBqGQe/Tr/AHQXYxKgcyNpUI1Ug9ELQaZJt5+SkaQVEEMhrr6Cz7IasK6JymrTZJr0QeFRdkTojyNKhiInjck+i0jJ0UecpkW0LmkzObFt091oQQ6b16N/QWl3Yvp8v16oJWurQ3/nRFJ6iRqHgFI8su3gnpz/ALJmYvqKVTMBpz/zkibCTy0KLQq3FvI29i8x4PO07iOarx4avNSFnRLaV7DU3W4QPnX1RNdSizeScOUoiZOJU/eBVw9GGqqC1E+ZE16g16+6Wc9PZVRLLbZFK2QeSpNlHX90ea/kgcQ1Itg3ry5fupWPVAHof89VIJnfNVRdovd6pBKP+FRbifL9VIJx1/Q+xVURtFoSb+1/JG2UjYqhA/S+tn3Np3SeaYhMuC+/Ennqksx05HQ/T90k5WZnyYgeVKxQtRh9bq5FxZMG+qLKou9TiW9kumNtAvZWo9R+qIFKj1UJoO2069CTX5q6sl0T5vVN/mv6UkgDlKLbEb1119vdEDSjkYDRPLXkiDuiugbJQ+/2UgaqpcE7pHAeX1U0l6vMskJg5QtfaMvr8kNBWO6EE2dx9ExaR5/LdFaFz/JWiOgWy3+3P2Ul6IXMB3UTiRo038/3V1ZV1ySucFHG8E1rfnsqk7jYu9ehCQeAbBN/3TFDYU8m5cdLW49kQxA5qjisWaq99RvqlHLpZ5f5and7Fd7vSNJr04KzO+5/D1+fI0poZ3X5HmheMNZbLhNmvf5KQMA2sfI/ooBIBupA+0tocmiWj1H5Jwetj6j6ILRZ0IYQfe2qaWTQ+SAuB3/v7qvOdNzyFb81aW4uTpFlhobn8k5kPW/mqvenpfy/YoBPaYoiXItnE9QkqbpU6NRFO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75558" y="1556792"/>
            <a:ext cx="8717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This</a:t>
            </a:r>
            <a:r>
              <a:rPr lang="pl-PL" sz="5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5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is</a:t>
            </a:r>
            <a:r>
              <a:rPr lang="pl-PL" sz="5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region </a:t>
            </a:r>
            <a:r>
              <a:rPr lang="pl-PL" sz="5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where</a:t>
            </a:r>
            <a:r>
              <a:rPr lang="pl-PL" sz="5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we live.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C9DD6F5-8E98-4892-9AFE-08A72B4C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0" y="1628800"/>
            <a:ext cx="8812374" cy="49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P2\Pulpit\2006-11-22_kopalnia_pniow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556792"/>
            <a:ext cx="6552728" cy="516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723013" cy="288069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>
                <a:solidFill>
                  <a:srgbClr val="FF0000"/>
                </a:solidFill>
                <a:latin typeface="Monotype Corsiva" pitchFamily="66" charset="0"/>
              </a:rPr>
              <a:t>Upper Silesia</a:t>
            </a:r>
            <a:r>
              <a:rPr lang="pl-PL" sz="40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pl-PL" sz="4000" b="1" i="1" dirty="0">
                <a:latin typeface="Monotype Corsiva" pitchFamily="66" charset="0"/>
              </a:rPr>
            </a:br>
            <a:r>
              <a:rPr lang="pl-PL" sz="4000" b="1" i="1" dirty="0" err="1">
                <a:latin typeface="Monotype Corsiva" pitchFamily="66" charset="0"/>
              </a:rPr>
              <a:t>is</a:t>
            </a:r>
            <a:r>
              <a:rPr lang="pl-PL" sz="4000" b="1" i="1" dirty="0">
                <a:latin typeface="Monotype Corsiva" pitchFamily="66" charset="0"/>
              </a:rPr>
              <a:t> </a:t>
            </a:r>
            <a:r>
              <a:rPr lang="pl-PL" sz="4000" b="1" i="1" dirty="0" err="1">
                <a:latin typeface="Monotype Corsiva" pitchFamily="66" charset="0"/>
              </a:rPr>
              <a:t>the</a:t>
            </a:r>
            <a:r>
              <a:rPr lang="pl-PL" sz="4000" b="1" i="1" dirty="0">
                <a:latin typeface="Monotype Corsiva" pitchFamily="66" charset="0"/>
              </a:rPr>
              <a:t> </a:t>
            </a:r>
            <a:r>
              <a:rPr lang="en-US" sz="4000" b="1" i="1" dirty="0">
                <a:latin typeface="Monotype Corsiva" pitchFamily="66" charset="0"/>
              </a:rPr>
              <a:t>most industrialized</a:t>
            </a:r>
            <a:r>
              <a:rPr lang="pl-PL" sz="4000" b="1" i="1" dirty="0">
                <a:latin typeface="Monotype Corsiva" pitchFamily="66" charset="0"/>
              </a:rPr>
              <a:t> </a:t>
            </a:r>
            <a:r>
              <a:rPr lang="en-US" sz="4000" b="1" i="1" dirty="0">
                <a:latin typeface="Monotype Corsiva" pitchFamily="66" charset="0"/>
              </a:rPr>
              <a:t>area of ​​</a:t>
            </a:r>
            <a:r>
              <a:rPr lang="pl-PL" sz="4000" b="1" i="1" dirty="0">
                <a:latin typeface="Monotype Corsiva" pitchFamily="66" charset="0"/>
              </a:rPr>
              <a:t>Poland.</a:t>
            </a:r>
            <a:br>
              <a:rPr lang="pl-PL" sz="4000" b="1" i="1" dirty="0">
                <a:latin typeface="Monotype Corsiva" pitchFamily="66" charset="0"/>
              </a:rPr>
            </a:br>
            <a:br>
              <a:rPr lang="pl-PL" sz="4000" b="1" i="1" dirty="0">
                <a:latin typeface="Monotype Corsiva" pitchFamily="66" charset="0"/>
              </a:rPr>
            </a:br>
            <a:endParaRPr lang="pl-PL" sz="4000" i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723013" cy="1484784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>
                <a:solidFill>
                  <a:srgbClr val="FF0000"/>
                </a:solidFill>
                <a:latin typeface="Monotype Corsiva" pitchFamily="66" charset="0"/>
              </a:rPr>
              <a:t>Upper Silesia</a:t>
            </a:r>
            <a:r>
              <a:rPr lang="pl-PL" sz="40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pl-PL" sz="4000" b="1" i="1" dirty="0">
                <a:latin typeface="Monotype Corsiva" pitchFamily="66" charset="0"/>
              </a:rPr>
            </a:br>
            <a:endParaRPr lang="pl-PL" sz="4000" i="1" dirty="0">
              <a:latin typeface="Comic Sans MS" pitchFamily="66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7F33B6D-DD43-42DE-8E30-B2EDBFD5D911}"/>
              </a:ext>
            </a:extLst>
          </p:cNvPr>
          <p:cNvSpPr/>
          <p:nvPr/>
        </p:nvSpPr>
        <p:spPr>
          <a:xfrm>
            <a:off x="323528" y="744915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i="1" dirty="0">
                <a:latin typeface="Monotype Corsiva" pitchFamily="66" charset="0"/>
              </a:rPr>
              <a:t>Here in one big  </a:t>
            </a:r>
            <a:r>
              <a:rPr lang="pl-PL" sz="4000" i="1" dirty="0" err="1">
                <a:latin typeface="Monotype Corsiva" pitchFamily="66" charset="0"/>
              </a:rPr>
              <a:t>conurbation</a:t>
            </a:r>
            <a:r>
              <a:rPr lang="pl-PL" sz="4000" i="1" dirty="0">
                <a:latin typeface="Monotype Corsiva" pitchFamily="66" charset="0"/>
              </a:rPr>
              <a:t> of 19 </a:t>
            </a:r>
            <a:r>
              <a:rPr lang="pl-PL" sz="4000" i="1" dirty="0" err="1">
                <a:latin typeface="Monotype Corsiva" pitchFamily="66" charset="0"/>
              </a:rPr>
              <a:t>cities</a:t>
            </a:r>
            <a:r>
              <a:rPr lang="pl-PL" sz="4000" i="1" dirty="0">
                <a:latin typeface="Monotype Corsiva" pitchFamily="66" charset="0"/>
              </a:rPr>
              <a:t> </a:t>
            </a:r>
          </a:p>
          <a:p>
            <a:r>
              <a:rPr lang="pl-PL" sz="4000" i="1" dirty="0">
                <a:latin typeface="Monotype Corsiva" pitchFamily="66" charset="0"/>
              </a:rPr>
              <a:t>li</a:t>
            </a:r>
            <a:r>
              <a:rPr lang="en-US" sz="4000" i="1" dirty="0">
                <a:latin typeface="Monotype Corsiva" pitchFamily="66" charset="0"/>
              </a:rPr>
              <a:t>v</a:t>
            </a:r>
            <a:r>
              <a:rPr lang="pl-PL" sz="4000" i="1" dirty="0">
                <a:latin typeface="Monotype Corsiva" pitchFamily="66" charset="0"/>
              </a:rPr>
              <a:t>e </a:t>
            </a:r>
            <a:r>
              <a:rPr lang="pl-PL" sz="4000" i="1" dirty="0" err="1">
                <a:latin typeface="Monotype Corsiva" pitchFamily="66" charset="0"/>
              </a:rPr>
              <a:t>about</a:t>
            </a:r>
            <a:r>
              <a:rPr lang="pl-PL" sz="4000" i="1" dirty="0">
                <a:latin typeface="Monotype Corsiva" pitchFamily="66" charset="0"/>
              </a:rPr>
              <a:t> 3 </a:t>
            </a:r>
            <a:r>
              <a:rPr lang="pl-PL" sz="4000" i="1" dirty="0" err="1">
                <a:latin typeface="Monotype Corsiva" pitchFamily="66" charset="0"/>
              </a:rPr>
              <a:t>million</a:t>
            </a:r>
            <a:r>
              <a:rPr lang="pl-PL" sz="4000" i="1" dirty="0">
                <a:latin typeface="Monotype Corsiva" pitchFamily="66" charset="0"/>
              </a:rPr>
              <a:t> </a:t>
            </a:r>
            <a:r>
              <a:rPr lang="pl-PL" sz="4000" i="1" dirty="0" err="1">
                <a:latin typeface="Monotype Corsiva" pitchFamily="66" charset="0"/>
              </a:rPr>
              <a:t>people</a:t>
            </a:r>
            <a:r>
              <a:rPr lang="pl-PL" sz="4000" i="1" dirty="0">
                <a:latin typeface="Monotype Corsiva" pitchFamily="66" charset="0"/>
              </a:rPr>
              <a:t>.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8C4F8A-728E-4617-B27B-85FF9BFA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5942114" cy="444730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F64B8FF-88FB-46EC-9EBC-7E4B1ABFE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840760" cy="44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988629" cy="358267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9649072" cy="3286148"/>
          </a:xfrm>
        </p:spPr>
        <p:txBody>
          <a:bodyPr>
            <a:noAutofit/>
          </a:bodyPr>
          <a:lstStyle/>
          <a:p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 the past, in </a:t>
            </a:r>
            <a:r>
              <a:rPr lang="pl-PL" sz="4000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different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4000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periods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of </a:t>
            </a:r>
            <a:r>
              <a:rPr lang="pl-PL" sz="4000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time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  <a:b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Silesia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was </a:t>
            </a:r>
            <a:r>
              <a:rPr lang="pl-PL" sz="4000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independent duchy </a:t>
            </a:r>
            <a:b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4000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or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a part  </a:t>
            </a:r>
            <a:r>
              <a:rPr lang="en-US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Poland, Bohemia (</a:t>
            </a:r>
            <a:r>
              <a:rPr lang="pl-PL" sz="4000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Czechia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</a:t>
            </a:r>
            <a:b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4000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or</a:t>
            </a:r>
            <a:r>
              <a:rPr lang="pl-PL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Germany.  </a:t>
            </a:r>
            <a:endParaRPr lang="pl-PL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88F4D-3183-49A2-B9FE-A147BC2C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1" y="10181"/>
            <a:ext cx="7765322" cy="970450"/>
          </a:xfrm>
        </p:spPr>
        <p:txBody>
          <a:bodyPr/>
          <a:lstStyle/>
          <a:p>
            <a:r>
              <a:rPr lang="pl-PL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Traditional</a:t>
            </a:r>
            <a:r>
              <a:rPr lang="pl-PL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culture</a:t>
            </a:r>
            <a:r>
              <a:rPr lang="pl-PL" dirty="0">
                <a:solidFill>
                  <a:srgbClr val="FF0000"/>
                </a:solidFill>
                <a:latin typeface="Monotype Corsiva" panose="03010101010201010101" pitchFamily="66" charset="0"/>
              </a:rPr>
              <a:t> of Upper Silesia</a:t>
            </a:r>
          </a:p>
        </p:txBody>
      </p:sp>
      <p:pic>
        <p:nvPicPr>
          <p:cNvPr id="4" name="Obraz 3">
            <a:hlinkClick r:id="rId2" action="ppaction://hlinkfile"/>
            <a:extLst>
              <a:ext uri="{FF2B5EF4-FFF2-40B4-BE49-F238E27FC236}">
                <a16:creationId xmlns:a16="http://schemas.microsoft.com/office/drawing/2014/main" id="{D8FAABAC-96CC-411D-B0B9-2B7EEB982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5625"/>
            <a:ext cx="7895365" cy="57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SP2\Pulpit\Zdjęcia Silesia\co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340768"/>
            <a:ext cx="7056784" cy="542258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98801"/>
            <a:ext cx="7239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i="1" dirty="0" err="1">
                <a:solidFill>
                  <a:srgbClr val="FF0000"/>
                </a:solidFill>
                <a:latin typeface="Monotype Corsiva" pitchFamily="66" charset="0"/>
              </a:rPr>
              <a:t>Coal</a:t>
            </a:r>
            <a:r>
              <a:rPr lang="pl-PL" sz="7200" i="1" dirty="0">
                <a:solidFill>
                  <a:srgbClr val="FF0000"/>
                </a:solidFill>
                <a:latin typeface="Monotype Corsiva" pitchFamily="66" charset="0"/>
              </a:rPr>
              <a:t> in Upper Silesia</a:t>
            </a:r>
            <a:endParaRPr lang="pl-PL" sz="72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7078" y="1340768"/>
            <a:ext cx="3960440" cy="5256584"/>
          </a:xfrm>
        </p:spPr>
        <p:txBody>
          <a:bodyPr>
            <a:noAutofit/>
          </a:bodyPr>
          <a:lstStyle/>
          <a:p>
            <a:pPr algn="l"/>
            <a:r>
              <a:rPr lang="pl-PL" sz="3600" i="1" dirty="0">
                <a:latin typeface="Monotype Corsiva" pitchFamily="66" charset="0"/>
              </a:rPr>
              <a:t>In Upper Silesia</a:t>
            </a:r>
            <a:br>
              <a:rPr lang="pl-PL" sz="3600" i="1" dirty="0">
                <a:latin typeface="Monotype Corsiva" pitchFamily="66" charset="0"/>
              </a:rPr>
            </a:br>
            <a:r>
              <a:rPr lang="pl-PL" sz="3600" i="1" dirty="0" err="1">
                <a:latin typeface="Monotype Corsiva" pitchFamily="66" charset="0"/>
              </a:rPr>
              <a:t>there</a:t>
            </a:r>
            <a:r>
              <a:rPr lang="pl-PL" sz="3600" i="1" dirty="0">
                <a:latin typeface="Monotype Corsiva" pitchFamily="66" charset="0"/>
              </a:rPr>
              <a:t> </a:t>
            </a:r>
            <a:r>
              <a:rPr lang="pl-PL" sz="3600" i="1" dirty="0" err="1">
                <a:latin typeface="Monotype Corsiva" pitchFamily="66" charset="0"/>
              </a:rPr>
              <a:t>are</a:t>
            </a:r>
            <a:r>
              <a:rPr lang="pl-PL" sz="3600" i="1" dirty="0">
                <a:latin typeface="Monotype Corsiva" pitchFamily="66" charset="0"/>
              </a:rPr>
              <a:t> </a:t>
            </a:r>
            <a:r>
              <a:rPr lang="pl-PL" sz="3600" i="1" dirty="0" err="1">
                <a:latin typeface="Monotype Corsiva" pitchFamily="66" charset="0"/>
              </a:rPr>
              <a:t>large</a:t>
            </a:r>
            <a:r>
              <a:rPr lang="pl-PL" sz="3600" i="1" dirty="0">
                <a:latin typeface="Monotype Corsiva" pitchFamily="66" charset="0"/>
              </a:rPr>
              <a:t> underground </a:t>
            </a:r>
            <a:br>
              <a:rPr lang="pl-PL" sz="3600" i="1" dirty="0">
                <a:latin typeface="Monotype Corsiva" pitchFamily="66" charset="0"/>
              </a:rPr>
            </a:br>
            <a:r>
              <a:rPr lang="pl-PL" sz="3600" i="1" dirty="0" err="1">
                <a:latin typeface="Monotype Corsiva" pitchFamily="66" charset="0"/>
              </a:rPr>
              <a:t>deposits</a:t>
            </a:r>
            <a:r>
              <a:rPr lang="pl-PL" sz="3600" i="1" dirty="0">
                <a:latin typeface="Monotype Corsiva" pitchFamily="66" charset="0"/>
              </a:rPr>
              <a:t> of </a:t>
            </a:r>
            <a:r>
              <a:rPr lang="pl-PL" sz="3600" i="1" dirty="0" err="1">
                <a:solidFill>
                  <a:srgbClr val="FF0000"/>
                </a:solidFill>
                <a:latin typeface="Monotype Corsiva" pitchFamily="66" charset="0"/>
              </a:rPr>
              <a:t>coal</a:t>
            </a:r>
            <a:r>
              <a:rPr lang="pl-PL" sz="3600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pl-PL" sz="3600" i="1" dirty="0">
                <a:latin typeface="Monotype Corsiva" pitchFamily="66" charset="0"/>
              </a:rPr>
              <a:t>.</a:t>
            </a:r>
          </a:p>
          <a:p>
            <a:pPr algn="l"/>
            <a: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  <a:t>In the past,</a:t>
            </a:r>
            <a:b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pl-PL" sz="3600" dirty="0" err="1">
                <a:solidFill>
                  <a:srgbClr val="FF0000"/>
                </a:solidFill>
                <a:latin typeface="Monotype Corsiva" pitchFamily="66" charset="0"/>
              </a:rPr>
              <a:t>coal</a:t>
            </a:r>
            <a:r>
              <a:rPr lang="pl-PL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pl-PL" sz="3600" dirty="0" err="1">
                <a:solidFill>
                  <a:srgbClr val="FF0000"/>
                </a:solidFill>
                <a:latin typeface="Monotype Corsiva" pitchFamily="66" charset="0"/>
              </a:rPr>
              <a:t>mining</a:t>
            </a:r>
            <a:r>
              <a:rPr lang="pl-PL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  <a:t>was the </a:t>
            </a:r>
            <a:b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pl-PL" sz="3600" dirty="0" err="1">
                <a:solidFill>
                  <a:schemeClr val="tx1"/>
                </a:solidFill>
                <a:latin typeface="Monotype Corsiva" pitchFamily="66" charset="0"/>
              </a:rPr>
              <a:t>main</a:t>
            </a:r>
            <a: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pl-PL" sz="3600" dirty="0" err="1">
                <a:solidFill>
                  <a:schemeClr val="tx1"/>
                </a:solidFill>
                <a:latin typeface="Monotype Corsiva" pitchFamily="66" charset="0"/>
              </a:rPr>
              <a:t>industry</a:t>
            </a:r>
            <a: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pl-PL" sz="3600" dirty="0">
                <a:solidFill>
                  <a:schemeClr val="tx1"/>
                </a:solidFill>
                <a:latin typeface="Monotype Corsiva" pitchFamily="66" charset="0"/>
              </a:rPr>
              <a:t>in the region.</a:t>
            </a:r>
          </a:p>
          <a:p>
            <a:pPr algn="l"/>
            <a:endParaRPr lang="pl-PL" sz="4000" i="1" dirty="0">
              <a:latin typeface="Monotype Corsiva" pitchFamily="66" charset="0"/>
            </a:endParaRPr>
          </a:p>
          <a:p>
            <a:br>
              <a:rPr lang="pl-PL" sz="4000" i="1" dirty="0">
                <a:latin typeface="Monotype Corsiva" pitchFamily="66" charset="0"/>
              </a:rPr>
            </a:br>
            <a:endParaRPr lang="pl-PL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13993"/>
            <a:ext cx="54529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Monotype Corsiva" pitchFamily="66" charset="0"/>
              </a:rPr>
              <a:t>In Silesia </a:t>
            </a:r>
            <a:r>
              <a:rPr lang="pl-PL" sz="4800" b="1" i="1" dirty="0" err="1">
                <a:latin typeface="Monotype Corsiva" pitchFamily="66" charset="0"/>
              </a:rPr>
              <a:t>you</a:t>
            </a:r>
            <a:r>
              <a:rPr lang="pl-PL" sz="4800" b="1" i="1" dirty="0">
                <a:latin typeface="Monotype Corsiva" pitchFamily="66" charset="0"/>
              </a:rPr>
              <a:t> </a:t>
            </a:r>
            <a:r>
              <a:rPr lang="pl-PL" sz="4800" b="1" i="1" dirty="0" err="1">
                <a:latin typeface="Monotype Corsiva" pitchFamily="66" charset="0"/>
              </a:rPr>
              <a:t>can</a:t>
            </a:r>
            <a:r>
              <a:rPr lang="pl-PL" sz="4800" b="1" i="1" dirty="0">
                <a:latin typeface="Monotype Corsiva" pitchFamily="66" charset="0"/>
              </a:rPr>
              <a:t> </a:t>
            </a:r>
            <a:r>
              <a:rPr lang="pl-PL" sz="4800" b="1" i="1" dirty="0" err="1">
                <a:latin typeface="Monotype Corsiva" pitchFamily="66" charset="0"/>
              </a:rPr>
              <a:t>see</a:t>
            </a:r>
            <a:r>
              <a:rPr lang="pl-PL" sz="4800" b="1" i="1" dirty="0">
                <a:latin typeface="Monotype Corsiva" pitchFamily="66" charset="0"/>
              </a:rPr>
              <a:t> </a:t>
            </a:r>
            <a:r>
              <a:rPr lang="pl-PL" sz="48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pl-PL" sz="4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pl-PL" sz="4800" b="1" i="1" dirty="0">
                <a:solidFill>
                  <a:srgbClr val="FF0000"/>
                </a:solidFill>
                <a:latin typeface="Monotype Corsiva" pitchFamily="66" charset="0"/>
              </a:rPr>
              <a:t>the </a:t>
            </a:r>
            <a:r>
              <a:rPr lang="pl-PL" sz="4800" b="1" i="1" dirty="0" err="1">
                <a:solidFill>
                  <a:srgbClr val="FF0000"/>
                </a:solidFill>
                <a:latin typeface="Monotype Corsiva" pitchFamily="66" charset="0"/>
              </a:rPr>
              <a:t>mining</a:t>
            </a:r>
            <a:r>
              <a:rPr lang="pl-PL" sz="48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Monotype Corsiva" pitchFamily="66" charset="0"/>
              </a:rPr>
              <a:t>shafts</a:t>
            </a:r>
            <a:r>
              <a:rPr lang="pl-PL" sz="48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pl-PL" sz="4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pl-PL" sz="4800" b="1" i="1" dirty="0" err="1">
                <a:latin typeface="Monotype Corsiva" pitchFamily="66" charset="0"/>
              </a:rPr>
              <a:t>everywhere</a:t>
            </a:r>
            <a:r>
              <a:rPr lang="pl-PL" sz="4800" b="1" i="1" dirty="0">
                <a:latin typeface="Monotype Corsiva" pitchFamily="66" charset="0"/>
              </a:rPr>
              <a:t>.</a:t>
            </a:r>
            <a:br>
              <a:rPr lang="en-US" sz="4800" b="1" i="1" dirty="0">
                <a:latin typeface="Comic Sans MS" pitchFamily="66" charset="0"/>
              </a:rPr>
            </a:br>
            <a:endParaRPr lang="pl-PL" sz="4800" b="1" i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6" y="2564905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i54.tinypic.com/4s1v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65" y="116632"/>
            <a:ext cx="358146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fx.mmka.pl/newsph/239668/91891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5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TM04033929[[fn=Ciemny błękit]]</Template>
  <TotalTime>473</TotalTime>
  <Words>93</Words>
  <Application>Microsoft Office PowerPoint</Application>
  <PresentationFormat>Pokaz na ekranie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Calisto MT</vt:lpstr>
      <vt:lpstr>Comic Sans MS</vt:lpstr>
      <vt:lpstr>Monotype Corsiva</vt:lpstr>
      <vt:lpstr>Trebuchet MS</vt:lpstr>
      <vt:lpstr>Wingdings 2</vt:lpstr>
      <vt:lpstr>Łupek</vt:lpstr>
      <vt:lpstr>Upper Silesia</vt:lpstr>
      <vt:lpstr>Upper Silesia  is a region  in the south  of Poland.</vt:lpstr>
      <vt:lpstr>Upper Silesia</vt:lpstr>
      <vt:lpstr>Upper Silesia  is the most industrialized area of ​​Poland.  </vt:lpstr>
      <vt:lpstr>Upper Silesia  </vt:lpstr>
      <vt:lpstr>In the past, in different periods of time, Silesia was an independent duchy  or a part  of Poland, Bohemia (Czechia)  or Germany.  </vt:lpstr>
      <vt:lpstr>Traditional culture of Upper Silesia</vt:lpstr>
      <vt:lpstr>Coal in Upper Silesia</vt:lpstr>
      <vt:lpstr>In Silesia you can see   the mining shafts  everywhere. </vt:lpstr>
      <vt:lpstr>Coal mines</vt:lpstr>
      <vt:lpstr>Prezentacja programu PowerPoint</vt:lpstr>
      <vt:lpstr>The miners told many stories about  the Treasurer, a spirit of coal mines.</vt:lpstr>
      <vt:lpstr>Now let’s make  some pictures  to this story!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Silesia</dc:title>
  <dc:creator>SP2</dc:creator>
  <cp:lastModifiedBy>Magdalena Stasiak</cp:lastModifiedBy>
  <cp:revision>74</cp:revision>
  <dcterms:created xsi:type="dcterms:W3CDTF">2012-11-28T11:56:43Z</dcterms:created>
  <dcterms:modified xsi:type="dcterms:W3CDTF">2018-03-06T16:22:56Z</dcterms:modified>
  <cp:contentStatus/>
</cp:coreProperties>
</file>