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5D03-EA04-4360-BC9C-C00047E5051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B8203-3517-4B1F-BD9F-EE60FA0A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21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5D03-EA04-4360-BC9C-C00047E5051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B8203-3517-4B1F-BD9F-EE60FA0A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94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5D03-EA04-4360-BC9C-C00047E5051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B8203-3517-4B1F-BD9F-EE60FA0A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3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5D03-EA04-4360-BC9C-C00047E5051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B8203-3517-4B1F-BD9F-EE60FA0A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2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5D03-EA04-4360-BC9C-C00047E5051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B8203-3517-4B1F-BD9F-EE60FA0A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0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5D03-EA04-4360-BC9C-C00047E5051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B8203-3517-4B1F-BD9F-EE60FA0A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89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5D03-EA04-4360-BC9C-C00047E5051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B8203-3517-4B1F-BD9F-EE60FA0A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3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5D03-EA04-4360-BC9C-C00047E5051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B8203-3517-4B1F-BD9F-EE60FA0A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34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5D03-EA04-4360-BC9C-C00047E5051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B8203-3517-4B1F-BD9F-EE60FA0A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39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5D03-EA04-4360-BC9C-C00047E5051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B8203-3517-4B1F-BD9F-EE60FA0A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5D03-EA04-4360-BC9C-C00047E5051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B8203-3517-4B1F-BD9F-EE60FA0A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51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5D03-EA04-4360-BC9C-C00047E5051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B8203-3517-4B1F-BD9F-EE60FA0A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352281"/>
          </a:xfrm>
        </p:spPr>
        <p:txBody>
          <a:bodyPr>
            <a:noAutofit/>
          </a:bodyPr>
          <a:lstStyle/>
          <a:p>
            <a:r>
              <a:rPr lang="hr-HR" sz="9600" dirty="0" smtClean="0">
                <a:latin typeface="Arial Black" panose="020B0A04020102020204" pitchFamily="34" charset="0"/>
              </a:rPr>
              <a:t>KOTORIBA</a:t>
            </a:r>
            <a:endParaRPr lang="en-US" sz="9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527" y="1120462"/>
            <a:ext cx="8371267" cy="556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5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579"/>
          </a:xfrm>
        </p:spPr>
        <p:txBody>
          <a:bodyPr>
            <a:normAutofit fontScale="90000"/>
          </a:bodyPr>
          <a:lstStyle/>
          <a:p>
            <a:pPr algn="ctr"/>
            <a:r>
              <a:rPr lang="hr-HR" u="sng" dirty="0" smtClean="0">
                <a:latin typeface="+mn-lt"/>
              </a:rPr>
              <a:t>DOGAĐAJI</a:t>
            </a:r>
            <a:r>
              <a:rPr lang="hr-HR" dirty="0" smtClean="0"/>
              <a:t/>
            </a:r>
            <a:br>
              <a:rPr lang="hr-H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67" y="1146221"/>
            <a:ext cx="11908665" cy="3155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 smtClean="0"/>
              <a:t>Dani šibe i ribe tradicionalno se održavaju posljednjeg vikenda u mjesecu svibnju već petnaestak godina</a:t>
            </a:r>
            <a:r>
              <a:rPr lang="hr-HR" sz="4000" dirty="0" smtClean="0"/>
              <a:t>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38" y="3013657"/>
            <a:ext cx="3989059" cy="3696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149" y="3013656"/>
            <a:ext cx="3850783" cy="3670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086" y="2975020"/>
            <a:ext cx="3876540" cy="372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95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65916"/>
          </a:xfrm>
        </p:spPr>
        <p:txBody>
          <a:bodyPr>
            <a:noAutofit/>
          </a:bodyPr>
          <a:lstStyle/>
          <a:p>
            <a:pPr algn="ctr"/>
            <a:r>
              <a:rPr lang="hr-HR" sz="7200" u="sng" dirty="0" smtClean="0">
                <a:latin typeface="+mn-lt"/>
              </a:rPr>
              <a:t>KRAJ</a:t>
            </a:r>
            <a:endParaRPr lang="en-US" sz="7200" u="sng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6418" y="1017430"/>
            <a:ext cx="3915176" cy="5705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66" y="1030311"/>
            <a:ext cx="7302321" cy="3026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53" y="4069723"/>
            <a:ext cx="7353834" cy="264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19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1972" y="528035"/>
            <a:ext cx="11870028" cy="4584878"/>
          </a:xfrm>
        </p:spPr>
        <p:txBody>
          <a:bodyPr>
            <a:noAutofit/>
          </a:bodyPr>
          <a:lstStyle/>
          <a:p>
            <a:r>
              <a:rPr lang="en-US" sz="3600" dirty="0" err="1">
                <a:latin typeface="+mn-lt"/>
              </a:rPr>
              <a:t>Kotoriba</a:t>
            </a:r>
            <a:r>
              <a:rPr lang="en-US" sz="3600" dirty="0">
                <a:latin typeface="+mn-lt"/>
              </a:rPr>
              <a:t> je </a:t>
            </a:r>
            <a:r>
              <a:rPr lang="hr-HR" sz="3600" dirty="0" smtClean="0">
                <a:latin typeface="+mn-lt"/>
              </a:rPr>
              <a:t>veće naselje </a:t>
            </a:r>
            <a:r>
              <a:rPr lang="en-US" sz="3600" dirty="0" err="1" smtClean="0">
                <a:latin typeface="+mn-lt"/>
              </a:rPr>
              <a:t>smješten</a:t>
            </a:r>
            <a:r>
              <a:rPr lang="hr-HR" sz="3600" dirty="0" smtClean="0">
                <a:latin typeface="+mn-lt"/>
              </a:rPr>
              <a:t>o</a:t>
            </a:r>
            <a:r>
              <a:rPr lang="en-US" sz="3600" dirty="0" smtClean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na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samom</a:t>
            </a:r>
            <a:r>
              <a:rPr lang="en-US" sz="3600" dirty="0">
                <a:latin typeface="+mn-lt"/>
              </a:rPr>
              <a:t> </a:t>
            </a:r>
            <a:r>
              <a:rPr lang="hr-HR" sz="3600" dirty="0" smtClean="0">
                <a:latin typeface="+mn-lt"/>
              </a:rPr>
              <a:t>jugoistoku Međimurja. </a:t>
            </a:r>
            <a:r>
              <a:rPr lang="en-US" sz="3600" dirty="0" err="1" smtClean="0">
                <a:latin typeface="+mn-lt"/>
              </a:rPr>
              <a:t>Susjedna</a:t>
            </a:r>
            <a:r>
              <a:rPr lang="en-US" sz="3600" dirty="0" smtClean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mjesta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jesu</a:t>
            </a:r>
            <a:r>
              <a:rPr lang="en-US" sz="3600" dirty="0">
                <a:latin typeface="+mn-lt"/>
              </a:rPr>
              <a:t> </a:t>
            </a:r>
            <a:r>
              <a:rPr lang="hr-HR" sz="3600" dirty="0" smtClean="0">
                <a:latin typeface="+mn-lt"/>
              </a:rPr>
              <a:t>Donja Dubrava</a:t>
            </a:r>
            <a:r>
              <a:rPr lang="en-US" sz="3600" dirty="0" smtClean="0">
                <a:latin typeface="+mn-lt"/>
              </a:rPr>
              <a:t>,</a:t>
            </a:r>
            <a:r>
              <a:rPr lang="en-US" sz="3600" dirty="0">
                <a:latin typeface="+mn-lt"/>
              </a:rPr>
              <a:t> </a:t>
            </a:r>
            <a:r>
              <a:rPr lang="hr-HR" sz="3600" dirty="0" smtClean="0">
                <a:latin typeface="+mn-lt"/>
              </a:rPr>
              <a:t>Donji Vidovec</a:t>
            </a:r>
            <a:r>
              <a:rPr lang="en-US" sz="3600" dirty="0" smtClean="0">
                <a:latin typeface="+mn-lt"/>
              </a:rPr>
              <a:t>.</a:t>
            </a:r>
            <a:r>
              <a:rPr lang="hr-HR" sz="3600" dirty="0" smtClean="0">
                <a:latin typeface="+mn-lt"/>
              </a:rPr>
              <a:t> Kotoriba</a:t>
            </a:r>
            <a:r>
              <a:rPr lang="en-US" sz="3600" dirty="0">
                <a:latin typeface="+mn-lt"/>
              </a:rPr>
              <a:t> </a:t>
            </a:r>
            <a:r>
              <a:rPr lang="en-US" sz="3600" dirty="0" err="1">
                <a:latin typeface="+mn-lt"/>
              </a:rPr>
              <a:t>uz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ostalo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graniči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i</a:t>
            </a:r>
            <a:r>
              <a:rPr lang="en-US" sz="3600" dirty="0">
                <a:latin typeface="+mn-lt"/>
              </a:rPr>
              <a:t> s </a:t>
            </a:r>
            <a:r>
              <a:rPr lang="en-US" sz="3600" dirty="0" err="1" smtClean="0">
                <a:latin typeface="+mn-lt"/>
              </a:rPr>
              <a:t>Repu</a:t>
            </a:r>
            <a:r>
              <a:rPr lang="hr-HR" sz="3600" dirty="0" smtClean="0">
                <a:latin typeface="+mn-lt"/>
              </a:rPr>
              <a:t>blikom Mađarskom</a:t>
            </a:r>
            <a:r>
              <a:rPr lang="en-US" sz="3600" dirty="0" smtClean="0">
                <a:latin typeface="+mn-lt"/>
              </a:rPr>
              <a:t>. </a:t>
            </a:r>
            <a:r>
              <a:rPr lang="en-US" sz="3600" dirty="0" err="1">
                <a:latin typeface="+mn-lt"/>
              </a:rPr>
              <a:t>Smještena</a:t>
            </a:r>
            <a:r>
              <a:rPr lang="en-US" sz="3600" dirty="0">
                <a:latin typeface="+mn-lt"/>
              </a:rPr>
              <a:t> je </a:t>
            </a:r>
            <a:r>
              <a:rPr lang="en-US" sz="3600" dirty="0" err="1">
                <a:latin typeface="+mn-lt"/>
              </a:rPr>
              <a:t>uz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rijeku</a:t>
            </a:r>
            <a:r>
              <a:rPr lang="en-US" sz="3600" dirty="0">
                <a:latin typeface="+mn-lt"/>
              </a:rPr>
              <a:t> </a:t>
            </a:r>
            <a:r>
              <a:rPr lang="en-US" sz="3600" dirty="0" err="1">
                <a:latin typeface="+mn-lt"/>
              </a:rPr>
              <a:t>Muru</a:t>
            </a:r>
            <a:r>
              <a:rPr lang="en-US" sz="3600" dirty="0">
                <a:latin typeface="+mn-lt"/>
              </a:rPr>
              <a:t>, u </a:t>
            </a:r>
            <a:r>
              <a:rPr lang="en-US" sz="3600" dirty="0" err="1">
                <a:latin typeface="+mn-lt"/>
              </a:rPr>
              <a:t>blizinu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zaštićenog</a:t>
            </a:r>
            <a:r>
              <a:rPr lang="en-US" sz="3600" dirty="0">
                <a:latin typeface="+mn-lt"/>
              </a:rPr>
              <a:t> </a:t>
            </a:r>
            <a:r>
              <a:rPr lang="hr-HR" sz="3600" dirty="0" smtClean="0">
                <a:latin typeface="+mn-lt"/>
              </a:rPr>
              <a:t>područja </a:t>
            </a:r>
            <a:r>
              <a:rPr lang="en-US" sz="3600" dirty="0" err="1" smtClean="0">
                <a:latin typeface="+mn-lt"/>
              </a:rPr>
              <a:t>Veliki</a:t>
            </a:r>
            <a:r>
              <a:rPr lang="en-US" sz="3600" dirty="0" smtClean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Pažut</a:t>
            </a:r>
            <a:r>
              <a:rPr lang="en-US" sz="3600" dirty="0" smtClean="0">
                <a:latin typeface="+mn-lt"/>
              </a:rPr>
              <a:t>.</a:t>
            </a:r>
            <a:r>
              <a:rPr lang="hr-HR" sz="3600" dirty="0" smtClean="0">
                <a:latin typeface="+mn-lt"/>
              </a:rPr>
              <a:t/>
            </a:r>
            <a:br>
              <a:rPr lang="hr-HR" sz="3600" dirty="0" smtClean="0">
                <a:latin typeface="+mn-lt"/>
              </a:rPr>
            </a:br>
            <a:r>
              <a:rPr lang="hr-HR" sz="3600" dirty="0" smtClean="0">
                <a:latin typeface="+mn-lt"/>
              </a:rPr>
              <a:t>Naselje Kotoriba je jedino naselje u općini Kotoriba. U prvo vrijeme postojanja Kotoriba je bila utvrda za obranu od turske</a:t>
            </a:r>
            <a:br>
              <a:rPr lang="hr-HR" sz="3600" dirty="0" smtClean="0">
                <a:latin typeface="+mn-lt"/>
              </a:rPr>
            </a:br>
            <a:r>
              <a:rPr lang="hr-HR" sz="3600" dirty="0" smtClean="0">
                <a:latin typeface="+mn-lt"/>
              </a:rPr>
              <a:t>vojske. Malo pomalo civili su počeli oko utvrde graditi drvene kuće.</a:t>
            </a:r>
            <a:r>
              <a:rPr lang="hr-HR" sz="3600" dirty="0" smtClean="0">
                <a:latin typeface="+mn-lt"/>
              </a:rPr>
              <a:t/>
            </a:r>
            <a:br>
              <a:rPr lang="hr-HR" sz="3600" dirty="0" smtClean="0">
                <a:latin typeface="+mn-lt"/>
              </a:rPr>
            </a:br>
            <a:endParaRPr lang="en-US" sz="3600" dirty="0">
              <a:latin typeface="+mn-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9093" y="4739424"/>
            <a:ext cx="11685787" cy="3904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 smtClean="0"/>
              <a:t>Oko</a:t>
            </a:r>
            <a:r>
              <a:rPr lang="en-US" sz="3600" dirty="0" smtClean="0"/>
              <a:t> </a:t>
            </a:r>
            <a:r>
              <a:rPr lang="en-US" sz="3600" dirty="0" err="1"/>
              <a:t>imena</a:t>
            </a:r>
            <a:r>
              <a:rPr lang="en-US" sz="3600" dirty="0"/>
              <a:t> </a:t>
            </a:r>
            <a:r>
              <a:rPr lang="en-US" sz="3600" dirty="0" err="1"/>
              <a:t>Kotoribe</a:t>
            </a:r>
            <a:r>
              <a:rPr lang="en-US" sz="3600" dirty="0"/>
              <a:t> </a:t>
            </a:r>
            <a:r>
              <a:rPr lang="hr-HR" sz="3600" dirty="0" smtClean="0"/>
              <a:t>postoji </a:t>
            </a:r>
            <a:r>
              <a:rPr lang="en-US" sz="3600" dirty="0" err="1" smtClean="0"/>
              <a:t>dvojba</a:t>
            </a:r>
            <a:r>
              <a:rPr lang="hr-HR" sz="3600" dirty="0" smtClean="0"/>
              <a:t>, nema službenog tumačenja kako je Kotoriba dobila ime.</a:t>
            </a:r>
            <a:r>
              <a:rPr lang="en-US" sz="3600" dirty="0" smtClean="0"/>
              <a:t> </a:t>
            </a:r>
            <a:r>
              <a:rPr lang="en-US" sz="3600" dirty="0"/>
              <a:t>“Kotor” </a:t>
            </a:r>
            <a:r>
              <a:rPr lang="en-US" sz="3600" dirty="0" err="1"/>
              <a:t>znači</a:t>
            </a:r>
            <a:r>
              <a:rPr lang="en-US" sz="3600" dirty="0"/>
              <a:t> </a:t>
            </a:r>
            <a:r>
              <a:rPr lang="en-US" sz="3600" dirty="0" err="1"/>
              <a:t>utvrda</a:t>
            </a:r>
            <a:r>
              <a:rPr lang="en-US" sz="3600" dirty="0"/>
              <a:t>, a </a:t>
            </a:r>
            <a:r>
              <a:rPr lang="en-US" sz="3600" dirty="0" err="1"/>
              <a:t>tu</a:t>
            </a:r>
            <a:r>
              <a:rPr lang="en-US" sz="3600" dirty="0"/>
              <a:t> je </a:t>
            </a:r>
            <a:r>
              <a:rPr lang="hr-HR" sz="3600" dirty="0" smtClean="0"/>
              <a:t>bila stara </a:t>
            </a:r>
            <a:r>
              <a:rPr lang="en-US" sz="3600" dirty="0" err="1" smtClean="0"/>
              <a:t>utvrda</a:t>
            </a:r>
            <a:r>
              <a:rPr lang="en-US" sz="3600" dirty="0" smtClean="0"/>
              <a:t> </a:t>
            </a:r>
            <a:r>
              <a:rPr lang="en-US" sz="3600" dirty="0" err="1"/>
              <a:t>Zrin</a:t>
            </a:r>
            <a:r>
              <a:rPr lang="en-US" sz="3600" dirty="0"/>
              <a:t>. </a:t>
            </a:r>
            <a:r>
              <a:rPr lang="en-US" sz="3600" dirty="0" err="1"/>
              <a:t>Tu</a:t>
            </a:r>
            <a:r>
              <a:rPr lang="en-US" sz="3600" dirty="0"/>
              <a:t> je </a:t>
            </a:r>
            <a:r>
              <a:rPr lang="en-US" sz="3600" dirty="0" err="1"/>
              <a:t>i</a:t>
            </a:r>
            <a:r>
              <a:rPr lang="en-US" sz="3600" dirty="0"/>
              <a:t> </a:t>
            </a:r>
            <a:r>
              <a:rPr lang="en-US" sz="3600" dirty="0" err="1"/>
              <a:t>sintagma</a:t>
            </a:r>
            <a:r>
              <a:rPr lang="en-US" sz="3600" dirty="0"/>
              <a:t> “</a:t>
            </a:r>
            <a:r>
              <a:rPr lang="en-US" sz="3600" dirty="0" err="1"/>
              <a:t>kot</a:t>
            </a:r>
            <a:r>
              <a:rPr lang="en-US" sz="3600" dirty="0"/>
              <a:t> </a:t>
            </a:r>
            <a:r>
              <a:rPr lang="en-US" sz="3600" dirty="0" err="1"/>
              <a:t>ribe</a:t>
            </a:r>
            <a:r>
              <a:rPr lang="en-US" sz="3600" dirty="0"/>
              <a:t>” – </a:t>
            </a:r>
            <a:r>
              <a:rPr lang="en-US" sz="3600" dirty="0" err="1"/>
              <a:t>kutak</a:t>
            </a:r>
            <a:r>
              <a:rPr lang="en-US" sz="3600" dirty="0"/>
              <a:t> </a:t>
            </a:r>
            <a:r>
              <a:rPr lang="en-US" sz="3600" dirty="0" err="1"/>
              <a:t>bogat</a:t>
            </a:r>
            <a:r>
              <a:rPr lang="en-US" sz="3600" dirty="0"/>
              <a:t> </a:t>
            </a:r>
            <a:r>
              <a:rPr lang="en-US" sz="3600" dirty="0" err="1"/>
              <a:t>ribom</a:t>
            </a:r>
            <a:r>
              <a:rPr lang="en-US" sz="3600" dirty="0"/>
              <a:t>, </a:t>
            </a:r>
            <a:r>
              <a:rPr lang="en-US" sz="3600" dirty="0" err="1"/>
              <a:t>što</a:t>
            </a:r>
            <a:r>
              <a:rPr lang="en-US" sz="3600" dirty="0"/>
              <a:t> </a:t>
            </a:r>
            <a:r>
              <a:rPr lang="en-US" sz="3600" dirty="0" err="1"/>
              <a:t>Kotoriba</a:t>
            </a:r>
            <a:r>
              <a:rPr lang="en-US" sz="3600" dirty="0"/>
              <a:t> </a:t>
            </a:r>
            <a:r>
              <a:rPr lang="en-US" sz="3600" dirty="0" smtClean="0"/>
              <a:t>jest</a:t>
            </a:r>
            <a:r>
              <a:rPr lang="hr-HR" sz="3600" dirty="0" smtClean="0"/>
              <a:t>.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78727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700" y="2034862"/>
            <a:ext cx="6375042" cy="467503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1972" y="365125"/>
            <a:ext cx="11590985" cy="1325563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+mn-lt"/>
              </a:rPr>
              <a:t>                                      </a:t>
            </a:r>
            <a:r>
              <a:rPr lang="hr-HR" u="sng" dirty="0" smtClean="0">
                <a:latin typeface="+mn-lt"/>
              </a:rPr>
              <a:t>ŽELJEZNICA</a:t>
            </a:r>
            <a:r>
              <a:rPr lang="hr-HR" dirty="0" smtClean="0">
                <a:latin typeface="+mn-lt"/>
              </a:rPr>
              <a:t/>
            </a:r>
            <a:br>
              <a:rPr lang="hr-HR" dirty="0" smtClean="0">
                <a:latin typeface="+mn-lt"/>
              </a:rPr>
            </a:br>
            <a:r>
              <a:rPr lang="en-US" sz="4000" dirty="0" err="1" smtClean="0">
                <a:latin typeface="+mn-lt"/>
              </a:rPr>
              <a:t>Kotoriba</a:t>
            </a:r>
            <a:r>
              <a:rPr lang="en-US" sz="4000" dirty="0" smtClean="0">
                <a:latin typeface="+mn-lt"/>
              </a:rPr>
              <a:t> </a:t>
            </a:r>
            <a:r>
              <a:rPr lang="en-US" sz="4000" dirty="0">
                <a:latin typeface="+mn-lt"/>
              </a:rPr>
              <a:t>je </a:t>
            </a:r>
            <a:r>
              <a:rPr lang="en-US" sz="4000" dirty="0" err="1" smtClean="0">
                <a:latin typeface="+mn-lt"/>
              </a:rPr>
              <a:t>poznata</a:t>
            </a:r>
            <a:r>
              <a:rPr lang="en-US" sz="4000" dirty="0" smtClean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kao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prvo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mjesto</a:t>
            </a:r>
            <a:r>
              <a:rPr lang="en-US" sz="4000" dirty="0">
                <a:latin typeface="+mn-lt"/>
              </a:rPr>
              <a:t> u </a:t>
            </a:r>
            <a:r>
              <a:rPr lang="en-US" sz="4000" dirty="0" err="1">
                <a:latin typeface="+mn-lt"/>
              </a:rPr>
              <a:t>Hrvatskoj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koje</a:t>
            </a:r>
            <a:r>
              <a:rPr lang="en-US" sz="4000" dirty="0">
                <a:latin typeface="+mn-lt"/>
              </a:rPr>
              <a:t> je </a:t>
            </a:r>
            <a:r>
              <a:rPr lang="en-US" sz="4000" dirty="0" err="1">
                <a:latin typeface="+mn-lt"/>
              </a:rPr>
              <a:t>dobilo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željezničku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postaju</a:t>
            </a:r>
            <a:r>
              <a:rPr lang="en-US" sz="4000" dirty="0">
                <a:latin typeface="+mn-lt"/>
              </a:rPr>
              <a:t> 1860. </a:t>
            </a:r>
            <a:r>
              <a:rPr lang="en-US" sz="4000" dirty="0" err="1">
                <a:latin typeface="+mn-lt"/>
              </a:rPr>
              <a:t>godine</a:t>
            </a:r>
            <a:r>
              <a:rPr lang="en-US" sz="4000" dirty="0">
                <a:latin typeface="+mn-lt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014" y="2021981"/>
            <a:ext cx="5344732" cy="468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25" y="631064"/>
            <a:ext cx="11835685" cy="1996225"/>
          </a:xfrm>
        </p:spPr>
        <p:txBody>
          <a:bodyPr>
            <a:normAutofit fontScale="90000"/>
          </a:bodyPr>
          <a:lstStyle/>
          <a:p>
            <a:r>
              <a:rPr lang="hr-HR" sz="4000" dirty="0" smtClean="0">
                <a:latin typeface="+mn-lt"/>
              </a:rPr>
              <a:t>                                             </a:t>
            </a:r>
            <a:r>
              <a:rPr lang="hr-HR" u="sng" dirty="0" smtClean="0">
                <a:latin typeface="+mn-lt"/>
              </a:rPr>
              <a:t>ŠKOLSTVO</a:t>
            </a:r>
            <a:r>
              <a:rPr lang="hr-HR" sz="4000" dirty="0" smtClean="0">
                <a:latin typeface="+mn-lt"/>
              </a:rPr>
              <a:t/>
            </a:r>
            <a:br>
              <a:rPr lang="hr-HR" sz="4000" dirty="0" smtClean="0">
                <a:latin typeface="+mn-lt"/>
              </a:rPr>
            </a:br>
            <a:r>
              <a:rPr lang="hr-HR" sz="4000" dirty="0" smtClean="0">
                <a:latin typeface="+mn-lt"/>
              </a:rPr>
              <a:t>Školstvo u Kotoribi ima dugu tradiciju. Stara školska zgrada izgrađena je 1860. godine i prema starosti danas je najstarija školska zgrada u Međimurju.</a:t>
            </a:r>
            <a:br>
              <a:rPr lang="hr-HR" sz="4000" dirty="0" smtClean="0">
                <a:latin typeface="+mn-lt"/>
              </a:rPr>
            </a:br>
            <a:r>
              <a:rPr lang="hr-HR" sz="4000" dirty="0" smtClean="0">
                <a:latin typeface="+mn-lt"/>
              </a:rPr>
              <a:t>Novu školu (OŠ Jože Horvata) i dvoranu Kotoriba je dobila 2009. godine. Dječji vrtić Kotoriba nalazi se pokraj nove škole.</a:t>
            </a:r>
            <a:endParaRPr lang="en-US" sz="40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2" y="3155323"/>
            <a:ext cx="5847008" cy="3477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495" y="3168203"/>
            <a:ext cx="5821251" cy="345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00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487" y="193183"/>
            <a:ext cx="11500834" cy="2343955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+mn-lt"/>
              </a:rPr>
              <a:t>                                     </a:t>
            </a:r>
            <a:r>
              <a:rPr lang="hr-HR" sz="4000" u="sng" dirty="0" smtClean="0">
                <a:latin typeface="+mn-lt"/>
              </a:rPr>
              <a:t>CRKVA</a:t>
            </a:r>
            <a:r>
              <a:rPr lang="hr-HR" dirty="0" smtClean="0">
                <a:latin typeface="+mn-lt"/>
              </a:rPr>
              <a:t/>
            </a:r>
            <a:br>
              <a:rPr lang="hr-HR" dirty="0" smtClean="0">
                <a:latin typeface="+mn-lt"/>
              </a:rPr>
            </a:br>
            <a:r>
              <a:rPr lang="hr-HR" dirty="0" smtClean="0">
                <a:latin typeface="+mn-lt"/>
              </a:rPr>
              <a:t>              </a:t>
            </a:r>
            <a:r>
              <a:rPr lang="hr-HR" sz="3600" u="sng" dirty="0" smtClean="0">
                <a:latin typeface="+mn-lt"/>
              </a:rPr>
              <a:t>Kapela svetog Križa i Blažene </a:t>
            </a:r>
            <a:r>
              <a:rPr lang="hr-HR" sz="3600" u="sng" dirty="0">
                <a:latin typeface="+mn-lt"/>
              </a:rPr>
              <a:t>D</a:t>
            </a:r>
            <a:r>
              <a:rPr lang="hr-HR" sz="3600" u="sng" dirty="0" smtClean="0">
                <a:latin typeface="+mn-lt"/>
              </a:rPr>
              <a:t>jevice Marije.</a:t>
            </a:r>
            <a:r>
              <a:rPr lang="hr-HR" sz="3600" dirty="0" smtClean="0">
                <a:latin typeface="+mn-lt"/>
              </a:rPr>
              <a:t/>
            </a:r>
            <a:br>
              <a:rPr lang="hr-HR" sz="3600" dirty="0" smtClean="0">
                <a:latin typeface="+mn-lt"/>
              </a:rPr>
            </a:br>
            <a:r>
              <a:rPr lang="hr-HR" sz="3600" dirty="0" smtClean="0">
                <a:latin typeface="+mn-lt"/>
              </a:rPr>
              <a:t>Sadašnja crkva izgrađena je 1776. godine na mjestu gdje je bila stara drvena kapela svetog Križa podignuta 1698. godine. </a:t>
            </a:r>
            <a:endParaRPr lang="en-US" sz="36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913" y="2653048"/>
            <a:ext cx="6724400" cy="4069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355" y="2627290"/>
            <a:ext cx="3863662" cy="408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4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04" y="249215"/>
            <a:ext cx="11835685" cy="1553827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       </a:t>
            </a:r>
            <a:r>
              <a:rPr lang="hr-HR" dirty="0" smtClean="0">
                <a:latin typeface="+mn-lt"/>
              </a:rPr>
              <a:t>                          </a:t>
            </a:r>
            <a:r>
              <a:rPr lang="hr-HR" u="sng" dirty="0" smtClean="0">
                <a:latin typeface="+mn-lt"/>
              </a:rPr>
              <a:t>VATROGASTVO</a:t>
            </a:r>
            <a:r>
              <a:rPr lang="hr-HR" dirty="0" smtClean="0">
                <a:latin typeface="+mn-lt"/>
              </a:rPr>
              <a:t/>
            </a:r>
            <a:br>
              <a:rPr lang="hr-HR" dirty="0" smtClean="0">
                <a:latin typeface="+mn-lt"/>
              </a:rPr>
            </a:br>
            <a:r>
              <a:rPr lang="hr-HR" sz="4000" dirty="0" smtClean="0">
                <a:latin typeface="+mn-lt"/>
              </a:rPr>
              <a:t>DVD Kotoriba ima dugu vatrogasnu tradiciju.</a:t>
            </a:r>
            <a:br>
              <a:rPr lang="hr-HR" sz="4000" dirty="0" smtClean="0">
                <a:latin typeface="+mn-lt"/>
              </a:rPr>
            </a:br>
            <a:r>
              <a:rPr lang="hr-HR" sz="4000" dirty="0" smtClean="0">
                <a:latin typeface="+mn-lt"/>
              </a:rPr>
              <a:t>Osnovano je 1888. godine</a:t>
            </a:r>
            <a:r>
              <a:rPr lang="hr-HR" sz="4000" dirty="0" smtClean="0"/>
              <a:t>.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46" y="2318197"/>
            <a:ext cx="4662152" cy="44174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610" y="2318198"/>
            <a:ext cx="7122016" cy="440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67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3" y="0"/>
            <a:ext cx="11882907" cy="3374265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+mn-lt"/>
              </a:rPr>
              <a:t>                                </a:t>
            </a:r>
            <a:r>
              <a:rPr lang="hr-HR" sz="4000" u="sng" dirty="0" smtClean="0">
                <a:latin typeface="+mn-lt"/>
              </a:rPr>
              <a:t>GOSPODARSTVO</a:t>
            </a:r>
            <a:br>
              <a:rPr lang="hr-HR" sz="4000" u="sng" dirty="0" smtClean="0">
                <a:latin typeface="+mn-lt"/>
              </a:rPr>
            </a:br>
            <a:r>
              <a:rPr lang="hr-HR" dirty="0" smtClean="0">
                <a:latin typeface="+mn-lt"/>
              </a:rPr>
              <a:t/>
            </a:r>
            <a:br>
              <a:rPr lang="hr-HR" dirty="0" smtClean="0">
                <a:latin typeface="+mn-lt"/>
              </a:rPr>
            </a:br>
            <a:r>
              <a:rPr lang="hr-HR" sz="3600" dirty="0" smtClean="0">
                <a:latin typeface="+mn-lt"/>
              </a:rPr>
              <a:t>U Kotoribi imamo više poduzeća i obrta koji se nalaze u industrijskoj zoni (Muraplast, Siladi, Polj. Zadruga...).</a:t>
            </a:r>
            <a:br>
              <a:rPr lang="hr-HR" sz="3600" dirty="0" smtClean="0">
                <a:latin typeface="+mn-lt"/>
              </a:rPr>
            </a:br>
            <a:r>
              <a:rPr lang="hr-HR" sz="3600" dirty="0" smtClean="0">
                <a:latin typeface="+mn-lt"/>
              </a:rPr>
              <a:t>U prošlosti ljudi iz Kotoribe najviše su se bavili izradom proizvoda od šibe (košare od šibe, ...).</a:t>
            </a:r>
            <a:endParaRPr lang="en-US" sz="36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955" y="3490174"/>
            <a:ext cx="3815527" cy="3191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132" y="3503053"/>
            <a:ext cx="3931437" cy="31810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479" y="3503054"/>
            <a:ext cx="3760631" cy="319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65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8790"/>
            <a:ext cx="10515600" cy="708338"/>
          </a:xfrm>
        </p:spPr>
        <p:txBody>
          <a:bodyPr>
            <a:normAutofit/>
          </a:bodyPr>
          <a:lstStyle/>
          <a:p>
            <a:pPr algn="ctr"/>
            <a:r>
              <a:rPr lang="hr-HR" sz="4000" u="sng" dirty="0" smtClean="0">
                <a:latin typeface="+mn-lt"/>
              </a:rPr>
              <a:t>POZNATE OSOBE</a:t>
            </a:r>
            <a:endParaRPr lang="en-US" sz="4000" u="sng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53790" y="1799376"/>
            <a:ext cx="1171977" cy="124003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720492" y="1730354"/>
            <a:ext cx="1015383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chemeClr val="tx1"/>
                </a:solidFill>
                <a:effectLst/>
              </a:rPr>
              <a:t>Josip "</a:t>
            </a:r>
            <a:r>
              <a:rPr lang="en-US" b="1" i="0" dirty="0" err="1" smtClean="0">
                <a:solidFill>
                  <a:schemeClr val="tx1"/>
                </a:solidFill>
                <a:effectLst/>
              </a:rPr>
              <a:t>Joža</a:t>
            </a:r>
            <a:r>
              <a:rPr lang="en-US" b="1" i="0" dirty="0" smtClean="0">
                <a:solidFill>
                  <a:schemeClr val="tx1"/>
                </a:solidFill>
                <a:effectLst/>
              </a:rPr>
              <a:t>" Horvat</a:t>
            </a:r>
            <a:r>
              <a:rPr lang="en-US" i="0" dirty="0" smtClean="0">
                <a:solidFill>
                  <a:schemeClr val="tx1"/>
                </a:solidFill>
                <a:effectLst/>
              </a:rPr>
              <a:t> (</a:t>
            </a:r>
            <a:r>
              <a:rPr lang="en-US" i="0" u="none" strike="noStrike" dirty="0" err="1" smtClean="0">
                <a:solidFill>
                  <a:schemeClr val="tx1"/>
                </a:solidFill>
                <a:effectLst/>
              </a:rPr>
              <a:t>Kotoriba</a:t>
            </a:r>
            <a:r>
              <a:rPr lang="en-US" i="0" dirty="0" smtClean="0">
                <a:solidFill>
                  <a:schemeClr val="tx1"/>
                </a:solidFill>
                <a:effectLst/>
              </a:rPr>
              <a:t>, </a:t>
            </a:r>
            <a:r>
              <a:rPr lang="en-US" i="0" u="none" strike="noStrike" dirty="0" smtClean="0">
                <a:solidFill>
                  <a:schemeClr val="tx1"/>
                </a:solidFill>
                <a:effectLst/>
              </a:rPr>
              <a:t>10. </a:t>
            </a:r>
            <a:r>
              <a:rPr lang="en-US" i="0" u="none" strike="noStrike" dirty="0" err="1" smtClean="0">
                <a:solidFill>
                  <a:schemeClr val="tx1"/>
                </a:solidFill>
                <a:effectLst/>
              </a:rPr>
              <a:t>ožujka</a:t>
            </a:r>
            <a:r>
              <a:rPr lang="en-US" i="0" dirty="0" smtClean="0">
                <a:solidFill>
                  <a:schemeClr val="tx1"/>
                </a:solidFill>
                <a:effectLst/>
              </a:rPr>
              <a:t> </a:t>
            </a:r>
            <a:r>
              <a:rPr lang="en-US" i="0" u="none" strike="noStrike" dirty="0" smtClean="0">
                <a:solidFill>
                  <a:schemeClr val="tx1"/>
                </a:solidFill>
                <a:effectLst/>
              </a:rPr>
              <a:t>1915.</a:t>
            </a:r>
            <a:r>
              <a:rPr lang="en-US" i="0" dirty="0" smtClean="0">
                <a:solidFill>
                  <a:schemeClr val="tx1"/>
                </a:solidFill>
                <a:effectLst/>
              </a:rPr>
              <a:t> - </a:t>
            </a:r>
            <a:r>
              <a:rPr lang="en-US" i="0" u="none" strike="noStrike" dirty="0" smtClean="0">
                <a:solidFill>
                  <a:schemeClr val="tx1"/>
                </a:solidFill>
                <a:effectLst/>
              </a:rPr>
              <a:t>Zagreb</a:t>
            </a:r>
            <a:r>
              <a:rPr lang="en-US" i="0" dirty="0" smtClean="0">
                <a:solidFill>
                  <a:schemeClr val="tx1"/>
                </a:solidFill>
                <a:effectLst/>
              </a:rPr>
              <a:t>, </a:t>
            </a:r>
            <a:r>
              <a:rPr lang="en-US" i="0" u="none" strike="noStrike" dirty="0" smtClean="0">
                <a:solidFill>
                  <a:schemeClr val="tx1"/>
                </a:solidFill>
                <a:effectLst/>
              </a:rPr>
              <a:t>26. </a:t>
            </a:r>
            <a:r>
              <a:rPr lang="en-US" i="0" u="none" strike="noStrike" dirty="0" err="1" smtClean="0">
                <a:solidFill>
                  <a:schemeClr val="tx1"/>
                </a:solidFill>
                <a:effectLst/>
              </a:rPr>
              <a:t>listopada</a:t>
            </a:r>
            <a:r>
              <a:rPr lang="en-US" i="0" dirty="0" smtClean="0">
                <a:solidFill>
                  <a:schemeClr val="tx1"/>
                </a:solidFill>
                <a:effectLst/>
              </a:rPr>
              <a:t> </a:t>
            </a:r>
            <a:r>
              <a:rPr lang="en-US" i="0" u="none" strike="noStrike" dirty="0" smtClean="0">
                <a:solidFill>
                  <a:schemeClr val="tx1"/>
                </a:solidFill>
                <a:effectLst/>
              </a:rPr>
              <a:t>2012</a:t>
            </a:r>
            <a:r>
              <a:rPr lang="en-US" i="0" u="none" strike="noStrike" dirty="0" smtClean="0">
                <a:solidFill>
                  <a:schemeClr val="tx1"/>
                </a:solidFill>
                <a:effectLst/>
              </a:rPr>
              <a:t>.</a:t>
            </a:r>
            <a:r>
              <a:rPr lang="en-US" i="0" dirty="0" smtClean="0">
                <a:solidFill>
                  <a:schemeClr val="tx1"/>
                </a:solidFill>
                <a:effectLst/>
              </a:rPr>
              <a:t>), bio</a:t>
            </a:r>
            <a:r>
              <a:rPr lang="hr-HR" i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i="0" dirty="0" smtClean="0">
                <a:solidFill>
                  <a:schemeClr val="tx1"/>
                </a:solidFill>
                <a:effectLst/>
              </a:rPr>
              <a:t>je</a:t>
            </a:r>
            <a:r>
              <a:rPr lang="en-US" i="0" dirty="0" smtClean="0">
                <a:solidFill>
                  <a:schemeClr val="tx1"/>
                </a:solidFill>
                <a:effectLst/>
              </a:rPr>
              <a:t> </a:t>
            </a:r>
            <a:r>
              <a:rPr lang="en-US" i="0" u="none" strike="noStrike" dirty="0" err="1" smtClean="0">
                <a:solidFill>
                  <a:schemeClr val="tx1"/>
                </a:solidFill>
                <a:effectLst/>
              </a:rPr>
              <a:t>hrvatski</a:t>
            </a:r>
            <a:r>
              <a:rPr lang="en-US" i="0" dirty="0" smtClean="0">
                <a:solidFill>
                  <a:schemeClr val="tx1"/>
                </a:solidFill>
                <a:effectLst/>
              </a:rPr>
              <a:t> </a:t>
            </a:r>
            <a:r>
              <a:rPr lang="en-US" i="0" u="none" strike="noStrike" dirty="0" err="1" smtClean="0">
                <a:solidFill>
                  <a:schemeClr val="tx1"/>
                </a:solidFill>
                <a:effectLst/>
              </a:rPr>
              <a:t>književnik</a:t>
            </a:r>
            <a:r>
              <a:rPr lang="en-US" i="0" dirty="0" smtClean="0">
                <a:solidFill>
                  <a:schemeClr val="tx1"/>
                </a:solidFill>
                <a:effectLst/>
              </a:rPr>
              <a:t>, </a:t>
            </a:r>
            <a:r>
              <a:rPr lang="en-US" i="0" dirty="0" err="1" smtClean="0">
                <a:solidFill>
                  <a:schemeClr val="tx1"/>
                </a:solidFill>
                <a:effectLst/>
              </a:rPr>
              <a:t>suvremeni</a:t>
            </a:r>
            <a:r>
              <a:rPr lang="en-US" i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i="0" dirty="0" err="1" smtClean="0">
                <a:solidFill>
                  <a:schemeClr val="tx1"/>
                </a:solidFill>
                <a:effectLst/>
              </a:rPr>
              <a:t>klasik</a:t>
            </a:r>
            <a:r>
              <a:rPr lang="hr-HR" i="0" dirty="0" smtClean="0">
                <a:solidFill>
                  <a:schemeClr val="tx1"/>
                </a:solidFill>
                <a:effectLst/>
              </a:rPr>
              <a:t>, </a:t>
            </a:r>
            <a:r>
              <a:rPr lang="hr-HR" i="0" dirty="0" smtClean="0">
                <a:solidFill>
                  <a:schemeClr val="tx1"/>
                </a:solidFill>
                <a:effectLst/>
              </a:rPr>
              <a:t>poznati pomorac</a:t>
            </a:r>
            <a:r>
              <a:rPr lang="en-US" i="0" dirty="0" smtClean="0">
                <a:solidFill>
                  <a:schemeClr val="tx1"/>
                </a:solidFill>
                <a:effectLst/>
              </a:rPr>
              <a:t>.</a:t>
            </a:r>
            <a:r>
              <a:rPr lang="hr-HR" i="0" dirty="0" smtClean="0">
                <a:solidFill>
                  <a:schemeClr val="tx1"/>
                </a:solidFill>
                <a:effectLst/>
              </a:rPr>
              <a:t> Osnovna škola Kotoriba dobila je ime po </a:t>
            </a:r>
            <a:r>
              <a:rPr lang="hr-HR" dirty="0">
                <a:solidFill>
                  <a:schemeClr val="tx1"/>
                </a:solidFill>
              </a:rPr>
              <a:t>n</a:t>
            </a:r>
            <a:r>
              <a:rPr lang="hr-HR" dirty="0" smtClean="0">
                <a:solidFill>
                  <a:schemeClr val="tx1"/>
                </a:solidFill>
              </a:rPr>
              <a:t>jemu. Najpoznatija djela Jože Horvata su Besa i Waitapu.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8955" y="3503052"/>
            <a:ext cx="10546724" cy="1287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solidFill>
                  <a:schemeClr val="tx1"/>
                </a:solidFill>
              </a:rPr>
              <a:t>Ignacije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Szentmartony</a:t>
            </a:r>
            <a:r>
              <a:rPr lang="en-US" dirty="0" smtClean="0">
                <a:solidFill>
                  <a:schemeClr val="tx1"/>
                </a:solidFill>
              </a:rPr>
              <a:t> (</a:t>
            </a:r>
            <a:r>
              <a:rPr lang="en-US" dirty="0" err="1" smtClean="0">
                <a:solidFill>
                  <a:schemeClr val="tx1"/>
                </a:solidFill>
              </a:rPr>
              <a:t>Samartoni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Semartori</a:t>
            </a:r>
            <a:r>
              <a:rPr lang="en-US" dirty="0" smtClean="0">
                <a:solidFill>
                  <a:schemeClr val="tx1"/>
                </a:solidFill>
              </a:rPr>
              <a:t>) (</a:t>
            </a:r>
            <a:r>
              <a:rPr lang="en-US" dirty="0" err="1" smtClean="0">
                <a:solidFill>
                  <a:schemeClr val="tx1"/>
                </a:solidFill>
              </a:rPr>
              <a:t>Kotoriba</a:t>
            </a:r>
            <a:r>
              <a:rPr lang="en-US" dirty="0" smtClean="0">
                <a:solidFill>
                  <a:schemeClr val="tx1"/>
                </a:solidFill>
              </a:rPr>
              <a:t>, 28. </a:t>
            </a:r>
            <a:r>
              <a:rPr lang="en-US" dirty="0" err="1" smtClean="0">
                <a:solidFill>
                  <a:schemeClr val="tx1"/>
                </a:solidFill>
              </a:rPr>
              <a:t>listopada</a:t>
            </a:r>
            <a:r>
              <a:rPr lang="en-US" dirty="0" smtClean="0">
                <a:solidFill>
                  <a:schemeClr val="tx1"/>
                </a:solidFill>
              </a:rPr>
              <a:t> 1718. -</a:t>
            </a:r>
            <a:r>
              <a:rPr lang="en-US" dirty="0" err="1" smtClean="0">
                <a:solidFill>
                  <a:schemeClr val="tx1"/>
                </a:solidFill>
              </a:rPr>
              <a:t>Belica</a:t>
            </a:r>
            <a:r>
              <a:rPr lang="en-US" dirty="0" smtClean="0">
                <a:solidFill>
                  <a:schemeClr val="tx1"/>
                </a:solidFill>
              </a:rPr>
              <a:t> </a:t>
            </a:r>
            <a:r>
              <a:rPr lang="en-US" dirty="0" err="1" smtClean="0">
                <a:solidFill>
                  <a:schemeClr val="tx1"/>
                </a:solidFill>
              </a:rPr>
              <a:t>kraj</a:t>
            </a:r>
            <a:r>
              <a:rPr lang="en-US" dirty="0" smtClean="0">
                <a:solidFill>
                  <a:schemeClr val="tx1"/>
                </a:solidFill>
              </a:rPr>
              <a:t> </a:t>
            </a:r>
            <a:r>
              <a:rPr lang="en-US" dirty="0" err="1" smtClean="0">
                <a:solidFill>
                  <a:schemeClr val="tx1"/>
                </a:solidFill>
              </a:rPr>
              <a:t>Čakovca</a:t>
            </a:r>
            <a:r>
              <a:rPr lang="en-US" dirty="0" smtClean="0">
                <a:solidFill>
                  <a:schemeClr val="tx1"/>
                </a:solidFill>
              </a:rPr>
              <a:t> 15. </a:t>
            </a:r>
            <a:r>
              <a:rPr lang="en-US" dirty="0" err="1" smtClean="0">
                <a:solidFill>
                  <a:schemeClr val="tx1"/>
                </a:solidFill>
              </a:rPr>
              <a:t>travnja</a:t>
            </a:r>
            <a:r>
              <a:rPr lang="en-US" dirty="0" smtClean="0">
                <a:solidFill>
                  <a:schemeClr val="tx1"/>
                </a:solidFill>
              </a:rPr>
              <a:t> 1793.), </a:t>
            </a:r>
            <a:r>
              <a:rPr lang="en-US" dirty="0" err="1" smtClean="0">
                <a:solidFill>
                  <a:schemeClr val="tx1"/>
                </a:solidFill>
              </a:rPr>
              <a:t>hrvatski</a:t>
            </a:r>
            <a:r>
              <a:rPr lang="en-US" dirty="0" smtClean="0">
                <a:solidFill>
                  <a:schemeClr val="tx1"/>
                </a:solidFill>
              </a:rPr>
              <a:t> </a:t>
            </a:r>
            <a:r>
              <a:rPr lang="en-US" dirty="0" err="1" smtClean="0">
                <a:solidFill>
                  <a:schemeClr val="tx1"/>
                </a:solidFill>
              </a:rPr>
              <a:t>istraživač</a:t>
            </a:r>
            <a:r>
              <a:rPr lang="en-US" dirty="0" smtClean="0">
                <a:solidFill>
                  <a:schemeClr val="tx1"/>
                </a:solidFill>
              </a:rPr>
              <a:t>, </a:t>
            </a:r>
            <a:r>
              <a:rPr lang="en-US" dirty="0" err="1" smtClean="0">
                <a:solidFill>
                  <a:schemeClr val="tx1"/>
                </a:solidFill>
              </a:rPr>
              <a:t>matematičar</a:t>
            </a:r>
            <a:r>
              <a:rPr lang="en-US" dirty="0" smtClean="0">
                <a:solidFill>
                  <a:schemeClr val="tx1"/>
                </a:solidFill>
              </a:rPr>
              <a:t>, </a:t>
            </a:r>
            <a:r>
              <a:rPr lang="en-US" dirty="0" err="1" smtClean="0">
                <a:solidFill>
                  <a:schemeClr val="tx1"/>
                </a:solidFill>
              </a:rPr>
              <a:t>astr</a:t>
            </a:r>
            <a:r>
              <a:rPr lang="hr-HR" dirty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nom, </a:t>
            </a:r>
            <a:r>
              <a:rPr lang="en-US" dirty="0" err="1" smtClean="0">
                <a:solidFill>
                  <a:schemeClr val="tx1"/>
                </a:solidFill>
              </a:rPr>
              <a:t>misionar</a:t>
            </a:r>
            <a:r>
              <a:rPr lang="en-US" dirty="0" smtClean="0">
                <a:solidFill>
                  <a:schemeClr val="tx1"/>
                </a:solidFill>
              </a:rPr>
              <a:t>, </a:t>
            </a:r>
            <a:r>
              <a:rPr lang="en-US" dirty="0" err="1" smtClean="0">
                <a:solidFill>
                  <a:schemeClr val="tx1"/>
                </a:solidFill>
              </a:rPr>
              <a:t>isusovac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2124" y="4968754"/>
            <a:ext cx="113462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dirty="0" err="1" smtClean="0">
                <a:effectLst/>
              </a:rPr>
              <a:t>Juraj</a:t>
            </a:r>
            <a:r>
              <a:rPr lang="en-US" sz="2400" b="1" i="0" dirty="0" smtClean="0">
                <a:effectLst/>
              </a:rPr>
              <a:t> </a:t>
            </a:r>
            <a:r>
              <a:rPr lang="en-US" sz="2400" b="1" i="0" dirty="0" err="1" smtClean="0">
                <a:effectLst/>
              </a:rPr>
              <a:t>Lajtman</a:t>
            </a:r>
            <a:r>
              <a:rPr lang="en-US" sz="2400" b="0" i="0" dirty="0" smtClean="0">
                <a:effectLst/>
              </a:rPr>
              <a:t> (</a:t>
            </a:r>
            <a:r>
              <a:rPr lang="en-US" sz="2400" b="0" i="0" u="none" strike="noStrike" dirty="0" err="1" smtClean="0">
                <a:effectLst/>
              </a:rPr>
              <a:t>mađars</a:t>
            </a:r>
            <a:r>
              <a:rPr lang="hr-HR" sz="2400" b="0" i="0" u="none" strike="noStrike" dirty="0" smtClean="0">
                <a:effectLst/>
              </a:rPr>
              <a:t>k</a:t>
            </a:r>
            <a:r>
              <a:rPr lang="en-US" sz="2400" b="0" i="0" u="none" strike="noStrike" dirty="0" err="1" smtClean="0">
                <a:effectLst/>
              </a:rPr>
              <a:t>i</a:t>
            </a:r>
            <a:r>
              <a:rPr lang="en-US" sz="2400" b="0" i="0" dirty="0" smtClean="0">
                <a:effectLst/>
              </a:rPr>
              <a:t> </a:t>
            </a:r>
            <a:r>
              <a:rPr lang="en-US" sz="2400" b="0" i="1" dirty="0" err="1" smtClean="0">
                <a:effectLst/>
              </a:rPr>
              <a:t>Lajtmann</a:t>
            </a:r>
            <a:r>
              <a:rPr lang="en-US" sz="2400" b="0" i="1" dirty="0" smtClean="0">
                <a:effectLst/>
              </a:rPr>
              <a:t> György</a:t>
            </a:r>
            <a:r>
              <a:rPr lang="en-US" sz="2400" b="0" i="0" dirty="0" smtClean="0">
                <a:effectLst/>
              </a:rPr>
              <a:t>) (</a:t>
            </a:r>
            <a:r>
              <a:rPr lang="en-US" sz="2400" b="0" i="0" u="none" strike="noStrike" dirty="0" smtClean="0">
                <a:effectLst/>
              </a:rPr>
              <a:t>Prelog</a:t>
            </a:r>
            <a:r>
              <a:rPr lang="en-US" sz="2400" b="0" i="0" dirty="0" smtClean="0">
                <a:effectLst/>
              </a:rPr>
              <a:t>, </a:t>
            </a:r>
            <a:r>
              <a:rPr lang="en-US" sz="2400" b="0" i="0" u="none" strike="noStrike" dirty="0" smtClean="0">
                <a:effectLst/>
              </a:rPr>
              <a:t>15. </a:t>
            </a:r>
            <a:r>
              <a:rPr lang="en-US" sz="2400" b="0" i="0" u="none" strike="noStrike" dirty="0" err="1" smtClean="0">
                <a:effectLst/>
              </a:rPr>
              <a:t>travnja</a:t>
            </a:r>
            <a:r>
              <a:rPr lang="en-US" sz="2400" b="0" i="0" dirty="0" smtClean="0">
                <a:effectLst/>
              </a:rPr>
              <a:t> </a:t>
            </a:r>
            <a:r>
              <a:rPr lang="en-US" sz="2400" b="0" i="0" u="none" strike="noStrike" dirty="0" smtClean="0">
                <a:effectLst/>
              </a:rPr>
              <a:t>1883.</a:t>
            </a:r>
            <a:r>
              <a:rPr lang="en-US" sz="2400" b="0" i="0" dirty="0" smtClean="0">
                <a:effectLst/>
              </a:rPr>
              <a:t> –</a:t>
            </a:r>
            <a:r>
              <a:rPr lang="hr-HR" sz="2400" b="0" i="0" dirty="0" smtClean="0">
                <a:effectLst/>
              </a:rPr>
              <a:t> </a:t>
            </a:r>
            <a:r>
              <a:rPr lang="en-US" sz="2400" b="0" i="0" u="none" strike="noStrike" dirty="0" err="1" smtClean="0">
                <a:effectLst/>
              </a:rPr>
              <a:t>Kotoriba</a:t>
            </a:r>
            <a:r>
              <a:rPr lang="en-US" sz="2400" b="0" i="0" dirty="0" smtClean="0">
                <a:effectLst/>
              </a:rPr>
              <a:t> </a:t>
            </a:r>
            <a:r>
              <a:rPr lang="en-US" sz="2400" b="0" i="0" u="none" strike="noStrike" dirty="0" smtClean="0">
                <a:effectLst/>
              </a:rPr>
              <a:t>1964.</a:t>
            </a:r>
            <a:r>
              <a:rPr lang="en-US" sz="2400" b="0" i="0" dirty="0" smtClean="0">
                <a:effectLst/>
              </a:rPr>
              <a:t>) </a:t>
            </a:r>
            <a:r>
              <a:rPr lang="en-US" sz="2400" b="0" i="0" u="none" strike="noStrike" dirty="0" err="1" smtClean="0">
                <a:effectLst/>
              </a:rPr>
              <a:t>hrvatski</a:t>
            </a:r>
            <a:r>
              <a:rPr lang="en-US" sz="2400" b="0" i="0" dirty="0" smtClean="0">
                <a:effectLst/>
              </a:rPr>
              <a:t> je </a:t>
            </a:r>
            <a:r>
              <a:rPr lang="en-US" sz="2400" b="0" i="0" u="none" strike="noStrike" dirty="0" err="1" smtClean="0">
                <a:effectLst/>
              </a:rPr>
              <a:t>rimokatolički</a:t>
            </a:r>
            <a:r>
              <a:rPr lang="en-US" sz="2400" b="0" i="0" dirty="0" smtClean="0">
                <a:effectLst/>
              </a:rPr>
              <a:t> </a:t>
            </a:r>
            <a:r>
              <a:rPr lang="en-US" sz="2400" b="0" i="0" u="none" strike="noStrike" dirty="0" err="1" smtClean="0">
                <a:effectLst/>
              </a:rPr>
              <a:t>svećenik</a:t>
            </a:r>
            <a:r>
              <a:rPr lang="en-US" sz="2400" b="0" i="0" dirty="0" smtClean="0">
                <a:effectLst/>
              </a:rPr>
              <a:t> </a:t>
            </a:r>
            <a:r>
              <a:rPr lang="en-US" sz="2400" b="0" i="0" dirty="0" err="1" smtClean="0">
                <a:effectLst/>
              </a:rPr>
              <a:t>i</a:t>
            </a:r>
            <a:r>
              <a:rPr lang="en-US" sz="2400" b="0" i="0" dirty="0" smtClean="0">
                <a:effectLst/>
              </a:rPr>
              <a:t> </a:t>
            </a:r>
            <a:r>
              <a:rPr lang="en-US" sz="2400" b="0" i="0" u="none" strike="noStrike" dirty="0" err="1" smtClean="0">
                <a:effectLst/>
              </a:rPr>
              <a:t>pisac</a:t>
            </a:r>
            <a:r>
              <a:rPr lang="en-US" sz="2400" b="0" i="0" dirty="0" smtClean="0">
                <a:effectLst/>
              </a:rPr>
              <a:t>, </a:t>
            </a:r>
            <a:r>
              <a:rPr lang="en-US" sz="2400" b="0" i="0" dirty="0" err="1" smtClean="0">
                <a:effectLst/>
              </a:rPr>
              <a:t>vođa</a:t>
            </a:r>
            <a:r>
              <a:rPr lang="en-US" sz="2400" b="0" i="0" dirty="0" smtClean="0">
                <a:effectLst/>
              </a:rPr>
              <a:t> </a:t>
            </a:r>
            <a:r>
              <a:rPr lang="en-US" sz="2400" b="0" i="0" u="none" strike="noStrike" dirty="0" err="1" smtClean="0">
                <a:effectLst/>
              </a:rPr>
              <a:t>međimurskih</a:t>
            </a:r>
            <a:r>
              <a:rPr lang="en-US" sz="2400" b="0" i="0" dirty="0" smtClean="0">
                <a:effectLst/>
              </a:rPr>
              <a:t> </a:t>
            </a:r>
            <a:r>
              <a:rPr lang="en-US" sz="2400" b="0" i="0" dirty="0" err="1" smtClean="0">
                <a:effectLst/>
              </a:rPr>
              <a:t>intelektualaca</a:t>
            </a:r>
            <a:r>
              <a:rPr lang="en-US" sz="2400" b="0" i="0" dirty="0" smtClean="0">
                <a:effectLst/>
              </a:rPr>
              <a:t> </a:t>
            </a:r>
            <a:r>
              <a:rPr lang="en-US" sz="2400" b="0" i="0" dirty="0" err="1" smtClean="0">
                <a:effectLst/>
              </a:rPr>
              <a:t>i</a:t>
            </a:r>
            <a:r>
              <a:rPr lang="en-US" sz="2400" b="0" i="0" dirty="0" smtClean="0">
                <a:effectLst/>
              </a:rPr>
              <a:t> </a:t>
            </a:r>
            <a:r>
              <a:rPr lang="en-US" sz="2400" b="0" i="0" dirty="0" err="1" smtClean="0">
                <a:effectLst/>
              </a:rPr>
              <a:t>narodni</a:t>
            </a:r>
            <a:r>
              <a:rPr lang="en-US" sz="2400" b="0" i="0" dirty="0" smtClean="0">
                <a:effectLst/>
              </a:rPr>
              <a:t> </a:t>
            </a:r>
            <a:r>
              <a:rPr lang="en-US" sz="2400" b="0" i="0" dirty="0" err="1" smtClean="0">
                <a:effectLst/>
              </a:rPr>
              <a:t>borac</a:t>
            </a:r>
            <a:r>
              <a:rPr lang="en-US" sz="2400" b="0" i="0" dirty="0" smtClean="0">
                <a:effectLst/>
              </a:rPr>
              <a:t> </a:t>
            </a:r>
            <a:r>
              <a:rPr lang="hr-HR" sz="2400" b="0" i="0" dirty="0" smtClean="0">
                <a:effectLst/>
              </a:rPr>
              <a:t> </a:t>
            </a:r>
            <a:r>
              <a:rPr lang="en-US" sz="2400" b="0" i="0" dirty="0" err="1" smtClean="0">
                <a:effectLst/>
              </a:rPr>
              <a:t>hrvatskog</a:t>
            </a:r>
            <a:r>
              <a:rPr lang="en-US" sz="2400" b="0" i="0" dirty="0" smtClean="0">
                <a:effectLst/>
              </a:rPr>
              <a:t> </a:t>
            </a:r>
            <a:r>
              <a:rPr lang="en-US" sz="2400" b="0" i="0" dirty="0" err="1" smtClean="0">
                <a:effectLst/>
              </a:rPr>
              <a:t>naroda</a:t>
            </a:r>
            <a:r>
              <a:rPr lang="en-US" sz="2400" b="0" i="0" dirty="0" smtClean="0">
                <a:solidFill>
                  <a:srgbClr val="222222"/>
                </a:solidFill>
                <a:effectLst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6276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579"/>
            <a:ext cx="10515600" cy="600790"/>
          </a:xfrm>
        </p:spPr>
        <p:txBody>
          <a:bodyPr>
            <a:noAutofit/>
          </a:bodyPr>
          <a:lstStyle/>
          <a:p>
            <a:pPr algn="ctr"/>
            <a:r>
              <a:rPr lang="hr-HR" sz="4000" u="sng" dirty="0" smtClean="0">
                <a:latin typeface="+mn-lt"/>
              </a:rPr>
              <a:t>ZOOLOŠKI REZERVAT VELIKI PAŽUT</a:t>
            </a:r>
            <a:endParaRPr lang="en-US" sz="4000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1" y="1040012"/>
            <a:ext cx="11809926" cy="15100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3200" dirty="0" smtClean="0"/>
              <a:t>Južno od Kotoribe nalazi se zoološki rezervat Veliki Pažut koji je              proglašen 1998. godine. U rezervatu je zabilježeno oko 200 vrsta ptica, oko 50 vrsta riba, jeleni, divlje svinje, vidre i ponovo je naseljen dabar.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452" y="2743200"/>
            <a:ext cx="3760630" cy="3915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99" y="2756080"/>
            <a:ext cx="3606084" cy="3915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8992" y="2743200"/>
            <a:ext cx="4146997" cy="391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63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146</Words>
  <Application>Microsoft Office PowerPoint</Application>
  <PresentationFormat>Widescreen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Office Theme</vt:lpstr>
      <vt:lpstr>KOTORIBA</vt:lpstr>
      <vt:lpstr>Kotoriba je veće naselje smješteno na samom jugoistoku Međimurja. Susjedna mjesta jesu Donja Dubrava, Donji Vidovec. Kotoriba uz ostalo graniči i s Republikom Mađarskom. Smještena je uz rijeku Muru, u blizinu zaštićenog područja Veliki Pažut. Naselje Kotoriba je jedino naselje u općini Kotoriba. U prvo vrijeme postojanja Kotoriba je bila utvrda za obranu od turske vojske. Malo pomalo civili su počeli oko utvrde graditi drvene kuće. </vt:lpstr>
      <vt:lpstr>                                      ŽELJEZNICA Kotoriba je poznata kao prvo mjesto u Hrvatskoj koje je dobilo željezničku postaju 1860. godine.</vt:lpstr>
      <vt:lpstr>                                             ŠKOLSTVO Školstvo u Kotoribi ima dugu tradiciju. Stara školska zgrada izgrađena je 1860. godine i prema starosti danas je najstarija školska zgrada u Međimurju. Novu školu (OŠ Jože Horvata) i dvoranu Kotoriba je dobila 2009. godine. Dječji vrtić Kotoriba nalazi se pokraj nove škole.</vt:lpstr>
      <vt:lpstr>                                     CRKVA               Kapela svetog Križa i Blažene Djevice Marije. Sadašnja crkva izgrađena je 1776. godine na mjestu gdje je bila stara drvena kapela svetog Križa podignuta 1698. godine. </vt:lpstr>
      <vt:lpstr>                                 VATROGASTVO DVD Kotoriba ima dugu vatrogasnu tradiciju. Osnovano je 1888. godine.</vt:lpstr>
      <vt:lpstr>                                GOSPODARSTVO  U Kotoribi imamo više poduzeća i obrta koji se nalaze u industrijskoj zoni (Muraplast, Siladi, Polj. Zadruga...). U prošlosti ljudi iz Kotoribe najviše su se bavili izradom proizvoda od šibe (košare od šibe, ...).</vt:lpstr>
      <vt:lpstr>POZNATE OSOBE</vt:lpstr>
      <vt:lpstr>ZOOLOŠKI REZERVAT VELIKI PAŽUT</vt:lpstr>
      <vt:lpstr>DOGAĐAJI </vt:lpstr>
      <vt:lpstr>KRAJ</vt:lpstr>
    </vt:vector>
  </TitlesOfParts>
  <Company>COLAS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KOTORIBA</dc:title>
  <dc:creator>NOVAK, Saša (SGCRO)</dc:creator>
  <cp:lastModifiedBy>NOVAK, Saša (SGCRO)</cp:lastModifiedBy>
  <cp:revision>34</cp:revision>
  <dcterms:created xsi:type="dcterms:W3CDTF">2019-11-17T14:11:07Z</dcterms:created>
  <dcterms:modified xsi:type="dcterms:W3CDTF">2019-11-17T19:37:08Z</dcterms:modified>
</cp:coreProperties>
</file>