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0" r:id="rId4"/>
    <p:sldId id="269" r:id="rId5"/>
    <p:sldId id="267" r:id="rId6"/>
    <p:sldId id="268" r:id="rId7"/>
    <p:sldId id="265" r:id="rId8"/>
    <p:sldId id="266" r:id="rId9"/>
    <p:sldId id="264" r:id="rId10"/>
    <p:sldId id="262" r:id="rId11"/>
    <p:sldId id="261" r:id="rId12"/>
    <p:sldId id="260" r:id="rId13"/>
    <p:sldId id="257" r:id="rId14"/>
    <p:sldId id="258" r:id="rId15"/>
    <p:sldId id="259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00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11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678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163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819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48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450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0549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292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574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518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13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39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423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42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75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36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6F6137-F966-46AA-A3E1-5DB865F7A3DC}" type="datetimeFigureOut">
              <a:rPr lang="hr-HR" smtClean="0"/>
              <a:t>25.01.2020.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3151-5C1D-48A2-8EBF-41B44C0A8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428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7" y="364505"/>
            <a:ext cx="8049295" cy="55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558037" y="535976"/>
            <a:ext cx="6143625" cy="14557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>
              <a:lnSpc>
                <a:spcPct val="90000"/>
              </a:lnSpc>
            </a:pPr>
            <a:r>
              <a:rPr lang="hr-HR" sz="4000" dirty="0">
                <a:solidFill>
                  <a:srgbClr val="FF0000"/>
                </a:solidFill>
                <a:latin typeface="Comic Sans MS" pitchFamily="18"/>
              </a:rPr>
              <a:t>DOBROVOLJNO VATROGASNO DRUŠTVO BELICA</a:t>
            </a: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103031" y="2527899"/>
            <a:ext cx="6143625" cy="3649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dirty="0">
                <a:latin typeface="Comic Sans MS" pitchFamily="18"/>
              </a:rPr>
              <a:t>Na prvoj slici vidimo DVD Belica. Osnovano je 1925. Godine što je puno kasnije od velikog požara koji je izbio 1891. godine. Osnovano je zbog čestih izbijanja požara u Belici koji su uvijek učinili veliku štetu.</a:t>
            </a:r>
          </a:p>
          <a:p>
            <a:pPr>
              <a:spcAft>
                <a:spcPts val="1000"/>
              </a:spcAft>
              <a:buFont typeface="Wingdings 3"/>
              <a:buNone/>
            </a:pPr>
            <a:endParaRPr lang="hr-HR" dirty="0">
              <a:latin typeface="Comic Sans MS" pitchFamily="18"/>
            </a:endParaRPr>
          </a:p>
          <a:p>
            <a:pPr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dirty="0">
                <a:latin typeface="Comic Sans MS" pitchFamily="18"/>
              </a:rPr>
              <a:t>Na drugoj slici je zaprežna šprica iz 30. - tih godina 20. stoljeća. Kada je vatrogascima bila potrebna, vukli bi je konji.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21" y="3731689"/>
            <a:ext cx="4168414" cy="3126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1" y="129091"/>
            <a:ext cx="4550535" cy="34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353598" y="486003"/>
            <a:ext cx="4681535" cy="14557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r>
              <a:rPr lang="hr-HR" sz="3600" dirty="0">
                <a:solidFill>
                  <a:srgbClr val="FF0000"/>
                </a:solidFill>
                <a:latin typeface="Comic Sans MS" pitchFamily="18"/>
              </a:rPr>
              <a:t>ŠTO SE SVE JOŠ NALAZI U BELICI?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167" y="1"/>
            <a:ext cx="3357833" cy="3270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31" y="3734873"/>
            <a:ext cx="4164169" cy="3123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96" y="86840"/>
            <a:ext cx="2782344" cy="3709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8" y="3978987"/>
            <a:ext cx="3838684" cy="2879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" y="1819646"/>
            <a:ext cx="3588225" cy="269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987529" y="254623"/>
            <a:ext cx="10131423" cy="14557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algn="ctr"/>
            <a:r>
              <a:rPr lang="hr-HR" dirty="0">
                <a:solidFill>
                  <a:srgbClr val="FF0000"/>
                </a:solidFill>
                <a:latin typeface="Comic Sans MS" pitchFamily="18"/>
              </a:rPr>
              <a:t>ZANIMANJA U BELICI NEKAD I DANAS</a:t>
            </a:r>
            <a:br>
              <a:rPr lang="hr-HR" dirty="0">
                <a:latin typeface="Comic Sans MS" pitchFamily="18"/>
              </a:rPr>
            </a:br>
            <a:endParaRPr lang="hr-HR" dirty="0">
              <a:latin typeface="Comic Sans MS" pitchFamily="18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0" y="1555752"/>
            <a:ext cx="4995860" cy="53022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sz="1900" dirty="0">
                <a:latin typeface="Comic Sans MS" pitchFamily="18"/>
              </a:rPr>
              <a:t>Ljudi su se nekad bavili proizvodnjom raži, pšenice, kukuruza, šeć. repe, repe i krumpira.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sz="1900" dirty="0">
                <a:latin typeface="Comic Sans MS" pitchFamily="18"/>
              </a:rPr>
              <a:t> Velik dio stanovništva bavio se stočarstvom, kolarstvom, zdeničarstvom, stolarstvom i ugostiteljstvom.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sz="1900" dirty="0">
                <a:latin typeface="Comic Sans MS" pitchFamily="18"/>
              </a:rPr>
              <a:t> Ljudi u Belici od nekad su se bavili glazbom, pa je ta i prodajom krumpira, dok su stari zanati izumrli. Kao i  danas Belica poznata po limenoj glazbi. 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sz="1900" dirty="0">
                <a:latin typeface="Comic Sans MS" pitchFamily="18"/>
              </a:rPr>
              <a:t>Braća Graner 1912. godine osnovali su ciglanu u Belici koja je proizvodila opekarske proizvode.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sz="1900" dirty="0">
                <a:latin typeface="Comic Sans MS" pitchFamily="18"/>
              </a:rPr>
              <a:t>Danas se ljudi najviše bave poljoprivredom, tj. proizvodnjom</a:t>
            </a:r>
          </a:p>
        </p:txBody>
      </p:sp>
      <p:sp>
        <p:nvSpPr>
          <p:cNvPr id="8" name="TekstniOkvir 8"/>
          <p:cNvSpPr/>
          <p:nvPr/>
        </p:nvSpPr>
        <p:spPr>
          <a:xfrm>
            <a:off x="6770498" y="5706886"/>
            <a:ext cx="2642039" cy="13114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dirty="0">
                <a:solidFill>
                  <a:srgbClr val="FFFFFF"/>
                </a:solidFill>
                <a:latin typeface="Comic Sans MS" pitchFamily="18"/>
                <a:ea typeface="Microsoft YaHei" pitchFamily="2"/>
                <a:cs typeface="Calibri" pitchFamily="2"/>
              </a:rPr>
              <a:t>Na slikama su prikazani ostaci nekadašnje ciglane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dirty="0">
              <a:solidFill>
                <a:srgbClr val="FFFFFF"/>
              </a:solidFill>
              <a:latin typeface="Comic Sans MS" pitchFamily="18"/>
              <a:ea typeface="Microsoft YaHei" pitchFamily="2"/>
              <a:cs typeface="Calibri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93" y="1687811"/>
            <a:ext cx="3031215" cy="4041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561" y="2419438"/>
            <a:ext cx="3304200" cy="26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0" y="609603"/>
            <a:ext cx="10131423" cy="14557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algn="ctr"/>
            <a:r>
              <a:rPr lang="hr-HR" sz="4000">
                <a:solidFill>
                  <a:srgbClr val="FF0000"/>
                </a:solidFill>
                <a:latin typeface="Comic Sans MS" pitchFamily="18"/>
              </a:rPr>
              <a:t>ZANIMLJIVOSTI</a:t>
            </a:r>
            <a:endParaRPr lang="hr-HR" sz="4000" dirty="0">
              <a:solidFill>
                <a:srgbClr val="FF0000"/>
              </a:solidFill>
              <a:latin typeface="Comic Sans MS" pitchFamily="18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0" y="2141533"/>
            <a:ext cx="8147715" cy="43275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sz="1800" dirty="0">
                <a:latin typeface="Comic Sans MS" pitchFamily="18"/>
              </a:rPr>
              <a:t>1891. godine izbio je veliki požar u kojem je 250 ljudi ostalo bez svega što su imali. Zanimljivo je da se nikad nije saznalo zbog čega je požar izbio, ali i da vatrogasci nisu imali dovoljno vode da bi napunili 23 vatrogasne šprice.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 typeface="Wingdings 3"/>
              <a:buNone/>
            </a:pPr>
            <a:endParaRPr lang="hr-HR" sz="1800" dirty="0">
              <a:latin typeface="Comic Sans MS" pitchFamily="18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sz="1800" dirty="0">
                <a:latin typeface="Comic Sans MS" pitchFamily="18"/>
              </a:rPr>
              <a:t>1962. godina pamti se po tuči. Nju su doživjeli i moja prabaka i pradjed koji žive u Belici. Rekli su da su polja bila opustošena, a stabla ogoljela. Na kućama su bili razbijeni prozori i oštećeni krovovi kuća. Uništene su bile električne instalacije i vodovi, a na poljima je ugibala divljač.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 typeface="Wingdings 3"/>
              <a:buNone/>
            </a:pPr>
            <a:endParaRPr lang="hr-HR" sz="1800" dirty="0">
              <a:latin typeface="Comic Sans MS" pitchFamily="18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sz="1800" dirty="0">
                <a:latin typeface="Comic Sans MS" pitchFamily="18"/>
              </a:rPr>
              <a:t>2007. godine u Belici je podignut prvi u svijetu spomenik krumpiru. Podignut je u znak zahvalnosti proizvođačima krumpira.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 typeface="Wingdings 3"/>
              <a:buNone/>
            </a:pPr>
            <a:endParaRPr lang="hr-HR" sz="1800" dirty="0">
              <a:latin typeface="Comic Sans MS" pitchFamily="1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175" y="1337469"/>
            <a:ext cx="3694496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4391025" y="584014"/>
            <a:ext cx="6591296" cy="16113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r>
              <a:rPr lang="hr-HR" sz="2800" dirty="0">
                <a:latin typeface="Comic Sans MS" pitchFamily="18"/>
              </a:rPr>
              <a:t>    </a:t>
            </a:r>
            <a:r>
              <a:rPr lang="hr-HR" sz="2800" dirty="0">
                <a:solidFill>
                  <a:srgbClr val="FF0000"/>
                </a:solidFill>
                <a:latin typeface="Comic Sans MS" pitchFamily="18"/>
              </a:rPr>
              <a:t>          </a:t>
            </a:r>
            <a:r>
              <a:rPr lang="hr-HR" sz="4000" dirty="0">
                <a:solidFill>
                  <a:srgbClr val="FF0000"/>
                </a:solidFill>
                <a:latin typeface="Comic Sans MS" pitchFamily="18"/>
              </a:rPr>
              <a:t> VAŽNA OSOBA</a:t>
            </a:r>
          </a:p>
        </p:txBody>
      </p:sp>
      <p:sp>
        <p:nvSpPr>
          <p:cNvPr id="6" name="Rezervirano mjesto sadržaja 3"/>
          <p:cNvSpPr txBox="1">
            <a:spLocks/>
          </p:cNvSpPr>
          <p:nvPr/>
        </p:nvSpPr>
        <p:spPr>
          <a:xfrm>
            <a:off x="5104144" y="1813198"/>
            <a:ext cx="6591296" cy="3971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Font typeface="Wingdings 3"/>
              <a:buNone/>
            </a:pPr>
            <a:r>
              <a:rPr lang="hr-HR" dirty="0">
                <a:latin typeface="Comic Sans MS" pitchFamily="18"/>
              </a:rPr>
              <a:t>Moris Graner osnovao je sa svojim bratom 1912. godine ciglanu u Belici. Belička ciglana proizvodila je opekarske proizvode. Osim toga, Moris Graner, osnivanjem ciglane otvorio je puno slobodnih radnih mjesta i tako pomogao brojnim ljudima. Belica je zbog toga postala važna i u gospodarskoj povijesti našeg kraja.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4" y="296215"/>
            <a:ext cx="4288052" cy="63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23" y="736467"/>
            <a:ext cx="6797629" cy="5694158"/>
          </a:xfrm>
          <a:prstGeom prst="rect">
            <a:avLst/>
          </a:prstGeom>
        </p:spPr>
      </p:pic>
      <p:sp>
        <p:nvSpPr>
          <p:cNvPr id="5" name="TekstniOkvir 4"/>
          <p:cNvSpPr/>
          <p:nvPr/>
        </p:nvSpPr>
        <p:spPr>
          <a:xfrm>
            <a:off x="8017229" y="1625459"/>
            <a:ext cx="3576602" cy="25227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800" dirty="0">
                <a:solidFill>
                  <a:srgbClr val="FF0000"/>
                </a:solidFill>
                <a:latin typeface="Comic Sans MS" pitchFamily="18"/>
                <a:ea typeface="Microsoft YaHei" pitchFamily="2"/>
                <a:cs typeface="Calibri" pitchFamily="2"/>
              </a:rPr>
              <a:t>HVALA NA PAŽNJI !!!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4000" dirty="0">
              <a:solidFill>
                <a:srgbClr val="FFFFFF"/>
              </a:solidFill>
              <a:latin typeface="Comic Sans MS" pitchFamily="18"/>
              <a:ea typeface="Microsoft YaHei" pitchFamily="2"/>
              <a:cs typeface="Calib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217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8157645" y="1298457"/>
            <a:ext cx="3706813" cy="52657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18"/>
              </a:rPr>
              <a:t>Belica se prvi puta spominje 1256. godine u povijesnim zapisima, kada se spominje zemlja BELA.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8AD0D6"/>
              </a:buClr>
              <a:buSzPct val="80000"/>
              <a:buFont typeface="Wingdings 3"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1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18"/>
              </a:rPr>
              <a:t>Postoji više priča po kojima je mjesto Belica dobilo ime. Jedna priča kaže da je dobila ime po potoku BELEC koji je tim krajem tekao.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8AD0D6"/>
              </a:buClr>
              <a:buSzPct val="80000"/>
              <a:buFont typeface="Wingdings 3"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1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18"/>
              </a:rPr>
              <a:t>Neki kažu da je dobila ime prema vrsti obradive zemlje koju su zvali BELICA.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8AD0D6"/>
              </a:buClr>
              <a:buSzPct val="80000"/>
              <a:buFont typeface="Wingdings 3"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1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18"/>
              </a:rPr>
              <a:t>Postoji I priča da je dobila ime po feudalnom gospodaru BELA.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8AD0D6"/>
              </a:buClr>
              <a:buSzPct val="80000"/>
              <a:buFont typeface="Wingdings 3"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1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8AD0D6"/>
              </a:buClr>
              <a:buSzPct val="80000"/>
              <a:buFont typeface="Wingdings 3"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0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7980224" y="1739472"/>
            <a:ext cx="3706813" cy="57118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>
                <a:latin typeface="Comic Sans MS" pitchFamily="18"/>
              </a:rPr>
              <a:t>Mjesto Belica je veliko selo. Prema zadnjem popisu stanovništva iz 2011. Godine Belica je imala 2 278 stanovnika. Sastoji se od 21 ulice. Svaka od tih ulica ima svoj naziv.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30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8"/>
          <p:cNvGrpSpPr/>
          <p:nvPr/>
        </p:nvGrpSpPr>
        <p:grpSpPr>
          <a:xfrm>
            <a:off x="3955164" y="609603"/>
            <a:ext cx="6176259" cy="5763023"/>
            <a:chOff x="3955164" y="609603"/>
            <a:chExt cx="6176259" cy="5763023"/>
          </a:xfrm>
        </p:grpSpPr>
        <p:sp>
          <p:nvSpPr>
            <p:cNvPr id="5" name="Freeform 4"/>
            <p:cNvSpPr/>
            <p:nvPr/>
          </p:nvSpPr>
          <p:spPr>
            <a:xfrm>
              <a:off x="5907892" y="2703048"/>
              <a:ext cx="2270793" cy="20032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48682"/>
                <a:gd name="f7" fmla="val 1869360"/>
                <a:gd name="f8" fmla="val 934680"/>
                <a:gd name="f9" fmla="val 418470"/>
                <a:gd name="f10" fmla="val 458613"/>
                <a:gd name="f11" fmla="val 1024341"/>
                <a:gd name="f12" fmla="val 1590069"/>
                <a:gd name="f13" fmla="val 1450890"/>
                <a:gd name="f14" fmla="+- 0 0 -90"/>
                <a:gd name="f15" fmla="*/ f3 1 2048682"/>
                <a:gd name="f16" fmla="*/ f4 1 1869360"/>
                <a:gd name="f17" fmla="+- f7 0 f5"/>
                <a:gd name="f18" fmla="+- f6 0 f5"/>
                <a:gd name="f19" fmla="*/ f14 f0 1"/>
                <a:gd name="f20" fmla="*/ f18 1 2048682"/>
                <a:gd name="f21" fmla="*/ f17 1 1869360"/>
                <a:gd name="f22" fmla="*/ 0 f18 1"/>
                <a:gd name="f23" fmla="*/ 934680 f17 1"/>
                <a:gd name="f24" fmla="*/ 1024341 f18 1"/>
                <a:gd name="f25" fmla="*/ 0 f17 1"/>
                <a:gd name="f26" fmla="*/ 2048682 f18 1"/>
                <a:gd name="f27" fmla="*/ 1869360 f17 1"/>
                <a:gd name="f28" fmla="*/ f19 1 f2"/>
                <a:gd name="f29" fmla="*/ f22 1 2048682"/>
                <a:gd name="f30" fmla="*/ f23 1 1869360"/>
                <a:gd name="f31" fmla="*/ f24 1 2048682"/>
                <a:gd name="f32" fmla="*/ f25 1 1869360"/>
                <a:gd name="f33" fmla="*/ f26 1 2048682"/>
                <a:gd name="f34" fmla="*/ f27 1 1869360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2048682" h="186936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</p:spPr>
          <p:txBody>
            <a:bodyPr vert="horz" wrap="square" lIns="311453" tIns="285192" rIns="311453" bIns="285192" anchor="ctr" anchorCtr="1" compatLnSpc="1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VAŽNI OBJEKTI U BELICI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16200004">
              <a:off x="6855326" y="2495311"/>
              <a:ext cx="375992" cy="393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0868"/>
                <a:gd name="f7" fmla="val 35492"/>
                <a:gd name="f8" fmla="val 17746"/>
                <a:gd name="f9" fmla="+- 0 0 -90"/>
                <a:gd name="f10" fmla="*/ f3 1 350868"/>
                <a:gd name="f11" fmla="*/ f4 1 35492"/>
                <a:gd name="f12" fmla="+- f7 0 f5"/>
                <a:gd name="f13" fmla="+- f6 0 f5"/>
                <a:gd name="f14" fmla="*/ f9 f0 1"/>
                <a:gd name="f15" fmla="*/ f13 1 350868"/>
                <a:gd name="f16" fmla="*/ f12 1 35492"/>
                <a:gd name="f17" fmla="*/ 0 f13 1"/>
                <a:gd name="f18" fmla="*/ 17746 f12 1"/>
                <a:gd name="f19" fmla="*/ 350868 f13 1"/>
                <a:gd name="f20" fmla="*/ f14 1 f2"/>
                <a:gd name="f21" fmla="*/ f17 1 350868"/>
                <a:gd name="f22" fmla="*/ f18 1 35492"/>
                <a:gd name="f23" fmla="*/ f19 1 350868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350868" h="35492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9046" cap="rnd">
              <a:solidFill>
                <a:srgbClr val="8C0E0D"/>
              </a:solidFill>
              <a:prstDash val="solid"/>
              <a:miter/>
            </a:ln>
          </p:spPr>
          <p:txBody>
            <a:bodyPr vert="horz" wrap="square" lIns="179359" tIns="8979" rIns="179359" bIns="8970" anchor="ctr" anchorCtr="1" compatLnSpc="1">
              <a:noAutofit/>
            </a:bodyPr>
            <a:lstStyle/>
            <a:p>
              <a:pPr marL="0" marR="0" lvl="0" indent="0" algn="ctr" defTabSz="22225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155082" y="609603"/>
              <a:ext cx="1776414" cy="1717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2661"/>
                <a:gd name="f7" fmla="val 801331"/>
                <a:gd name="f8" fmla="val 358768"/>
                <a:gd name="f9" fmla="val 1243894"/>
                <a:gd name="f10" fmla="val 1602662"/>
                <a:gd name="f11" fmla="+- 0 0 -90"/>
                <a:gd name="f12" fmla="*/ f3 1 1602661"/>
                <a:gd name="f13" fmla="*/ f4 1 1602661"/>
                <a:gd name="f14" fmla="+- f6 0 f5"/>
                <a:gd name="f15" fmla="*/ f11 f0 1"/>
                <a:gd name="f16" fmla="*/ f14 1 1602661"/>
                <a:gd name="f17" fmla="*/ 0 f14 1"/>
                <a:gd name="f18" fmla="*/ 801331 f14 1"/>
                <a:gd name="f19" fmla="*/ 1602662 f14 1"/>
                <a:gd name="f20" fmla="*/ f15 1 f2"/>
                <a:gd name="f21" fmla="*/ f17 1 1602661"/>
                <a:gd name="f22" fmla="*/ f18 1 1602661"/>
                <a:gd name="f23" fmla="*/ f19 1 160266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602661" h="160266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vert="horz" wrap="square" lIns="244227" tIns="244227" rIns="244227" bIns="244227" anchor="ctr" anchorCtr="1" compatLnSpc="1">
              <a:noAutofit/>
            </a:bodyPr>
            <a:lstStyle/>
            <a:p>
              <a:pPr marL="0" marR="0" lvl="0" indent="0" algn="ctr" defTabSz="66675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Osnovna škola Belica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20520014">
              <a:off x="8105563" y="3304806"/>
              <a:ext cx="300270" cy="380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901"/>
                <a:gd name="f7" fmla="val 35492"/>
                <a:gd name="f8" fmla="val 17746"/>
                <a:gd name="f9" fmla="+- 0 0 -90"/>
                <a:gd name="f10" fmla="*/ f3 1 270901"/>
                <a:gd name="f11" fmla="*/ f4 1 35492"/>
                <a:gd name="f12" fmla="+- f7 0 f5"/>
                <a:gd name="f13" fmla="+- f6 0 f5"/>
                <a:gd name="f14" fmla="*/ f9 f0 1"/>
                <a:gd name="f15" fmla="*/ f13 1 270901"/>
                <a:gd name="f16" fmla="*/ f12 1 35492"/>
                <a:gd name="f17" fmla="*/ 0 f13 1"/>
                <a:gd name="f18" fmla="*/ 17746 f12 1"/>
                <a:gd name="f19" fmla="*/ 270901 f13 1"/>
                <a:gd name="f20" fmla="*/ f14 1 f2"/>
                <a:gd name="f21" fmla="*/ f17 1 270901"/>
                <a:gd name="f22" fmla="*/ f18 1 35492"/>
                <a:gd name="f23" fmla="*/ f19 1 270901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270901" h="35492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9046" cap="rnd">
              <a:solidFill>
                <a:srgbClr val="8C0E0D"/>
              </a:solidFill>
              <a:prstDash val="solid"/>
              <a:miter/>
            </a:ln>
          </p:spPr>
          <p:txBody>
            <a:bodyPr vert="horz" wrap="square" lIns="141375" tIns="10972" rIns="141375" bIns="10972" anchor="ctr" anchorCtr="1" compatLnSpc="1">
              <a:noAutofit/>
            </a:bodyPr>
            <a:lstStyle/>
            <a:p>
              <a:pPr marL="0" marR="0" lvl="0" indent="0" algn="ctr" defTabSz="22225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355009" y="2154875"/>
              <a:ext cx="1776414" cy="1717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2661"/>
                <a:gd name="f7" fmla="val 801331"/>
                <a:gd name="f8" fmla="val 358768"/>
                <a:gd name="f9" fmla="val 1243894"/>
                <a:gd name="f10" fmla="val 1602662"/>
                <a:gd name="f11" fmla="+- 0 0 -90"/>
                <a:gd name="f12" fmla="*/ f3 1 1602661"/>
                <a:gd name="f13" fmla="*/ f4 1 1602661"/>
                <a:gd name="f14" fmla="+- f6 0 f5"/>
                <a:gd name="f15" fmla="*/ f11 f0 1"/>
                <a:gd name="f16" fmla="*/ f14 1 1602661"/>
                <a:gd name="f17" fmla="*/ 0 f14 1"/>
                <a:gd name="f18" fmla="*/ 801331 f14 1"/>
                <a:gd name="f19" fmla="*/ 1602662 f14 1"/>
                <a:gd name="f20" fmla="*/ f15 1 f2"/>
                <a:gd name="f21" fmla="*/ f17 1 1602661"/>
                <a:gd name="f22" fmla="*/ f18 1 1602661"/>
                <a:gd name="f23" fmla="*/ f19 1 160266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602661" h="160266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vert="horz" wrap="square" lIns="244227" tIns="244227" rIns="244227" bIns="244227" anchor="ctr" anchorCtr="1" compatLnSpc="1">
              <a:noAutofit/>
            </a:bodyPr>
            <a:lstStyle/>
            <a:p>
              <a:pPr marL="0" marR="0" lvl="0" indent="0" algn="ctr" defTabSz="66675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Dječji vrtić Belica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3240008">
              <a:off x="7602897" y="4659728"/>
              <a:ext cx="345716" cy="393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607"/>
                <a:gd name="f7" fmla="val 35492"/>
                <a:gd name="f8" fmla="val 17746"/>
                <a:gd name="f9" fmla="+- 0 0 -90"/>
                <a:gd name="f10" fmla="*/ f3 1 322607"/>
                <a:gd name="f11" fmla="*/ f4 1 35492"/>
                <a:gd name="f12" fmla="+- f7 0 f5"/>
                <a:gd name="f13" fmla="+- f6 0 f5"/>
                <a:gd name="f14" fmla="*/ f9 f0 1"/>
                <a:gd name="f15" fmla="*/ f13 1 322607"/>
                <a:gd name="f16" fmla="*/ f12 1 35492"/>
                <a:gd name="f17" fmla="*/ 0 f13 1"/>
                <a:gd name="f18" fmla="*/ 17746 f12 1"/>
                <a:gd name="f19" fmla="*/ 322607 f13 1"/>
                <a:gd name="f20" fmla="*/ f14 1 f2"/>
                <a:gd name="f21" fmla="*/ f17 1 322607"/>
                <a:gd name="f22" fmla="*/ f18 1 35492"/>
                <a:gd name="f23" fmla="*/ f19 1 322607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322607" h="35492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9046" cap="rnd">
              <a:solidFill>
                <a:srgbClr val="8C0E0D"/>
              </a:solidFill>
              <a:prstDash val="solid"/>
              <a:miter/>
            </a:ln>
          </p:spPr>
          <p:txBody>
            <a:bodyPr vert="horz" wrap="square" lIns="165936" tIns="9683" rIns="165936" bIns="9683" anchor="ctr" anchorCtr="1" compatLnSpc="1">
              <a:noAutofit/>
            </a:bodyPr>
            <a:lstStyle/>
            <a:p>
              <a:pPr marL="0" marR="0" lvl="0" indent="0" algn="ctr" defTabSz="22225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14712" y="4655182"/>
              <a:ext cx="1776414" cy="1717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2661"/>
                <a:gd name="f7" fmla="val 801331"/>
                <a:gd name="f8" fmla="val 358768"/>
                <a:gd name="f9" fmla="val 1243894"/>
                <a:gd name="f10" fmla="val 1602662"/>
                <a:gd name="f11" fmla="+- 0 0 -90"/>
                <a:gd name="f12" fmla="*/ f3 1 1602661"/>
                <a:gd name="f13" fmla="*/ f4 1 1602661"/>
                <a:gd name="f14" fmla="+- f6 0 f5"/>
                <a:gd name="f15" fmla="*/ f11 f0 1"/>
                <a:gd name="f16" fmla="*/ f14 1 1602661"/>
                <a:gd name="f17" fmla="*/ 0 f14 1"/>
                <a:gd name="f18" fmla="*/ 801331 f14 1"/>
                <a:gd name="f19" fmla="*/ 1602662 f14 1"/>
                <a:gd name="f20" fmla="*/ f15 1 f2"/>
                <a:gd name="f21" fmla="*/ f17 1 1602661"/>
                <a:gd name="f22" fmla="*/ f18 1 1602661"/>
                <a:gd name="f23" fmla="*/ f19 1 160266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602661" h="160266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vert="horz" wrap="square" lIns="244227" tIns="244227" rIns="244227" bIns="244227" anchor="ctr" anchorCtr="1" compatLnSpc="1">
              <a:noAutofit/>
            </a:bodyPr>
            <a:lstStyle/>
            <a:p>
              <a:pPr marL="0" marR="0" lvl="0" indent="0" algn="ctr" defTabSz="66675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Vrtić sv. Nikole Belica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18360009">
              <a:off x="6137997" y="4659662"/>
              <a:ext cx="345716" cy="39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607"/>
                <a:gd name="f7" fmla="val 35492"/>
                <a:gd name="f8" fmla="val 17746"/>
                <a:gd name="f9" fmla="+- 0 0 -90"/>
                <a:gd name="f10" fmla="*/ f3 1 322607"/>
                <a:gd name="f11" fmla="*/ f4 1 35492"/>
                <a:gd name="f12" fmla="+- f7 0 f5"/>
                <a:gd name="f13" fmla="+- f6 0 f5"/>
                <a:gd name="f14" fmla="*/ f9 f0 1"/>
                <a:gd name="f15" fmla="*/ f13 1 322607"/>
                <a:gd name="f16" fmla="*/ f12 1 35492"/>
                <a:gd name="f17" fmla="*/ 0 f13 1"/>
                <a:gd name="f18" fmla="*/ 17746 f12 1"/>
                <a:gd name="f19" fmla="*/ 322607 f13 1"/>
                <a:gd name="f20" fmla="*/ f14 1 f2"/>
                <a:gd name="f21" fmla="*/ f17 1 322607"/>
                <a:gd name="f22" fmla="*/ f18 1 35492"/>
                <a:gd name="f23" fmla="*/ f19 1 322607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322607" h="35492">
                  <a:moveTo>
                    <a:pt x="f6" y="f8"/>
                  </a:moveTo>
                  <a:lnTo>
                    <a:pt x="f5" y="f8"/>
                  </a:lnTo>
                </a:path>
              </a:pathLst>
            </a:custGeom>
            <a:noFill/>
            <a:ln w="19046" cap="rnd">
              <a:solidFill>
                <a:srgbClr val="8C0E0D"/>
              </a:solidFill>
              <a:prstDash val="solid"/>
              <a:miter/>
            </a:ln>
          </p:spPr>
          <p:txBody>
            <a:bodyPr vert="horz" wrap="square" lIns="165936" tIns="9683" rIns="165936" bIns="9683" anchor="ctr" anchorCtr="1" compatLnSpc="1">
              <a:noAutofit/>
            </a:bodyPr>
            <a:lstStyle/>
            <a:p>
              <a:pPr marL="0" marR="0" lvl="0" indent="0" algn="ctr" defTabSz="22225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95451" y="4655182"/>
              <a:ext cx="1776414" cy="1717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2661"/>
                <a:gd name="f7" fmla="val 801331"/>
                <a:gd name="f8" fmla="val 358768"/>
                <a:gd name="f9" fmla="val 1243894"/>
                <a:gd name="f10" fmla="val 1602662"/>
                <a:gd name="f11" fmla="+- 0 0 -90"/>
                <a:gd name="f12" fmla="*/ f3 1 1602661"/>
                <a:gd name="f13" fmla="*/ f4 1 1602661"/>
                <a:gd name="f14" fmla="+- f6 0 f5"/>
                <a:gd name="f15" fmla="*/ f11 f0 1"/>
                <a:gd name="f16" fmla="*/ f14 1 1602661"/>
                <a:gd name="f17" fmla="*/ 0 f14 1"/>
                <a:gd name="f18" fmla="*/ 801331 f14 1"/>
                <a:gd name="f19" fmla="*/ 1602662 f14 1"/>
                <a:gd name="f20" fmla="*/ f15 1 f2"/>
                <a:gd name="f21" fmla="*/ f17 1 1602661"/>
                <a:gd name="f22" fmla="*/ f18 1 1602661"/>
                <a:gd name="f23" fmla="*/ f19 1 160266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602661" h="160266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vert="horz" wrap="square" lIns="244227" tIns="244227" rIns="244227" bIns="244227" anchor="ctr" anchorCtr="1" compatLnSpc="1">
              <a:noAutofit/>
            </a:bodyPr>
            <a:lstStyle/>
            <a:p>
              <a:pPr marL="0" marR="0" lvl="0" indent="0" algn="ctr" defTabSz="66675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Crkva Uznesenja Blažene Djevice Marije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1080003">
              <a:off x="5680755" y="3304788"/>
              <a:ext cx="300270" cy="380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901"/>
                <a:gd name="f7" fmla="val 35492"/>
                <a:gd name="f8" fmla="val 17746"/>
                <a:gd name="f9" fmla="+- 0 0 -90"/>
                <a:gd name="f10" fmla="*/ f3 1 270901"/>
                <a:gd name="f11" fmla="*/ f4 1 35492"/>
                <a:gd name="f12" fmla="+- f7 0 f5"/>
                <a:gd name="f13" fmla="+- f6 0 f5"/>
                <a:gd name="f14" fmla="*/ f9 f0 1"/>
                <a:gd name="f15" fmla="*/ f13 1 270901"/>
                <a:gd name="f16" fmla="*/ f12 1 35492"/>
                <a:gd name="f17" fmla="*/ 0 f13 1"/>
                <a:gd name="f18" fmla="*/ 17746 f12 1"/>
                <a:gd name="f19" fmla="*/ 270901 f13 1"/>
                <a:gd name="f20" fmla="*/ f14 1 f2"/>
                <a:gd name="f21" fmla="*/ f17 1 270901"/>
                <a:gd name="f22" fmla="*/ f18 1 35492"/>
                <a:gd name="f23" fmla="*/ f19 1 270901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270901" h="35492">
                  <a:moveTo>
                    <a:pt x="f6" y="f8"/>
                  </a:moveTo>
                  <a:lnTo>
                    <a:pt x="f5" y="f8"/>
                  </a:lnTo>
                </a:path>
              </a:pathLst>
            </a:custGeom>
            <a:noFill/>
            <a:ln w="19046" cap="rnd">
              <a:solidFill>
                <a:srgbClr val="8C0E0D"/>
              </a:solidFill>
              <a:prstDash val="solid"/>
              <a:miter/>
            </a:ln>
          </p:spPr>
          <p:txBody>
            <a:bodyPr vert="horz" wrap="square" lIns="141375" tIns="10972" rIns="141375" bIns="10972" anchor="ctr" anchorCtr="1" compatLnSpc="1">
              <a:noAutofit/>
            </a:bodyPr>
            <a:lstStyle/>
            <a:p>
              <a:pPr marL="0" marR="0" lvl="0" indent="0" algn="ctr" defTabSz="22225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55164" y="2154875"/>
              <a:ext cx="1776414" cy="1717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2661"/>
                <a:gd name="f7" fmla="val 801331"/>
                <a:gd name="f8" fmla="val 358768"/>
                <a:gd name="f9" fmla="val 1243894"/>
                <a:gd name="f10" fmla="val 1602662"/>
                <a:gd name="f11" fmla="+- 0 0 -90"/>
                <a:gd name="f12" fmla="*/ f3 1 1602661"/>
                <a:gd name="f13" fmla="*/ f4 1 1602661"/>
                <a:gd name="f14" fmla="+- f6 0 f5"/>
                <a:gd name="f15" fmla="*/ f11 f0 1"/>
                <a:gd name="f16" fmla="*/ f14 1 1602661"/>
                <a:gd name="f17" fmla="*/ 0 f14 1"/>
                <a:gd name="f18" fmla="*/ 801331 f14 1"/>
                <a:gd name="f19" fmla="*/ 1602662 f14 1"/>
                <a:gd name="f20" fmla="*/ f15 1 f2"/>
                <a:gd name="f21" fmla="*/ f17 1 1602661"/>
                <a:gd name="f22" fmla="*/ f18 1 1602661"/>
                <a:gd name="f23" fmla="*/ f19 1 160266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602661" h="160266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vert="horz" wrap="square" lIns="244227" tIns="244227" rIns="244227" bIns="244227" anchor="ctr" anchorCtr="1" compatLnSpc="1">
              <a:noAutofit/>
            </a:bodyPr>
            <a:lstStyle/>
            <a:p>
              <a:pPr marL="0" marR="0" lvl="0" indent="0" algn="ctr" defTabSz="66675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DVD Belica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3793" y="450761"/>
            <a:ext cx="399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VAŽNI OBJEKTI U BELICI</a:t>
            </a:r>
          </a:p>
        </p:txBody>
      </p:sp>
    </p:spTree>
    <p:extLst>
      <p:ext uri="{BB962C8B-B14F-4D97-AF65-F5344CB8AC3E}">
        <p14:creationId xmlns:p14="http://schemas.microsoft.com/office/powerpoint/2010/main" val="8191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1"/>
          <p:cNvGrpSpPr/>
          <p:nvPr/>
        </p:nvGrpSpPr>
        <p:grpSpPr>
          <a:xfrm>
            <a:off x="3760631" y="220331"/>
            <a:ext cx="6405710" cy="6428278"/>
            <a:chOff x="3216594" y="168816"/>
            <a:chExt cx="6405710" cy="6428278"/>
          </a:xfrm>
        </p:grpSpPr>
        <p:sp>
          <p:nvSpPr>
            <p:cNvPr id="5" name="Freeform 4"/>
            <p:cNvSpPr/>
            <p:nvPr/>
          </p:nvSpPr>
          <p:spPr>
            <a:xfrm>
              <a:off x="5386081" y="2302349"/>
              <a:ext cx="2066717" cy="21612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3042"/>
                <a:gd name="f7" fmla="val 2076844"/>
                <a:gd name="f8" fmla="val 1038422"/>
                <a:gd name="f9" fmla="val 464917"/>
                <a:gd name="f10" fmla="val 446158"/>
                <a:gd name="f11" fmla="val 996521"/>
                <a:gd name="f12" fmla="val 1546884"/>
                <a:gd name="f13" fmla="val 1611927"/>
                <a:gd name="f14" fmla="+- 0 0 -90"/>
                <a:gd name="f15" fmla="*/ f3 1 1993042"/>
                <a:gd name="f16" fmla="*/ f4 1 2076844"/>
                <a:gd name="f17" fmla="+- f7 0 f5"/>
                <a:gd name="f18" fmla="+- f6 0 f5"/>
                <a:gd name="f19" fmla="*/ f14 f0 1"/>
                <a:gd name="f20" fmla="*/ f18 1 1993042"/>
                <a:gd name="f21" fmla="*/ f17 1 2076844"/>
                <a:gd name="f22" fmla="*/ 0 f18 1"/>
                <a:gd name="f23" fmla="*/ 1038422 f17 1"/>
                <a:gd name="f24" fmla="*/ 996521 f18 1"/>
                <a:gd name="f25" fmla="*/ 0 f17 1"/>
                <a:gd name="f26" fmla="*/ 1993042 f18 1"/>
                <a:gd name="f27" fmla="*/ 2076844 f17 1"/>
                <a:gd name="f28" fmla="*/ f19 1 f2"/>
                <a:gd name="f29" fmla="*/ f22 1 1993042"/>
                <a:gd name="f30" fmla="*/ f23 1 2076844"/>
                <a:gd name="f31" fmla="*/ f24 1 1993042"/>
                <a:gd name="f32" fmla="*/ f25 1 2076844"/>
                <a:gd name="f33" fmla="*/ f26 1 1993042"/>
                <a:gd name="f34" fmla="*/ f27 1 2076844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1993042" h="2076844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</p:spPr>
          <p:txBody>
            <a:bodyPr vert="horz" wrap="square" lIns="303306" tIns="315577" rIns="303306" bIns="315577" anchor="ctr" anchorCtr="1" compatLnSpc="1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OSTALI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OBJEKTI U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BELICI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16200004">
              <a:off x="6082932" y="1953739"/>
              <a:ext cx="673034" cy="240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6762"/>
                <a:gd name="f7" fmla="val 23196"/>
                <a:gd name="f8" fmla="val 11598"/>
                <a:gd name="f9" fmla="+- 0 0 -90"/>
                <a:gd name="f10" fmla="*/ f3 1 646762"/>
                <a:gd name="f11" fmla="*/ f4 1 23196"/>
                <a:gd name="f12" fmla="+- f7 0 f5"/>
                <a:gd name="f13" fmla="+- f6 0 f5"/>
                <a:gd name="f14" fmla="*/ f9 f0 1"/>
                <a:gd name="f15" fmla="*/ f13 1 646762"/>
                <a:gd name="f16" fmla="*/ f12 1 23196"/>
                <a:gd name="f17" fmla="*/ 0 f13 1"/>
                <a:gd name="f18" fmla="*/ 11598 f12 1"/>
                <a:gd name="f19" fmla="*/ 646762 f13 1"/>
                <a:gd name="f20" fmla="*/ f14 1 f2"/>
                <a:gd name="f21" fmla="*/ f17 1 646762"/>
                <a:gd name="f22" fmla="*/ f18 1 23196"/>
                <a:gd name="f23" fmla="*/ f19 1 646762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646762" h="23196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9046" cap="rnd">
              <a:solidFill>
                <a:srgbClr val="8C0E0D"/>
              </a:solidFill>
              <a:prstDash val="solid"/>
              <a:miter/>
            </a:ln>
          </p:spPr>
          <p:txBody>
            <a:bodyPr vert="horz" wrap="square" lIns="319911" tIns="0" rIns="319911" bIns="0" anchor="ctr" anchorCtr="1" compatLnSpc="1">
              <a:noAutofit/>
            </a:bodyPr>
            <a:lstStyle/>
            <a:p>
              <a:pPr marL="0" marR="0" lvl="0" indent="0" algn="ctr" defTabSz="22225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691755" y="168816"/>
              <a:ext cx="1455377" cy="14605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3491"/>
                <a:gd name="f7" fmla="val 701746"/>
                <a:gd name="f8" fmla="val 314182"/>
                <a:gd name="f9" fmla="val 1089310"/>
                <a:gd name="f10" fmla="val 1403492"/>
                <a:gd name="f11" fmla="+- 0 0 -90"/>
                <a:gd name="f12" fmla="*/ f3 1 1403491"/>
                <a:gd name="f13" fmla="*/ f4 1 1403491"/>
                <a:gd name="f14" fmla="+- f6 0 f5"/>
                <a:gd name="f15" fmla="*/ f11 f0 1"/>
                <a:gd name="f16" fmla="*/ f14 1 1403491"/>
                <a:gd name="f17" fmla="*/ 0 f14 1"/>
                <a:gd name="f18" fmla="*/ 701746 f14 1"/>
                <a:gd name="f19" fmla="*/ 1403492 f14 1"/>
                <a:gd name="f20" fmla="*/ f15 1 f2"/>
                <a:gd name="f21" fmla="*/ f17 1 1403491"/>
                <a:gd name="f22" fmla="*/ f18 1 1403491"/>
                <a:gd name="f23" fmla="*/ f19 1 140349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403491" h="140349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vert="horz" wrap="square" lIns="212524" tIns="212524" rIns="212524" bIns="212524" anchor="ctr" anchorCtr="1" compatLnSpc="1">
              <a:noAutofit/>
            </a:bodyPr>
            <a:lstStyle/>
            <a:p>
              <a:pPr marL="0" marR="0" lvl="0" indent="0" algn="ctr" defTabSz="48894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Baptistička crkva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18900010">
              <a:off x="7063583" y="2376769"/>
              <a:ext cx="693069" cy="241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8359"/>
                <a:gd name="f7" fmla="val 23196"/>
                <a:gd name="f8" fmla="val 11598"/>
                <a:gd name="f9" fmla="+- 0 0 -90"/>
                <a:gd name="f10" fmla="*/ f3 1 668359"/>
                <a:gd name="f11" fmla="*/ f4 1 23196"/>
                <a:gd name="f12" fmla="+- f7 0 f5"/>
                <a:gd name="f13" fmla="+- f6 0 f5"/>
                <a:gd name="f14" fmla="*/ f9 f0 1"/>
                <a:gd name="f15" fmla="*/ f13 1 668359"/>
                <a:gd name="f16" fmla="*/ f12 1 23196"/>
                <a:gd name="f17" fmla="*/ 0 f13 1"/>
                <a:gd name="f18" fmla="*/ 11598 f12 1"/>
                <a:gd name="f19" fmla="*/ 668359 f13 1"/>
                <a:gd name="f20" fmla="*/ f14 1 f2"/>
                <a:gd name="f21" fmla="*/ f17 1 668359"/>
                <a:gd name="f22" fmla="*/ f18 1 23196"/>
                <a:gd name="f23" fmla="*/ f19 1 668359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668359" h="23196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9046" cap="rnd">
              <a:solidFill>
                <a:srgbClr val="8C0E0D"/>
              </a:solidFill>
              <a:prstDash val="solid"/>
              <a:miter/>
            </a:ln>
          </p:spPr>
          <p:txBody>
            <a:bodyPr vert="horz" wrap="square" lIns="330171" tIns="0" rIns="330171" bIns="0" anchor="ctr" anchorCtr="1" compatLnSpc="1">
              <a:noAutofit/>
            </a:bodyPr>
            <a:lstStyle/>
            <a:p>
              <a:pPr marL="0" marR="0" lvl="0" indent="0" algn="ctr" defTabSz="22225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441963" y="896322"/>
              <a:ext cx="1455377" cy="14605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3491"/>
                <a:gd name="f7" fmla="val 701746"/>
                <a:gd name="f8" fmla="val 314182"/>
                <a:gd name="f9" fmla="val 1089310"/>
                <a:gd name="f10" fmla="val 1403492"/>
                <a:gd name="f11" fmla="+- 0 0 -90"/>
                <a:gd name="f12" fmla="*/ f3 1 1403491"/>
                <a:gd name="f13" fmla="*/ f4 1 1403491"/>
                <a:gd name="f14" fmla="+- f6 0 f5"/>
                <a:gd name="f15" fmla="*/ f11 f0 1"/>
                <a:gd name="f16" fmla="*/ f14 1 1403491"/>
                <a:gd name="f17" fmla="*/ 0 f14 1"/>
                <a:gd name="f18" fmla="*/ 701746 f14 1"/>
                <a:gd name="f19" fmla="*/ 1403492 f14 1"/>
                <a:gd name="f20" fmla="*/ f15 1 f2"/>
                <a:gd name="f21" fmla="*/ f17 1 1403491"/>
                <a:gd name="f22" fmla="*/ f18 1 1403491"/>
                <a:gd name="f23" fmla="*/ f19 1 140349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403491" h="140349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vert="horz" wrap="square" lIns="214426" tIns="214426" rIns="214426" bIns="214426" anchor="ctr" anchorCtr="1" compatLnSpc="1">
              <a:noAutofit/>
            </a:bodyPr>
            <a:lstStyle/>
            <a:p>
              <a:pPr marL="0" marR="0" lvl="0" indent="0" algn="ctr" defTabSz="62230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Ambulanta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452808" y="3370880"/>
              <a:ext cx="714118" cy="241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8663"/>
                <a:gd name="f7" fmla="val 23196"/>
                <a:gd name="f8" fmla="val 11598"/>
                <a:gd name="f9" fmla="+- 0 0 -90"/>
                <a:gd name="f10" fmla="*/ f3 1 688663"/>
                <a:gd name="f11" fmla="*/ f4 1 23196"/>
                <a:gd name="f12" fmla="+- f7 0 f5"/>
                <a:gd name="f13" fmla="+- f6 0 f5"/>
                <a:gd name="f14" fmla="*/ f9 f0 1"/>
                <a:gd name="f15" fmla="*/ f13 1 688663"/>
                <a:gd name="f16" fmla="*/ f12 1 23196"/>
                <a:gd name="f17" fmla="*/ 0 f13 1"/>
                <a:gd name="f18" fmla="*/ 11598 f12 1"/>
                <a:gd name="f19" fmla="*/ 688663 f13 1"/>
                <a:gd name="f20" fmla="*/ f14 1 f2"/>
                <a:gd name="f21" fmla="*/ f17 1 688663"/>
                <a:gd name="f22" fmla="*/ f18 1 23196"/>
                <a:gd name="f23" fmla="*/ f19 1 688663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688663" h="23196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9046" cap="rnd">
              <a:solidFill>
                <a:srgbClr val="8C0E0D"/>
              </a:solidFill>
              <a:prstDash val="solid"/>
              <a:miter/>
            </a:ln>
          </p:spPr>
          <p:txBody>
            <a:bodyPr vert="horz" wrap="square" lIns="339818" tIns="0" rIns="339818" bIns="0" anchor="ctr" anchorCtr="1" compatLnSpc="1">
              <a:noAutofit/>
            </a:bodyPr>
            <a:lstStyle/>
            <a:p>
              <a:pPr marL="0" marR="0" lvl="0" indent="0" algn="ctr" defTabSz="22225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166927" y="2652701"/>
              <a:ext cx="1455377" cy="14605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3491"/>
                <a:gd name="f7" fmla="val 701746"/>
                <a:gd name="f8" fmla="val 314182"/>
                <a:gd name="f9" fmla="val 1089310"/>
                <a:gd name="f10" fmla="val 1403492"/>
                <a:gd name="f11" fmla="+- 0 0 -90"/>
                <a:gd name="f12" fmla="*/ f3 1 1403491"/>
                <a:gd name="f13" fmla="*/ f4 1 1403491"/>
                <a:gd name="f14" fmla="+- f6 0 f5"/>
                <a:gd name="f15" fmla="*/ f11 f0 1"/>
                <a:gd name="f16" fmla="*/ f14 1 1403491"/>
                <a:gd name="f17" fmla="*/ 0 f14 1"/>
                <a:gd name="f18" fmla="*/ 701746 f14 1"/>
                <a:gd name="f19" fmla="*/ 1403492 f14 1"/>
                <a:gd name="f20" fmla="*/ f15 1 f2"/>
                <a:gd name="f21" fmla="*/ f17 1 1403491"/>
                <a:gd name="f22" fmla="*/ f18 1 1403491"/>
                <a:gd name="f23" fmla="*/ f19 1 140349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403491" h="140349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vert="horz" wrap="square" lIns="213155" tIns="213155" rIns="213155" bIns="213155" anchor="ctr" anchorCtr="1" compatLnSpc="1">
              <a:noAutofit/>
            </a:bodyPr>
            <a:lstStyle/>
            <a:p>
              <a:pPr marL="0" marR="0" lvl="0" indent="0" algn="ctr" defTabSz="533396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Stomatološka ordinacija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2700006">
              <a:off x="7062301" y="4365106"/>
              <a:ext cx="695510" cy="240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8359"/>
                <a:gd name="f7" fmla="val 23196"/>
                <a:gd name="f8" fmla="val 11598"/>
                <a:gd name="f9" fmla="+- 0 0 -90"/>
                <a:gd name="f10" fmla="*/ f3 1 668359"/>
                <a:gd name="f11" fmla="*/ f4 1 23196"/>
                <a:gd name="f12" fmla="+- f7 0 f5"/>
                <a:gd name="f13" fmla="+- f6 0 f5"/>
                <a:gd name="f14" fmla="*/ f9 f0 1"/>
                <a:gd name="f15" fmla="*/ f13 1 668359"/>
                <a:gd name="f16" fmla="*/ f12 1 23196"/>
                <a:gd name="f17" fmla="*/ 0 f13 1"/>
                <a:gd name="f18" fmla="*/ 11598 f12 1"/>
                <a:gd name="f19" fmla="*/ 668359 f13 1"/>
                <a:gd name="f20" fmla="*/ f14 1 f2"/>
                <a:gd name="f21" fmla="*/ f17 1 668359"/>
                <a:gd name="f22" fmla="*/ f18 1 23196"/>
                <a:gd name="f23" fmla="*/ f19 1 668359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668359" h="23196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9046" cap="rnd">
              <a:solidFill>
                <a:srgbClr val="8C0E0D"/>
              </a:solidFill>
              <a:prstDash val="solid"/>
              <a:miter/>
            </a:ln>
          </p:spPr>
          <p:txBody>
            <a:bodyPr vert="horz" wrap="square" lIns="330171" tIns="0" rIns="330171" bIns="0" anchor="ctr" anchorCtr="1" compatLnSpc="1">
              <a:noAutofit/>
            </a:bodyPr>
            <a:lstStyle/>
            <a:p>
              <a:pPr marL="0" marR="0" lvl="0" indent="0" algn="ctr" defTabSz="22225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441963" y="4409072"/>
              <a:ext cx="1455377" cy="14605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3491"/>
                <a:gd name="f7" fmla="val 701746"/>
                <a:gd name="f8" fmla="val 314182"/>
                <a:gd name="f9" fmla="val 1089310"/>
                <a:gd name="f10" fmla="val 1403492"/>
                <a:gd name="f11" fmla="+- 0 0 -90"/>
                <a:gd name="f12" fmla="*/ f3 1 1403491"/>
                <a:gd name="f13" fmla="*/ f4 1 1403491"/>
                <a:gd name="f14" fmla="+- f6 0 f5"/>
                <a:gd name="f15" fmla="*/ f11 f0 1"/>
                <a:gd name="f16" fmla="*/ f14 1 1403491"/>
                <a:gd name="f17" fmla="*/ 0 f14 1"/>
                <a:gd name="f18" fmla="*/ 701746 f14 1"/>
                <a:gd name="f19" fmla="*/ 1403492 f14 1"/>
                <a:gd name="f20" fmla="*/ f15 1 f2"/>
                <a:gd name="f21" fmla="*/ f17 1 1403491"/>
                <a:gd name="f22" fmla="*/ f18 1 1403491"/>
                <a:gd name="f23" fmla="*/ f19 1 140349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403491" h="140349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vert="horz" wrap="square" lIns="212524" tIns="212524" rIns="212524" bIns="212524" anchor="ctr" anchorCtr="1" compatLnSpc="1">
              <a:noAutofit/>
            </a:bodyPr>
            <a:lstStyle/>
            <a:p>
              <a:pPr marL="0" marR="0" lvl="0" indent="0" algn="ctr" defTabSz="48894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Nogometni klub pod nazivom NK BSK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5400013">
              <a:off x="6082849" y="4788058"/>
              <a:ext cx="673034" cy="240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6762"/>
                <a:gd name="f7" fmla="val 23196"/>
                <a:gd name="f8" fmla="val 11598"/>
                <a:gd name="f9" fmla="+- 0 0 -90"/>
                <a:gd name="f10" fmla="*/ f3 1 646762"/>
                <a:gd name="f11" fmla="*/ f4 1 23196"/>
                <a:gd name="f12" fmla="+- f7 0 f5"/>
                <a:gd name="f13" fmla="+- f6 0 f5"/>
                <a:gd name="f14" fmla="*/ f9 f0 1"/>
                <a:gd name="f15" fmla="*/ f13 1 646762"/>
                <a:gd name="f16" fmla="*/ f12 1 23196"/>
                <a:gd name="f17" fmla="*/ 0 f13 1"/>
                <a:gd name="f18" fmla="*/ 11598 f12 1"/>
                <a:gd name="f19" fmla="*/ 646762 f13 1"/>
                <a:gd name="f20" fmla="*/ f14 1 f2"/>
                <a:gd name="f21" fmla="*/ f17 1 646762"/>
                <a:gd name="f22" fmla="*/ f18 1 23196"/>
                <a:gd name="f23" fmla="*/ f19 1 646762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646762" h="23196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9046" cap="rnd">
              <a:solidFill>
                <a:srgbClr val="8C0E0D"/>
              </a:solidFill>
              <a:prstDash val="solid"/>
              <a:miter/>
            </a:ln>
          </p:spPr>
          <p:txBody>
            <a:bodyPr vert="horz" wrap="square" lIns="319911" tIns="0" rIns="319911" bIns="0" anchor="ctr" anchorCtr="1" compatLnSpc="1">
              <a:noAutofit/>
            </a:bodyPr>
            <a:lstStyle/>
            <a:p>
              <a:pPr marL="0" marR="0" lvl="0" indent="0" algn="ctr" defTabSz="22225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91755" y="5136587"/>
              <a:ext cx="1455377" cy="14605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3491"/>
                <a:gd name="f7" fmla="val 701746"/>
                <a:gd name="f8" fmla="val 314182"/>
                <a:gd name="f9" fmla="val 1089310"/>
                <a:gd name="f10" fmla="val 1403492"/>
                <a:gd name="f11" fmla="+- 0 0 -90"/>
                <a:gd name="f12" fmla="*/ f3 1 1403491"/>
                <a:gd name="f13" fmla="*/ f4 1 1403491"/>
                <a:gd name="f14" fmla="+- f6 0 f5"/>
                <a:gd name="f15" fmla="*/ f11 f0 1"/>
                <a:gd name="f16" fmla="*/ f14 1 1403491"/>
                <a:gd name="f17" fmla="*/ 0 f14 1"/>
                <a:gd name="f18" fmla="*/ 701746 f14 1"/>
                <a:gd name="f19" fmla="*/ 1403492 f14 1"/>
                <a:gd name="f20" fmla="*/ f15 1 f2"/>
                <a:gd name="f21" fmla="*/ f17 1 1403491"/>
                <a:gd name="f22" fmla="*/ f18 1 1403491"/>
                <a:gd name="f23" fmla="*/ f19 1 140349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403491" h="140349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vert="horz" wrap="square" lIns="212524" tIns="212524" rIns="212524" bIns="212524" anchor="ctr" anchorCtr="1" compatLnSpc="1">
              <a:noAutofit/>
            </a:bodyPr>
            <a:lstStyle/>
            <a:p>
              <a:pPr marL="0" marR="0" lvl="0" indent="0" algn="ctr" defTabSz="48894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Samostan sestara Karamelićanki</a:t>
              </a:r>
            </a:p>
          </p:txBody>
        </p:sp>
        <p:sp>
          <p:nvSpPr>
            <p:cNvPr id="16" name="Freeform 15"/>
            <p:cNvSpPr/>
            <p:nvPr/>
          </p:nvSpPr>
          <p:spPr>
            <a:xfrm rot="18900010">
              <a:off x="5082362" y="4364995"/>
              <a:ext cx="693069" cy="241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8359"/>
                <a:gd name="f7" fmla="val 23196"/>
                <a:gd name="f8" fmla="val 11598"/>
                <a:gd name="f9" fmla="+- 0 0 -90"/>
                <a:gd name="f10" fmla="*/ f3 1 668359"/>
                <a:gd name="f11" fmla="*/ f4 1 23196"/>
                <a:gd name="f12" fmla="+- f7 0 f5"/>
                <a:gd name="f13" fmla="+- f6 0 f5"/>
                <a:gd name="f14" fmla="*/ f9 f0 1"/>
                <a:gd name="f15" fmla="*/ f13 1 668359"/>
                <a:gd name="f16" fmla="*/ f12 1 23196"/>
                <a:gd name="f17" fmla="*/ 0 f13 1"/>
                <a:gd name="f18" fmla="*/ 11598 f12 1"/>
                <a:gd name="f19" fmla="*/ 668359 f13 1"/>
                <a:gd name="f20" fmla="*/ f14 1 f2"/>
                <a:gd name="f21" fmla="*/ f17 1 668359"/>
                <a:gd name="f22" fmla="*/ f18 1 23196"/>
                <a:gd name="f23" fmla="*/ f19 1 668359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668359" h="23196">
                  <a:moveTo>
                    <a:pt x="f6" y="f8"/>
                  </a:moveTo>
                  <a:lnTo>
                    <a:pt x="f5" y="f8"/>
                  </a:lnTo>
                </a:path>
              </a:pathLst>
            </a:custGeom>
            <a:noFill/>
            <a:ln w="19046" cap="rnd">
              <a:solidFill>
                <a:srgbClr val="8C0E0D"/>
              </a:solidFill>
              <a:prstDash val="solid"/>
              <a:miter/>
            </a:ln>
          </p:spPr>
          <p:txBody>
            <a:bodyPr vert="horz" wrap="square" lIns="330171" tIns="0" rIns="330171" bIns="0" anchor="ctr" anchorCtr="1" compatLnSpc="1">
              <a:noAutofit/>
            </a:bodyPr>
            <a:lstStyle/>
            <a:p>
              <a:pPr marL="0" marR="0" lvl="0" indent="0" algn="ctr" defTabSz="22225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41548" y="4409072"/>
              <a:ext cx="1455377" cy="14605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3491"/>
                <a:gd name="f7" fmla="val 701746"/>
                <a:gd name="f8" fmla="val 314182"/>
                <a:gd name="f9" fmla="val 1089310"/>
                <a:gd name="f10" fmla="val 1403492"/>
                <a:gd name="f11" fmla="+- 0 0 -90"/>
                <a:gd name="f12" fmla="*/ f3 1 1403491"/>
                <a:gd name="f13" fmla="*/ f4 1 1403491"/>
                <a:gd name="f14" fmla="+- f6 0 f5"/>
                <a:gd name="f15" fmla="*/ f11 f0 1"/>
                <a:gd name="f16" fmla="*/ f14 1 1403491"/>
                <a:gd name="f17" fmla="*/ 0 f14 1"/>
                <a:gd name="f18" fmla="*/ 701746 f14 1"/>
                <a:gd name="f19" fmla="*/ 1403492 f14 1"/>
                <a:gd name="f20" fmla="*/ f15 1 f2"/>
                <a:gd name="f21" fmla="*/ f17 1 1403491"/>
                <a:gd name="f22" fmla="*/ f18 1 1403491"/>
                <a:gd name="f23" fmla="*/ f19 1 140349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403491" h="140349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vert="horz" wrap="square" lIns="212524" tIns="212524" rIns="212524" bIns="212524" anchor="ctr" anchorCtr="1" compatLnSpc="1">
              <a:noAutofit/>
            </a:bodyPr>
            <a:lstStyle/>
            <a:p>
              <a:pPr marL="0" marR="0" lvl="0" indent="0" algn="ctr" defTabSz="48894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Društveni dom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671962" y="3370880"/>
              <a:ext cx="714118" cy="241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8663"/>
                <a:gd name="f7" fmla="val 23196"/>
                <a:gd name="f8" fmla="val 11598"/>
                <a:gd name="f9" fmla="+- 0 0 -90"/>
                <a:gd name="f10" fmla="*/ f3 1 688663"/>
                <a:gd name="f11" fmla="*/ f4 1 23196"/>
                <a:gd name="f12" fmla="+- f7 0 f5"/>
                <a:gd name="f13" fmla="+- f6 0 f5"/>
                <a:gd name="f14" fmla="*/ f9 f0 1"/>
                <a:gd name="f15" fmla="*/ f13 1 688663"/>
                <a:gd name="f16" fmla="*/ f12 1 23196"/>
                <a:gd name="f17" fmla="*/ 0 f13 1"/>
                <a:gd name="f18" fmla="*/ 11598 f12 1"/>
                <a:gd name="f19" fmla="*/ 688663 f13 1"/>
                <a:gd name="f20" fmla="*/ f14 1 f2"/>
                <a:gd name="f21" fmla="*/ f17 1 688663"/>
                <a:gd name="f22" fmla="*/ f18 1 23196"/>
                <a:gd name="f23" fmla="*/ f19 1 688663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688663" h="23196">
                  <a:moveTo>
                    <a:pt x="f6" y="f8"/>
                  </a:moveTo>
                  <a:lnTo>
                    <a:pt x="f5" y="f8"/>
                  </a:lnTo>
                </a:path>
              </a:pathLst>
            </a:custGeom>
            <a:noFill/>
            <a:ln w="19046" cap="rnd">
              <a:solidFill>
                <a:srgbClr val="8C0E0D"/>
              </a:solidFill>
              <a:prstDash val="solid"/>
              <a:miter/>
            </a:ln>
          </p:spPr>
          <p:txBody>
            <a:bodyPr vert="horz" wrap="square" lIns="339818" tIns="0" rIns="339818" bIns="0" anchor="ctr" anchorCtr="1" compatLnSpc="1">
              <a:noAutofit/>
            </a:bodyPr>
            <a:lstStyle/>
            <a:p>
              <a:pPr marL="0" marR="0" lvl="0" indent="0" algn="ctr" defTabSz="22225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216594" y="2652701"/>
              <a:ext cx="1455377" cy="14605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3491"/>
                <a:gd name="f7" fmla="val 701746"/>
                <a:gd name="f8" fmla="val 314182"/>
                <a:gd name="f9" fmla="val 1089310"/>
                <a:gd name="f10" fmla="val 1403492"/>
                <a:gd name="f11" fmla="+- 0 0 -90"/>
                <a:gd name="f12" fmla="*/ f3 1 1403491"/>
                <a:gd name="f13" fmla="*/ f4 1 1403491"/>
                <a:gd name="f14" fmla="+- f6 0 f5"/>
                <a:gd name="f15" fmla="*/ f11 f0 1"/>
                <a:gd name="f16" fmla="*/ f14 1 1403491"/>
                <a:gd name="f17" fmla="*/ 0 f14 1"/>
                <a:gd name="f18" fmla="*/ 701746 f14 1"/>
                <a:gd name="f19" fmla="*/ 1403492 f14 1"/>
                <a:gd name="f20" fmla="*/ f15 1 f2"/>
                <a:gd name="f21" fmla="*/ f17 1 1403491"/>
                <a:gd name="f22" fmla="*/ f18 1 1403491"/>
                <a:gd name="f23" fmla="*/ f19 1 140349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403491" h="140349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vert="horz" wrap="square" lIns="212524" tIns="212524" rIns="212524" bIns="212524" anchor="ctr" anchorCtr="1" compatLnSpc="1">
              <a:noAutofit/>
            </a:bodyPr>
            <a:lstStyle/>
            <a:p>
              <a:pPr marL="0" marR="0" lvl="0" indent="0" algn="ctr" defTabSz="48894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Trgovina</a:t>
              </a:r>
            </a:p>
          </p:txBody>
        </p:sp>
        <p:sp>
          <p:nvSpPr>
            <p:cNvPr id="20" name="Freeform 19"/>
            <p:cNvSpPr/>
            <p:nvPr/>
          </p:nvSpPr>
          <p:spPr>
            <a:xfrm rot="2700006">
              <a:off x="5081071" y="2376880"/>
              <a:ext cx="695510" cy="240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8359"/>
                <a:gd name="f7" fmla="val 23196"/>
                <a:gd name="f8" fmla="val 11598"/>
                <a:gd name="f9" fmla="+- 0 0 -90"/>
                <a:gd name="f10" fmla="*/ f3 1 668359"/>
                <a:gd name="f11" fmla="*/ f4 1 23196"/>
                <a:gd name="f12" fmla="+- f7 0 f5"/>
                <a:gd name="f13" fmla="+- f6 0 f5"/>
                <a:gd name="f14" fmla="*/ f9 f0 1"/>
                <a:gd name="f15" fmla="*/ f13 1 668359"/>
                <a:gd name="f16" fmla="*/ f12 1 23196"/>
                <a:gd name="f17" fmla="*/ 0 f13 1"/>
                <a:gd name="f18" fmla="*/ 11598 f12 1"/>
                <a:gd name="f19" fmla="*/ 668359 f13 1"/>
                <a:gd name="f20" fmla="*/ f14 1 f2"/>
                <a:gd name="f21" fmla="*/ f17 1 668359"/>
                <a:gd name="f22" fmla="*/ f18 1 23196"/>
                <a:gd name="f23" fmla="*/ f19 1 668359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668359" h="23196">
                  <a:moveTo>
                    <a:pt x="f6" y="f8"/>
                  </a:moveTo>
                  <a:lnTo>
                    <a:pt x="f5" y="f8"/>
                  </a:lnTo>
                </a:path>
              </a:pathLst>
            </a:custGeom>
            <a:noFill/>
            <a:ln w="19046" cap="rnd">
              <a:solidFill>
                <a:srgbClr val="8C0E0D"/>
              </a:solidFill>
              <a:prstDash val="solid"/>
              <a:miter/>
            </a:ln>
          </p:spPr>
          <p:txBody>
            <a:bodyPr vert="horz" wrap="square" lIns="330171" tIns="0" rIns="330171" bIns="0" anchor="ctr" anchorCtr="1" compatLnSpc="1">
              <a:noAutofit/>
            </a:bodyPr>
            <a:lstStyle/>
            <a:p>
              <a:pPr marL="0" marR="0" lvl="0" indent="0" algn="ctr" defTabSz="22225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hr-HR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941548" y="896322"/>
              <a:ext cx="1455377" cy="14605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3491"/>
                <a:gd name="f7" fmla="val 701746"/>
                <a:gd name="f8" fmla="val 314182"/>
                <a:gd name="f9" fmla="val 1089310"/>
                <a:gd name="f10" fmla="val 1403492"/>
                <a:gd name="f11" fmla="+- 0 0 -90"/>
                <a:gd name="f12" fmla="*/ f3 1 1403491"/>
                <a:gd name="f13" fmla="*/ f4 1 1403491"/>
                <a:gd name="f14" fmla="+- f6 0 f5"/>
                <a:gd name="f15" fmla="*/ f11 f0 1"/>
                <a:gd name="f16" fmla="*/ f14 1 1403491"/>
                <a:gd name="f17" fmla="*/ 0 f14 1"/>
                <a:gd name="f18" fmla="*/ 701746 f14 1"/>
                <a:gd name="f19" fmla="*/ 1403492 f14 1"/>
                <a:gd name="f20" fmla="*/ f15 1 f2"/>
                <a:gd name="f21" fmla="*/ f17 1 1403491"/>
                <a:gd name="f22" fmla="*/ f18 1 1403491"/>
                <a:gd name="f23" fmla="*/ f19 1 140349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403491" h="140349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B01513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45000"/>
                </a:srgbClr>
              </a:outerShdw>
            </a:effectLst>
          </p:spPr>
          <p:txBody>
            <a:bodyPr vert="horz" wrap="square" lIns="212524" tIns="212524" rIns="212524" bIns="212524" anchor="ctr" anchorCtr="1" compatLnSpc="1">
              <a:noAutofit/>
            </a:bodyPr>
            <a:lstStyle/>
            <a:p>
              <a:pPr marL="0" marR="0" lvl="0" indent="0" algn="ctr" defTabSz="48894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hr-HR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Pekara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9093" y="321972"/>
            <a:ext cx="4546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OSTALI OBJEKTI U BELICI</a:t>
            </a:r>
          </a:p>
        </p:txBody>
      </p:sp>
    </p:spTree>
    <p:extLst>
      <p:ext uri="{BB962C8B-B14F-4D97-AF65-F5344CB8AC3E}">
        <p14:creationId xmlns:p14="http://schemas.microsoft.com/office/powerpoint/2010/main" val="40055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5367288" y="351735"/>
            <a:ext cx="6592888" cy="16129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r>
              <a:rPr lang="hr-HR" sz="4000" dirty="0">
                <a:solidFill>
                  <a:srgbClr val="FF0000"/>
                </a:solidFill>
                <a:latin typeface="Comic Sans MS" pitchFamily="18"/>
              </a:rPr>
              <a:t>CRKVA UZNESENJA BLAŽENE DJEVICE MARIJE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367288" y="2685517"/>
            <a:ext cx="6592888" cy="3971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dirty="0">
                <a:latin typeface="Comic Sans MS" pitchFamily="18"/>
              </a:rPr>
              <a:t>Srušena je 1703. godine i iste je godine započeta gradnja postojeće crkve.</a:t>
            </a:r>
          </a:p>
          <a:p>
            <a:pPr>
              <a:spcAft>
                <a:spcPts val="1000"/>
              </a:spcAft>
              <a:buFont typeface="Wingdings 3"/>
              <a:buNone/>
            </a:pPr>
            <a:endParaRPr lang="hr-HR" dirty="0">
              <a:latin typeface="Comic Sans MS" pitchFamily="18"/>
            </a:endParaRPr>
          </a:p>
          <a:p>
            <a:pPr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dirty="0">
                <a:latin typeface="Comic Sans MS" pitchFamily="18"/>
              </a:rPr>
              <a:t>U srušenoj crkvi nalazile su se barokne jaslice koje su još uvijek u muzeju u Zagrebu.</a:t>
            </a:r>
          </a:p>
          <a:p>
            <a:pPr>
              <a:spcAft>
                <a:spcPts val="1000"/>
              </a:spcAft>
              <a:buFont typeface="Wingdings 3"/>
              <a:buNone/>
            </a:pPr>
            <a:endParaRPr lang="hr-HR" dirty="0">
              <a:latin typeface="Comic Sans MS" pitchFamily="18"/>
            </a:endParaRPr>
          </a:p>
          <a:p>
            <a:pPr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dirty="0">
                <a:latin typeface="Comic Sans MS" pitchFamily="18"/>
              </a:rPr>
              <a:t>1935. godine crkvu je posjetio i nadbiskup Alojzije Stepinac.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7544452" y="513953"/>
            <a:ext cx="3706813" cy="1608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r>
              <a:rPr lang="hr-HR" dirty="0">
                <a:solidFill>
                  <a:srgbClr val="FF0000"/>
                </a:solidFill>
                <a:latin typeface="Comic Sans MS" pitchFamily="18"/>
              </a:rPr>
              <a:t>OSNOVNA ŠKOLA BELICA</a:t>
            </a: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7774398" y="2761528"/>
            <a:ext cx="3705221" cy="47339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Font typeface="Wingdings" pitchFamily="2"/>
              <a:buChar char="Ø"/>
            </a:pPr>
            <a:r>
              <a:rPr lang="hr-HR" dirty="0">
                <a:latin typeface="Comic Sans MS" pitchFamily="18"/>
              </a:rPr>
              <a:t> Prva prava školska zgrada izgrađena je 1882. godine.</a:t>
            </a:r>
          </a:p>
          <a:p>
            <a:pPr>
              <a:spcAft>
                <a:spcPts val="1000"/>
              </a:spcAft>
              <a:buFont typeface="Wingdings" pitchFamily="2"/>
              <a:buChar char="Ø"/>
            </a:pPr>
            <a:r>
              <a:rPr lang="hr-HR" dirty="0">
                <a:latin typeface="Comic Sans MS" pitchFamily="18"/>
              </a:rPr>
              <a:t> 1982. godine izgrađena je veća škola u Belici za učenike od 1. - 8. razreda i ona postoji još danas. </a:t>
            </a:r>
          </a:p>
          <a:p>
            <a:pPr>
              <a:spcAft>
                <a:spcPts val="1000"/>
              </a:spcAft>
              <a:buFont typeface="Wingdings" pitchFamily="2"/>
              <a:buChar char="Ø"/>
            </a:pPr>
            <a:r>
              <a:rPr lang="hr-HR" dirty="0">
                <a:latin typeface="Comic Sans MS" pitchFamily="18"/>
              </a:rPr>
              <a:t>Izgrađena je zbog povećanja broja učenika.</a:t>
            </a:r>
          </a:p>
          <a:p>
            <a:pPr>
              <a:spcAft>
                <a:spcPts val="1000"/>
              </a:spcAft>
              <a:buFont typeface="Wingdings 3"/>
              <a:buNone/>
            </a:pPr>
            <a:endParaRPr lang="hr-HR" dirty="0">
              <a:latin typeface="Comic Sans MS" pitchFamily="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53"/>
            <a:ext cx="71477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148" y="0"/>
            <a:ext cx="3938357" cy="2414225"/>
          </a:xfrm>
          <a:prstGeom prst="rect">
            <a:avLst/>
          </a:prstGeom>
        </p:spPr>
      </p:pic>
      <p:sp>
        <p:nvSpPr>
          <p:cNvPr id="6" name="Rezervirano mjesto sadržaja 2"/>
          <p:cNvSpPr txBox="1">
            <a:spLocks/>
          </p:cNvSpPr>
          <p:nvPr/>
        </p:nvSpPr>
        <p:spPr>
          <a:xfrm>
            <a:off x="7938692" y="2742395"/>
            <a:ext cx="3706813" cy="3971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dirty="0">
                <a:latin typeface="Comic Sans MS" pitchFamily="18"/>
              </a:rPr>
              <a:t>Počeo je sa svojim radom 1970. godine kada je preuređena zgrada učiteljskih stanova.</a:t>
            </a:r>
          </a:p>
          <a:p>
            <a:pPr>
              <a:spcAft>
                <a:spcPts val="1000"/>
              </a:spcAft>
              <a:buFont typeface="Wingdings 3"/>
              <a:buNone/>
            </a:pPr>
            <a:endParaRPr lang="hr-HR" dirty="0">
              <a:latin typeface="Comic Sans MS" pitchFamily="18"/>
            </a:endParaRPr>
          </a:p>
          <a:p>
            <a:pPr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dirty="0">
                <a:latin typeface="Comic Sans MS" pitchFamily="18"/>
              </a:rPr>
              <a:t>Osnovan je zbog velikog broja djece u Belici.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40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451119" y="637896"/>
            <a:ext cx="5219696" cy="14557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r>
              <a:rPr lang="hr-HR" dirty="0">
                <a:solidFill>
                  <a:srgbClr val="FF0000"/>
                </a:solidFill>
                <a:latin typeface="Comic Sans MS" pitchFamily="18"/>
              </a:rPr>
              <a:t>DJEČJI VRTIĆ SVETOG NIKOLE</a:t>
            </a:r>
            <a:br>
              <a:rPr lang="hr-HR" dirty="0">
                <a:latin typeface="Comic Sans MS" pitchFamily="18"/>
              </a:rPr>
            </a:br>
            <a:endParaRPr lang="hr-HR" dirty="0">
              <a:latin typeface="Comic Sans MS" pitchFamily="18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451119" y="2193642"/>
            <a:ext cx="5219696" cy="3649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dirty="0">
                <a:latin typeface="Comic Sans MS" pitchFamily="18"/>
              </a:rPr>
              <a:t>Osnovan je 1968. godine po naredbi Varaždinske biskupije.</a:t>
            </a:r>
          </a:p>
          <a:p>
            <a:pPr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dirty="0">
                <a:latin typeface="Comic Sans MS" pitchFamily="18"/>
              </a:rPr>
              <a:t>Vodile su ga časne sestre Karmelićanke. Od prošle godine vrtić je preimenovan u Dječji vrtić Sveti Nikola.</a:t>
            </a:r>
          </a:p>
          <a:p>
            <a:pPr>
              <a:spcAft>
                <a:spcPts val="1000"/>
              </a:spcAft>
              <a:buClr>
                <a:srgbClr val="FFFFFF"/>
              </a:buClr>
              <a:buSzPct val="100000"/>
              <a:buFont typeface="Wingdings"/>
              <a:buChar char="Ø"/>
            </a:pPr>
            <a:r>
              <a:rPr lang="hr-HR" dirty="0">
                <a:latin typeface="Comic Sans MS" pitchFamily="18"/>
              </a:rPr>
              <a:t>Više ga ne vode časne sestre Karmelićanke.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5" y="0"/>
            <a:ext cx="5842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6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727</Words>
  <Application>Microsoft Macintosh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Microsoft YaHei</vt:lpstr>
      <vt:lpstr>Arial</vt:lpstr>
      <vt:lpstr>Calibri</vt:lpstr>
      <vt:lpstr>Century Gothic</vt:lpstr>
      <vt:lpstr>Comic Sans MS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Marcius</dc:creator>
  <cp:lastModifiedBy>Višnja Špicar</cp:lastModifiedBy>
  <cp:revision>11</cp:revision>
  <dcterms:created xsi:type="dcterms:W3CDTF">2019-11-23T20:16:35Z</dcterms:created>
  <dcterms:modified xsi:type="dcterms:W3CDTF">2020-01-25T18:13:19Z</dcterms:modified>
</cp:coreProperties>
</file>