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2617C-0749-4861-9CD0-AEF4082EF8C7}" type="datetimeFigureOut">
              <a:rPr lang="sr-Latn-CS" smtClean="0"/>
              <a:t>05.03.2020.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BC00-9E84-450A-80F6-504AA1DBE4B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Stanovni%C5%A1tvo" TargetMode="External"/><Relationship Id="rId3" Type="http://schemas.openxmlformats.org/officeDocument/2006/relationships/hyperlink" Target="https://hr.wikipedia.org/wiki/Me%C4%91imurska_%C5%BEupanija" TargetMode="External"/><Relationship Id="rId7" Type="http://schemas.openxmlformats.org/officeDocument/2006/relationships/hyperlink" Target="http://tools.wmflabs.org/geohack/geohack.php?language=hr&amp;pagename=Okrugli_Vrh&amp;params=46.434_N_16.369_E_" TargetMode="External"/><Relationship Id="rId2" Type="http://schemas.openxmlformats.org/officeDocument/2006/relationships/hyperlink" Target="https://hr.wikipedia.org/wiki/Hrvatske_%C5%BEupani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Zemljopisne_koordinate" TargetMode="External"/><Relationship Id="rId11" Type="http://schemas.openxmlformats.org/officeDocument/2006/relationships/hyperlink" Target="https://hr.wikipedia.org/wiki/Dodatak:Popis_registracijskih_oznaka_za_cestovna_vozila_u_Hrvatskoj" TargetMode="External"/><Relationship Id="rId5" Type="http://schemas.openxmlformats.org/officeDocument/2006/relationships/hyperlink" Target="https://hr.wikipedia.org/wiki/Sveti_Juraj_na_Bregu" TargetMode="External"/><Relationship Id="rId10" Type="http://schemas.openxmlformats.org/officeDocument/2006/relationships/hyperlink" Target="https://hr.wikipedia.org/wiki/Pozivni_broj" TargetMode="External"/><Relationship Id="rId4" Type="http://schemas.openxmlformats.org/officeDocument/2006/relationships/hyperlink" Target="https://hr.wikipedia.org/wiki/Hrvatske_op%C4%87ine_i_gradovi" TargetMode="External"/><Relationship Id="rId9" Type="http://schemas.openxmlformats.org/officeDocument/2006/relationships/hyperlink" Target="https://hr.wikipedia.org/wiki/Po%C5%A1tanski_broj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5300" dirty="0"/>
              <a:t>PREZENTACIJA  </a:t>
            </a:r>
            <a:br>
              <a:rPr lang="hr-HR" sz="5300" dirty="0"/>
            </a:br>
            <a:r>
              <a:rPr lang="hr-HR" sz="5300" dirty="0"/>
              <a:t>SELA 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429000"/>
            <a:ext cx="7558118" cy="1752600"/>
          </a:xfrm>
        </p:spPr>
        <p:txBody>
          <a:bodyPr>
            <a:noAutofit/>
          </a:bodyPr>
          <a:lstStyle/>
          <a:p>
            <a:r>
              <a:rPr lang="hr-HR" sz="8800" b="1" dirty="0"/>
              <a:t>OKRUGLI VRH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r>
              <a:rPr lang="hr-HR" dirty="0"/>
              <a:t>Kroz selo vodi županijska cesta,koja je dosta uska i nije razdvojena crtama.</a:t>
            </a:r>
          </a:p>
          <a:p>
            <a:r>
              <a:rPr lang="hr-HR" dirty="0"/>
              <a:t>Imaju još uskih ulica,nemaju pješačku stazu pa je opasno hodati po cesti.</a:t>
            </a:r>
          </a:p>
          <a:p>
            <a:endParaRPr lang="hr-HR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71810"/>
            <a:ext cx="4572000" cy="3429000"/>
          </a:xfrm>
          <a:prstGeom prst="rect">
            <a:avLst/>
          </a:prstGeom>
        </p:spPr>
      </p:pic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447674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hr-HR" dirty="0"/>
              <a:t>U Okruglom vrhu ima puno šuma koje koriste za ogrjev zimi.</a:t>
            </a:r>
          </a:p>
        </p:txBody>
      </p:sp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572264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hr-HR" dirty="0"/>
              <a:t>Sve više ljudi grade vikendice i poćeli su se baviti vinogradarstvom ,u zadnjih nekoliko godina.</a:t>
            </a:r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3643306" cy="2732480"/>
          </a:xfrm>
          <a:prstGeom prst="rect">
            <a:avLst/>
          </a:prstGeom>
        </p:spPr>
      </p:pic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00372"/>
            <a:ext cx="4857752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5982" y="-285800"/>
            <a:ext cx="12930278" cy="7143800"/>
          </a:xfrm>
        </p:spPr>
        <p:txBody>
          <a:bodyPr>
            <a:normAutofit/>
          </a:bodyPr>
          <a:lstStyle/>
          <a:p>
            <a:r>
              <a:rPr lang="vi-VN" sz="3200" dirty="0">
                <a:hlinkClick r:id="rId2" tooltip="Hrvatske županije"/>
              </a:rPr>
              <a:t>Županija</a:t>
            </a:r>
            <a:r>
              <a:rPr lang="hr-HR" sz="3200" dirty="0"/>
              <a:t> - </a:t>
            </a:r>
            <a:r>
              <a:rPr lang="vi-VN" sz="3200" dirty="0">
                <a:hlinkClick r:id="rId3" tooltip="Međimurska županija"/>
              </a:rPr>
              <a:t>Međimurska županija</a:t>
            </a:r>
            <a:br>
              <a:rPr lang="hr-HR" sz="3200" dirty="0"/>
            </a:br>
            <a:r>
              <a:rPr lang="vi-VN" sz="3200" dirty="0">
                <a:hlinkClick r:id="rId4" tooltip="Hrvatske općine i gradovi"/>
              </a:rPr>
              <a:t>Općina/Grad</a:t>
            </a:r>
            <a:r>
              <a:rPr lang="vi-VN" sz="3200" dirty="0">
                <a:hlinkClick r:id="rId5" tooltip="Sveti Juraj na Bregu"/>
              </a:rPr>
              <a:t>Sveti Juraj na Bregu</a:t>
            </a:r>
            <a:br>
              <a:rPr lang="hr-HR" sz="3200" dirty="0"/>
            </a:br>
            <a:r>
              <a:rPr lang="vi-VN" sz="3200" dirty="0"/>
              <a:t>Najbliži (veći) grad</a:t>
            </a:r>
            <a:r>
              <a:rPr lang="hr-HR" sz="3200" dirty="0"/>
              <a:t> </a:t>
            </a:r>
            <a:r>
              <a:rPr lang="vi-VN" sz="3200" dirty="0"/>
              <a:t>Čakovec</a:t>
            </a:r>
            <a:br>
              <a:rPr lang="hr-HR" sz="3200" dirty="0"/>
            </a:br>
            <a:r>
              <a:rPr lang="hr-HR" sz="3200" dirty="0"/>
              <a:t>        </a:t>
            </a:r>
            <a:r>
              <a:rPr lang="vi-VN" sz="3200" dirty="0"/>
              <a:t>Površina3,28 km</a:t>
            </a:r>
            <a:r>
              <a:rPr lang="hr-HR" sz="3200" dirty="0"/>
              <a:t>.      </a:t>
            </a:r>
            <a:br>
              <a:rPr lang="hr-HR" sz="3200" dirty="0"/>
            </a:br>
            <a:r>
              <a:rPr lang="hr-HR" sz="3200" dirty="0"/>
              <a:t> </a:t>
            </a:r>
            <a:r>
              <a:rPr lang="vi-VN" sz="3200" dirty="0">
                <a:hlinkClick r:id="rId6" tooltip="Zemljopisne koordinate"/>
              </a:rPr>
              <a:t>Zemljopisne</a:t>
            </a:r>
            <a:r>
              <a:rPr lang="hr-HR" sz="3200" dirty="0">
                <a:hlinkClick r:id="rId6" tooltip="Zemljopisne koordinate"/>
              </a:rPr>
              <a:t> </a:t>
            </a:r>
            <a:r>
              <a:rPr lang="vi-VN" sz="3200" dirty="0">
                <a:hlinkClick r:id="rId6" tooltip="Zemljopisne koordinate"/>
              </a:rPr>
              <a:t>koordinate</a:t>
            </a:r>
            <a:r>
              <a:rPr lang="hr-HR" sz="3200" dirty="0"/>
              <a:t> </a:t>
            </a:r>
            <a:r>
              <a:rPr lang="vi-VN" sz="3200" dirty="0">
                <a:hlinkClick r:id="rId7"/>
              </a:rPr>
              <a:t>46°26′02″N 16°22′08″</a:t>
            </a:r>
            <a:br>
              <a:rPr lang="hr-HR" sz="3200" dirty="0">
                <a:hlinkClick r:id="rId7"/>
              </a:rPr>
            </a:br>
            <a:r>
              <a:rPr lang="vi-VN" sz="3200" dirty="0">
                <a:hlinkClick r:id="rId7"/>
              </a:rPr>
              <a:t>E</a:t>
            </a:r>
            <a:r>
              <a:rPr lang="vi-VN" sz="3200" dirty="0">
                <a:hlinkClick r:id="rId6" tooltip="Zemljopisne koordinate"/>
              </a:rPr>
              <a:t>Koordinate</a:t>
            </a:r>
            <a:r>
              <a:rPr lang="vi-VN" sz="3200" dirty="0"/>
              <a:t>: </a:t>
            </a:r>
            <a:br>
              <a:rPr lang="hr-HR" sz="3200" dirty="0"/>
            </a:br>
            <a:r>
              <a:rPr lang="vi-VN" sz="3200" dirty="0">
                <a:hlinkClick r:id="rId7"/>
              </a:rPr>
              <a:t>46°26′02″N 16°22′08″E</a:t>
            </a:r>
            <a:r>
              <a:rPr lang="vi-VN" sz="3200" dirty="0">
                <a:hlinkClick r:id="rId8" tooltip="Stanovništvo"/>
              </a:rPr>
              <a:t>Stanovništvo</a:t>
            </a:r>
            <a:r>
              <a:rPr lang="vi-VN" sz="3200" dirty="0"/>
              <a:t> </a:t>
            </a:r>
            <a:r>
              <a:rPr lang="hr-HR" sz="3200" dirty="0"/>
              <a:t>      </a:t>
            </a:r>
            <a:br>
              <a:rPr lang="hr-HR" sz="3200" dirty="0"/>
            </a:br>
            <a:r>
              <a:rPr lang="hr-HR" sz="3200" dirty="0"/>
              <a:t> </a:t>
            </a:r>
            <a:r>
              <a:rPr lang="vi-VN" sz="3200" dirty="0"/>
              <a:t>(2001.) - Ukupno</a:t>
            </a:r>
            <a:r>
              <a:rPr lang="hr-HR" sz="3200" dirty="0"/>
              <a:t> </a:t>
            </a:r>
            <a:r>
              <a:rPr lang="vi-VN" sz="3200" dirty="0"/>
              <a:t>396</a:t>
            </a:r>
            <a:r>
              <a:rPr lang="hr-HR" sz="3200" dirty="0"/>
              <a:t> stanovnika </a:t>
            </a:r>
            <a:r>
              <a:rPr lang="vi-VN" sz="3200" dirty="0"/>
              <a:t> - </a:t>
            </a:r>
            <a:br>
              <a:rPr lang="hr-HR" sz="3200" dirty="0"/>
            </a:br>
            <a:r>
              <a:rPr lang="vi-VN" sz="3200" dirty="0"/>
              <a:t>Gustoća120,73 st./km² - </a:t>
            </a:r>
            <a:br>
              <a:rPr lang="hr-HR" sz="3200" dirty="0"/>
            </a:br>
            <a:r>
              <a:rPr lang="vi-VN" sz="3200" dirty="0"/>
              <a:t>Broj domaćinstava</a:t>
            </a:r>
            <a:r>
              <a:rPr lang="hr-HR" sz="3200" dirty="0"/>
              <a:t>-140  </a:t>
            </a:r>
            <a:br>
              <a:rPr lang="hr-HR" sz="3200" dirty="0"/>
            </a:br>
            <a:r>
              <a:rPr lang="vi-VN" sz="3200" dirty="0">
                <a:hlinkClick r:id="rId9" tooltip="Poštanski broj"/>
              </a:rPr>
              <a:t>Pošta</a:t>
            </a:r>
            <a:r>
              <a:rPr lang="hr-HR" sz="3200" dirty="0"/>
              <a:t> - </a:t>
            </a:r>
            <a:r>
              <a:rPr lang="vi-VN" sz="3200" dirty="0"/>
              <a:t>40311 Lopatinec</a:t>
            </a:r>
            <a:br>
              <a:rPr lang="hr-HR" sz="3200" dirty="0"/>
            </a:br>
            <a:r>
              <a:rPr lang="vi-VN" sz="3200" dirty="0">
                <a:hlinkClick r:id="rId10" tooltip="Pozivni broj"/>
              </a:rPr>
              <a:t>Pozivni broj</a:t>
            </a:r>
            <a:r>
              <a:rPr lang="hr-HR" sz="3200" dirty="0"/>
              <a:t> :</a:t>
            </a:r>
            <a:r>
              <a:rPr lang="vi-VN" sz="3200" dirty="0"/>
              <a:t>+385(0)40</a:t>
            </a:r>
            <a:br>
              <a:rPr lang="hr-HR" sz="3200" dirty="0"/>
            </a:br>
            <a:r>
              <a:rPr lang="vi-VN" sz="3200" dirty="0">
                <a:hlinkClick r:id="rId11" tooltip="Dodatak:Popis registracijskih oznaka za cestovna vozila u Hrvatskoj"/>
              </a:rPr>
              <a:t>Autooznaka</a:t>
            </a:r>
            <a:r>
              <a:rPr lang="hr-HR" sz="3200" dirty="0"/>
              <a:t> : </a:t>
            </a:r>
            <a:r>
              <a:rPr lang="vi-VN" sz="3200" dirty="0"/>
              <a:t>ČK</a:t>
            </a:r>
            <a:endParaRPr lang="hr-H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Pozicija na karti. </a:t>
            </a:r>
          </a:p>
        </p:txBody>
      </p:sp>
      <p:pic>
        <p:nvPicPr>
          <p:cNvPr id="4" name="Content Placeholder 3" descr="hrvat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5572164" cy="3078978"/>
          </a:xfrm>
          <a:prstGeom prst="rect">
            <a:avLst/>
          </a:prstGeom>
        </p:spPr>
      </p:pic>
      <p:pic>
        <p:nvPicPr>
          <p:cNvPr id="5" name="Content Placeholder 5" descr="data=VFvltPi5iSHCRQB1wkaQzyUJ9_ZKshuzHOkyxrEjmGUBqgjyqJuVpoN4GBAQj9k2FcwEcTvosCFlHB193yR3pgNlJTDZ1jFGKnwIg8NOI61Pc2g4V3zCjwwDug50OFLm7BaOldM03t9RvxR25IG9rLjfONW32WN2pXdnTJFZCTy4UfmTHM6NgvyFVYp9nNi9lZn-kXEPr50Wb1wreO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148" y="3786190"/>
            <a:ext cx="5918852" cy="3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84" y="5143512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solidFill>
                  <a:srgbClr val="FF0000"/>
                </a:solidFill>
              </a:rPr>
              <a:t>Okrugli vrh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1143000"/>
          </a:xfrm>
        </p:spPr>
        <p:txBody>
          <a:bodyPr/>
          <a:lstStyle/>
          <a:p>
            <a:r>
              <a:rPr lang="hr-HR" dirty="0"/>
              <a:t>Opis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Okrugli vrh nekad Mađarski Kerekegy.</a:t>
            </a:r>
          </a:p>
          <a:p>
            <a:r>
              <a:rPr lang="hr-HR" sz="2000" dirty="0"/>
              <a:t>On je malo mjesto u općini Sveti Juraj na bregu.</a:t>
            </a:r>
          </a:p>
          <a:p>
            <a:r>
              <a:rPr lang="hr-HR" sz="2000" dirty="0"/>
              <a:t>Smješten je u gornjem Međimurju.</a:t>
            </a:r>
          </a:p>
          <a:p>
            <a:r>
              <a:rPr lang="hr-HR" sz="2000" dirty="0"/>
              <a:t>Površina je 3,28km.Ima 396 stanovnika,i 140 domačinstva.</a:t>
            </a:r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00372"/>
            <a:ext cx="4905377" cy="36790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5001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2000" dirty="0"/>
              <a:t>      </a:t>
            </a:r>
            <a:r>
              <a:rPr lang="hr-HR" dirty="0"/>
              <a:t>U Okruglom vrhu danas ima puno manje stanovnika nego nekad,mlađi ljudi se sele u veća mjesta,tako da većinu čine stariji ljudi koji se i dalje bave poljoprivredom,stočarstvom i vinogradarstvom ...</a:t>
            </a:r>
          </a:p>
          <a:p>
            <a:endParaRPr lang="hr-HR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8976"/>
            <a:ext cx="457203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8" y="928670"/>
            <a:ext cx="4543428" cy="1143000"/>
          </a:xfrm>
        </p:spPr>
        <p:txBody>
          <a:bodyPr>
            <a:noAutofit/>
          </a:bodyPr>
          <a:lstStyle/>
          <a:p>
            <a:r>
              <a:rPr lang="hr-HR" sz="3200" dirty="0"/>
              <a:t>U Okruglom vrhu još se mogu naći kukuružnjaci gdje ljudi drže kukuruz,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40719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/>
              <a:t>  i stare kleti gdje </a:t>
            </a:r>
          </a:p>
          <a:p>
            <a:pPr>
              <a:buNone/>
            </a:pPr>
            <a:r>
              <a:rPr lang="hr-HR" dirty="0"/>
              <a:t>  drže vino . </a:t>
            </a:r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1499" cy="3286124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4357686" cy="3268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2" y="3000372"/>
            <a:ext cx="3714744" cy="114300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Imaju jednu malu kapelicu,u njoj se ne održavaju mise nego jedanput na godinu tamo imaju proštenje i misu vani ispred kapelice</a:t>
            </a:r>
            <a:r>
              <a:rPr lang="hr-HR" dirty="0"/>
              <a:t>.</a:t>
            </a:r>
            <a:br>
              <a:rPr lang="hr-HR" dirty="0"/>
            </a:br>
            <a:endParaRPr lang="hr-HR" dirty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Također u mjestu se nalazi jedan stari dućan ima samo osnovne stvari za kupiti.</a:t>
            </a:r>
            <a:br>
              <a:rPr lang="hr-HR" sz="2000" dirty="0"/>
            </a:br>
            <a:r>
              <a:rPr lang="hr-HR" sz="2000" dirty="0"/>
              <a:t>Pokraj njega je oglasna ploča gdje stavljaju razne obavjesti o tome što se dešava u nasilju.</a:t>
            </a:r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499" y="1428736"/>
            <a:ext cx="4762501" cy="3571876"/>
          </a:xfrm>
          <a:prstGeom prst="rect">
            <a:avLst/>
          </a:prstGeom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75421"/>
            <a:ext cx="4643438" cy="34825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/>
          <a:lstStyle/>
          <a:p>
            <a:r>
              <a:rPr lang="hr-HR" dirty="0"/>
              <a:t>Imaju mjesni odbor koji se također nalazi pokraj dućana,na njemu je spomen ploča za Hrvatskog branitelja Željka Novaka.</a:t>
            </a: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43182"/>
            <a:ext cx="4429124" cy="3321843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643182"/>
            <a:ext cx="4381530" cy="32861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330</Words>
  <Application>Microsoft Macintosh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PREZENTACIJA   SELA  </vt:lpstr>
      <vt:lpstr>Županija - Međimurska županija Općina/GradSveti Juraj na Bregu Najbliži (veći) grad Čakovec         Površina3,28 km.        Zemljopisne koordinate 46°26′02″N 16°22′08″ EKoordinate:  46°26′02″N 16°22′08″EStanovništvo         (2001.) - Ukupno 396 stanovnika  -  Gustoća120,73 st./km² -  Broj domaćinstava-140   Pošta - 40311 Lopatinec Pozivni broj :+385(0)40 Autooznaka : ČK</vt:lpstr>
      <vt:lpstr>Pozicija na karti. </vt:lpstr>
      <vt:lpstr>Opis</vt:lpstr>
      <vt:lpstr>PowerPoint Presentation</vt:lpstr>
      <vt:lpstr>U Okruglom vrhu još se mogu naći kukuružnjaci gdje ljudi drže kukuruz,</vt:lpstr>
      <vt:lpstr>Imaju jednu malu kapelicu,u njoj se ne održavaju mise nego jedanput na godinu tamo imaju proštenje i misu vani ispred kapelice. </vt:lpstr>
      <vt:lpstr>Također u mjestu se nalazi jedan stari dućan ima samo osnovne stvari za kupiti. Pokraj njega je oglasna ploča gdje stavljaju razne obavjesti o tome što se dešava u nasilju.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  SELA</dc:title>
  <dc:creator>Win7</dc:creator>
  <cp:lastModifiedBy>Višnja Špicar</cp:lastModifiedBy>
  <cp:revision>20</cp:revision>
  <dcterms:created xsi:type="dcterms:W3CDTF">2019-11-17T09:43:12Z</dcterms:created>
  <dcterms:modified xsi:type="dcterms:W3CDTF">2020-03-05T16:24:22Z</dcterms:modified>
</cp:coreProperties>
</file>