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jpeg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7F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7F6D30-9343-4279-9991-1013876AD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397D37-FC1D-406E-B3BF-1D9F52521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de-DE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F353F7-56AF-4554-A4F1-5423FEDE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3F0263-351A-49B9-980C-CA6AEE2D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D073C6-11FC-4209-A1ED-FA8E9FF3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12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00947-E030-4A83-8E9B-4A16F831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E0CB233-D0D9-4A4C-9B0C-3B6F9BBF0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142D59B-389A-4595-969A-279FDC66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D2228F-6B52-4859-94B9-08418AD47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259A40-3EDC-4AE5-A4FC-C6280BE9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20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BD39CE8-FADB-404D-A317-4369CB3F0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1888538-35B2-48A0-992F-4DFBF4FCF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9159A3-3E41-4B5A-B1AA-96230AF9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323E7A-C414-43C9-AE46-05F9B395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6C75936-EEFD-4C1B-BC32-83D9E00C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14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E65E06-C8EA-4E01-84D2-B5DF3C1E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00A547-7103-4911-842B-F8C4B4CD1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BF5A8F-9659-4E8F-BA5F-77BE4E4A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E11C367-08BE-44DC-9FF3-E8C59879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E2E553-5999-4ABC-A59C-1BC4A8F4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03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3E4333-857E-45D9-89C1-D6399C0E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A7A46F-243A-4E45-8046-8C4941066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2668E5F-6E4F-452B-B7D6-B7885866F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573EC4-9F82-4FC4-9E9D-F5D055D2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4959BF4-02B2-40A5-ABC9-BC20E2AD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17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3D2F41-1B14-4C77-9DDE-E1371DED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C25291-C81D-474D-912D-CC4F0CC7E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C5F1E6B-A6D1-4761-B652-38AC9FA54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33534AB-A446-4247-BF16-CE362FD0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C5F860-6FA7-451B-988A-020E4ABC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34D9391-3C0B-41D3-BBCB-B15B76F3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89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AB2CE-6625-4FC7-A811-30B08424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8E78172-8F92-4DF6-B4B4-E51AF49EF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CCB00FA-62B6-4485-A02A-D760A9226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7C67FE4-1AAC-4CDF-B06B-C3861580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8180FB7-F1F1-44D8-AB1F-7B35A5606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2337D15-3181-48F8-8474-00C81528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33AC2C5-DEC3-4B35-BFD0-87A5B63A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76C51E2-2A4D-42FA-B713-F8C20C1C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69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FE7887-A824-4A6A-B92F-A9A898D0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7CE77C9-B672-4013-88FA-F2CB08E5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AFF84A4-4624-4F25-A602-41EB4579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B95795F-E8B2-4A81-A58F-4E55AB42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23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9FD4D61-6033-4CF5-8B2E-C56A6B04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EBA6C3C-FD54-4E9A-8594-23F636DD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A9C5FD4-1A76-4634-A7E5-537D0458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03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18303E-9F87-4E57-8CBD-BA29770A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1C1FB0-8E75-43E6-BF8C-CF4CE3381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ED84ED6-3A17-4AE0-B363-36499EA43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24E2FD7-EAD0-47E8-9A13-1FDBCE0B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656E07B-D1D0-46D0-95EB-15395A80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73C6C08-818B-4CBA-A125-8A622663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6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CEE434-7392-429B-93AB-45F41FDD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4D6B874-AD3D-4549-87CE-2C5E45E94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A1A3F9F-FEB1-45DC-AEDD-BCB378DED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A23EBAB-624E-4465-A5F7-57D0AF08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5C4569E-C30E-46BE-87E0-B564631C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CBE218D-B898-4D90-84FF-1D5AA78E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44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37053CE-7A81-485B-8B32-49F7355C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de-DE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7AA4779-ACC3-42D1-B7AB-6DC3A1FF9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de-DE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16ADB7-EB7C-4CA2-AF5D-7D7E02747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D4F6-7E9D-4D06-93B2-5E670FF43744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4A9FD0-BC94-4350-ACB0-C55B5FC0D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C75229B-568E-4D4D-9187-4D3BEBB8A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83C2-FD15-40E7-8132-4D49E172A6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1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rava, na otvorenom, polje, travnato&#10;&#10;Opis je automatski generiran">
            <a:extLst>
              <a:ext uri="{FF2B5EF4-FFF2-40B4-BE49-F238E27FC236}">
                <a16:creationId xmlns:a16="http://schemas.microsoft.com/office/drawing/2014/main" id="{7BC1709A-BCA1-49FB-87AF-B463F0293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1140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A310CFE-9BD6-42ED-99A4-F50D2BEBD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 sz="8800" dirty="0" err="1"/>
              <a:t>Lapšina</a:t>
            </a:r>
            <a:endParaRPr lang="de-DE" sz="8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78360BB-0DBA-4A13-B13C-99BBAFFA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1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083A1B-ABBA-4853-B9BE-A07276DF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104172" y="-231494"/>
            <a:ext cx="844952" cy="127322"/>
          </a:xfrm>
        </p:spPr>
        <p:txBody>
          <a:bodyPr>
            <a:normAutofit fontScale="90000"/>
          </a:bodyPr>
          <a:lstStyle/>
          <a:p>
            <a:r>
              <a:rPr lang="hr-HR" sz="800" dirty="0"/>
              <a:t>.</a:t>
            </a:r>
            <a:endParaRPr lang="de-DE" sz="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013BA4-25DD-42C4-949E-C9C0115E7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405"/>
            <a:ext cx="10875380" cy="676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Lapšina</a:t>
            </a:r>
            <a:r>
              <a:rPr lang="hr-HR" dirty="0"/>
              <a:t> je manje selo u općini Sv. Martin na Muri.</a:t>
            </a:r>
          </a:p>
          <a:p>
            <a:pPr marL="0" indent="0">
              <a:buNone/>
            </a:pPr>
            <a:r>
              <a:rPr lang="hr-HR" dirty="0"/>
              <a:t>Smješteno je uz rijeku Muru.</a:t>
            </a:r>
          </a:p>
          <a:p>
            <a:pPr marL="0" indent="0">
              <a:buNone/>
            </a:pPr>
            <a:r>
              <a:rPr lang="hr-HR" dirty="0"/>
              <a:t>Prema podacima iz 2011. g. ima oko 155 stanovnika i oko 60 kuća.</a:t>
            </a:r>
          </a:p>
          <a:p>
            <a:pPr marL="0" indent="0">
              <a:buNone/>
            </a:pPr>
            <a:r>
              <a:rPr lang="hr-HR" dirty="0"/>
              <a:t>U selu ima nekoliko ulica, ali one nemaju svoj naziv nego samo kućne brojeve.</a:t>
            </a:r>
          </a:p>
          <a:p>
            <a:pPr marL="0" indent="0">
              <a:buNone/>
            </a:pPr>
            <a:r>
              <a:rPr lang="hr-HR" dirty="0"/>
              <a:t>Najvažnija zgrada u </a:t>
            </a:r>
            <a:r>
              <a:rPr lang="hr-HR" dirty="0" err="1"/>
              <a:t>Lapšini</a:t>
            </a:r>
            <a:r>
              <a:rPr lang="hr-HR" dirty="0"/>
              <a:t> je vatrogasni dom.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82F1D47-18D6-427C-9E62-FC60DB84773D}"/>
              </a:ext>
            </a:extLst>
          </p:cNvPr>
          <p:cNvSpPr txBox="1"/>
          <p:nvPr/>
        </p:nvSpPr>
        <p:spPr>
          <a:xfrm>
            <a:off x="838200" y="3251701"/>
            <a:ext cx="1156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On je izgrađen 1945. godine, kada je i osnovano DVD </a:t>
            </a:r>
            <a:r>
              <a:rPr lang="hr-HR" sz="2800" dirty="0" err="1"/>
              <a:t>Lapšina</a:t>
            </a:r>
            <a:r>
              <a:rPr lang="hr-HR" sz="2800" dirty="0"/>
              <a:t>.</a:t>
            </a:r>
            <a:endParaRPr lang="de-DE" sz="2800" dirty="0"/>
          </a:p>
        </p:txBody>
      </p:sp>
      <p:pic>
        <p:nvPicPr>
          <p:cNvPr id="10" name="Slika 9" descr="Slika na kojoj se prikazuje bicikl, žuto, crno, autobus&#10;&#10;Opis je automatski generiran">
            <a:extLst>
              <a:ext uri="{FF2B5EF4-FFF2-40B4-BE49-F238E27FC236}">
                <a16:creationId xmlns:a16="http://schemas.microsoft.com/office/drawing/2014/main" id="{1FC586F7-A759-4E24-937C-49DBD869A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33" y="4043423"/>
            <a:ext cx="2800609" cy="28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1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na otvorenom, zgrada, trava, cesta&#10;&#10;Opis je automatski generiran">
            <a:extLst>
              <a:ext uri="{FF2B5EF4-FFF2-40B4-BE49-F238E27FC236}">
                <a16:creationId xmlns:a16="http://schemas.microsoft.com/office/drawing/2014/main" id="{39CECFD1-E944-4A86-9B9B-3683E699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r="2" b="33477"/>
          <a:stretch/>
        </p:blipFill>
        <p:spPr>
          <a:xfrm>
            <a:off x="579264" y="365139"/>
            <a:ext cx="6288262" cy="3063875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4A66823-A416-4814-9148-D7940344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2436779" y="4170679"/>
            <a:ext cx="45719" cy="45719"/>
          </a:xfrm>
          <a:prstGeom prst="ellipse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hr-HR" sz="2400" dirty="0"/>
              <a:t>i</a:t>
            </a: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8918" y="4897628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Rezervirano mjesto sadržaja 10" descr="Slika na kojoj se prikazuje trava, na otvorenom, cesta, polje&#10;&#10;Opis je automatski generiran">
            <a:extLst>
              <a:ext uri="{FF2B5EF4-FFF2-40B4-BE49-F238E27FC236}">
                <a16:creationId xmlns:a16="http://schemas.microsoft.com/office/drawing/2014/main" id="{80467328-026E-4108-A79F-436138074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1" y="3630934"/>
            <a:ext cx="5875496" cy="2654119"/>
          </a:xfrm>
        </p:spPr>
      </p:pic>
      <p:pic>
        <p:nvPicPr>
          <p:cNvPr id="9" name="Slika 8" descr="Slika na kojoj se prikazuje na zatvorenom, prozor, zgrada, soba&#10;&#10;Opis je automatski generiran">
            <a:extLst>
              <a:ext uri="{FF2B5EF4-FFF2-40B4-BE49-F238E27FC236}">
                <a16:creationId xmlns:a16="http://schemas.microsoft.com/office/drawing/2014/main" id="{E91BE6F9-0961-485A-94A7-D985CD0CE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8" b="1"/>
          <a:stretch/>
        </p:blipFill>
        <p:spPr>
          <a:xfrm>
            <a:off x="7048500" y="365111"/>
            <a:ext cx="4621006" cy="581183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0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DAE068-97E3-454B-B9BE-BA6DFF3E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672" y="711279"/>
            <a:ext cx="2921026" cy="5203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2800" dirty="0">
                <a:solidFill>
                  <a:srgbClr val="FFFFFF"/>
                </a:solidFill>
                <a:latin typeface="+mn-lt"/>
              </a:rPr>
              <a:t>U </a:t>
            </a:r>
            <a:r>
              <a:rPr lang="hr-HR" sz="2800" dirty="0" err="1">
                <a:solidFill>
                  <a:srgbClr val="FFFFFF"/>
                </a:solidFill>
                <a:latin typeface="+mn-lt"/>
              </a:rPr>
              <a:t>Lapšini</a:t>
            </a:r>
            <a:r>
              <a:rPr lang="hr-HR" sz="2800" dirty="0">
                <a:solidFill>
                  <a:srgbClr val="FFFFFF"/>
                </a:solidFill>
                <a:latin typeface="+mn-lt"/>
              </a:rPr>
              <a:t>, osim što većina odlazi na posao, ljudi se najviše bave poljoprivredom i voćarstvom, ali nekada prije bavili su se i stočarstvom, svinjogojstvom, peradarstvom, ribolovom…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rava, na otvorenom, polje, stajanje&#10;&#10;Opis je automatski generiran">
            <a:extLst>
              <a:ext uri="{FF2B5EF4-FFF2-40B4-BE49-F238E27FC236}">
                <a16:creationId xmlns:a16="http://schemas.microsoft.com/office/drawing/2014/main" id="{D78C6636-9292-4320-89BF-D16B28EC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90918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0E9C08-A741-4488-B772-1AFAEF13A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64" y="343892"/>
            <a:ext cx="5809369" cy="584027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HR" sz="2400" dirty="0" err="1"/>
              <a:t>Lapšina</a:t>
            </a:r>
            <a:r>
              <a:rPr lang="hr-HR" sz="2400" dirty="0"/>
              <a:t> ima zanimljivu prošlost. Spominje se kao </a:t>
            </a:r>
            <a:r>
              <a:rPr lang="hr-HR" sz="2400" dirty="0" err="1"/>
              <a:t>Lapsia</a:t>
            </a:r>
            <a:r>
              <a:rPr lang="hr-HR" sz="2400" dirty="0"/>
              <a:t> u djelu mađarskog povjesničara krajem 15. stoljeća.</a:t>
            </a:r>
          </a:p>
          <a:p>
            <a:pPr marL="0" indent="0">
              <a:buNone/>
            </a:pPr>
            <a:r>
              <a:rPr lang="hr-HR" sz="2400" dirty="0"/>
              <a:t>Spominje se da su </a:t>
            </a:r>
            <a:r>
              <a:rPr lang="hr-HR" sz="2400" dirty="0" err="1"/>
              <a:t>ivanovci</a:t>
            </a:r>
            <a:r>
              <a:rPr lang="hr-HR" sz="2400" dirty="0"/>
              <a:t> (nekadašnji rimokatolički viteški red) imali svoj posjed Novi Dvori (Nova </a:t>
            </a:r>
            <a:r>
              <a:rPr lang="hr-HR" sz="2400" dirty="0" err="1"/>
              <a:t>Curia</a:t>
            </a:r>
            <a:r>
              <a:rPr lang="hr-HR" sz="2400" dirty="0"/>
              <a:t>) u mjestu </a:t>
            </a:r>
            <a:r>
              <a:rPr lang="hr-HR" sz="2400" dirty="0" err="1"/>
              <a:t>Lapšina</a:t>
            </a:r>
            <a:r>
              <a:rPr lang="hr-HR" sz="2400" dirty="0"/>
              <a:t>. U njihovom utvrđenom gradu bila je tvrđava (kaštel). Predaja tvrdi da je Juraj Zrinski nakon jednog turnira u Čakovcu na svoje imanje </a:t>
            </a:r>
            <a:r>
              <a:rPr lang="hr-HR" sz="2400" dirty="0" err="1"/>
              <a:t>Gradišćak</a:t>
            </a:r>
            <a:r>
              <a:rPr lang="hr-HR" sz="2400" dirty="0"/>
              <a:t> pozvao goste, gdje je siromašnom plemiću Nikoli </a:t>
            </a:r>
            <a:r>
              <a:rPr lang="hr-HR" sz="2400" dirty="0" err="1"/>
              <a:t>Mlakovački</a:t>
            </a:r>
            <a:r>
              <a:rPr lang="hr-HR" sz="2400" dirty="0"/>
              <a:t> (</a:t>
            </a:r>
            <a:r>
              <a:rPr lang="hr-HR" sz="2400" dirty="0" err="1"/>
              <a:t>Malakoczy</a:t>
            </a:r>
            <a:r>
              <a:rPr lang="hr-HR" sz="2400" dirty="0"/>
              <a:t>) predao grad </a:t>
            </a:r>
            <a:r>
              <a:rPr lang="hr-HR" sz="2400" dirty="0" err="1"/>
              <a:t>Gradešćak</a:t>
            </a:r>
            <a:r>
              <a:rPr lang="hr-HR" sz="2400" dirty="0"/>
              <a:t> kao vjenčani dar, obećavši mu da će mu dati i toliko zemlje kako daleko bude bacio svoj buzdovan s </a:t>
            </a:r>
            <a:r>
              <a:rPr lang="hr-HR" sz="2400" dirty="0" err="1"/>
              <a:t>Gradišćaka</a:t>
            </a:r>
            <a:r>
              <a:rPr lang="hr-HR" sz="2400" dirty="0"/>
              <a:t>. On je bio česti pobjednik viteških turnira, pa je bacio buzdovan tako snažno da je on odletio do mjesta na kojem se danas nalazi </a:t>
            </a:r>
            <a:r>
              <a:rPr lang="hr-HR" sz="2400" dirty="0" err="1"/>
              <a:t>Lapšina</a:t>
            </a:r>
            <a:r>
              <a:rPr lang="hr-HR" sz="2400" dirty="0"/>
              <a:t> koju je on nakon toga izgradio.</a:t>
            </a: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 descr="Slika na kojoj se prikazuje fotografija, staro, malo, uređeno&#10;&#10;Opis je automatski generiran">
            <a:extLst>
              <a:ext uri="{FF2B5EF4-FFF2-40B4-BE49-F238E27FC236}">
                <a16:creationId xmlns:a16="http://schemas.microsoft.com/office/drawing/2014/main" id="{268AB331-BED6-4EC7-A85E-E52A8F5EA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5984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Slika 4" descr="Slika na kojoj se prikazuje fotografija, staro, malo, uređeno&#10;&#10;Opis je automatski generiran">
            <a:extLst>
              <a:ext uri="{FF2B5EF4-FFF2-40B4-BE49-F238E27FC236}">
                <a16:creationId xmlns:a16="http://schemas.microsoft.com/office/drawing/2014/main" id="{1DEEDC86-CD33-4EDC-ACE4-62674E6A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98959" y="-233916"/>
            <a:ext cx="99237" cy="7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Naslov 7">
            <a:extLst>
              <a:ext uri="{FF2B5EF4-FFF2-40B4-BE49-F238E27FC236}">
                <a16:creationId xmlns:a16="http://schemas.microsoft.com/office/drawing/2014/main" id="{0FB66442-6BCE-46BE-878A-E0078AFC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8" y="-981560"/>
            <a:ext cx="10515600" cy="132556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400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B4F9B51-1712-48CD-9116-62FCC9C7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0"/>
            <a:ext cx="4399754" cy="3049987"/>
          </a:xfrm>
        </p:spPr>
        <p:txBody>
          <a:bodyPr>
            <a:normAutofit/>
          </a:bodyPr>
          <a:lstStyle/>
          <a:p>
            <a:br>
              <a:rPr lang="en-US" dirty="0">
                <a:effectLst/>
              </a:rPr>
            </a:b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531BAD-E69A-4447-992C-5525A3E7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400" dirty="0">
                <a:solidFill>
                  <a:srgbClr val="000000"/>
                </a:solidFill>
              </a:rPr>
              <a:t>U razdoblju zrinsko-</a:t>
            </a:r>
            <a:r>
              <a:rPr lang="hr-HR" sz="2400" dirty="0" err="1">
                <a:solidFill>
                  <a:srgbClr val="000000"/>
                </a:solidFill>
              </a:rPr>
              <a:t>frankopanske</a:t>
            </a:r>
            <a:r>
              <a:rPr lang="hr-HR" sz="2400" dirty="0">
                <a:solidFill>
                  <a:srgbClr val="000000"/>
                </a:solidFill>
              </a:rPr>
              <a:t> urote, </a:t>
            </a:r>
            <a:r>
              <a:rPr lang="hr-HR" sz="2400" dirty="0" err="1">
                <a:solidFill>
                  <a:srgbClr val="000000"/>
                </a:solidFill>
              </a:rPr>
              <a:t>Lapšinu</a:t>
            </a:r>
            <a:r>
              <a:rPr lang="hr-HR" sz="2400" dirty="0">
                <a:solidFill>
                  <a:srgbClr val="000000"/>
                </a:solidFill>
              </a:rPr>
              <a:t> je posjedovao barun </a:t>
            </a:r>
            <a:r>
              <a:rPr lang="hr-HR" sz="2400" dirty="0" err="1">
                <a:solidFill>
                  <a:srgbClr val="000000"/>
                </a:solidFill>
              </a:rPr>
              <a:t>Locatella</a:t>
            </a:r>
            <a:r>
              <a:rPr lang="hr-HR" sz="2400" dirty="0">
                <a:solidFill>
                  <a:srgbClr val="000000"/>
                </a:solidFill>
              </a:rPr>
              <a:t>, te su se tamo vodili i dogovori za razne urote. </a:t>
            </a:r>
            <a:r>
              <a:rPr lang="hr-HR" sz="2400" dirty="0" err="1">
                <a:solidFill>
                  <a:srgbClr val="000000"/>
                </a:solidFill>
              </a:rPr>
              <a:t>Lapšinu</a:t>
            </a:r>
            <a:r>
              <a:rPr lang="hr-HR" sz="2400" dirty="0">
                <a:solidFill>
                  <a:srgbClr val="000000"/>
                </a:solidFill>
              </a:rPr>
              <a:t> je do  1698. g. posjedovao markiz de </a:t>
            </a:r>
            <a:r>
              <a:rPr lang="hr-HR" sz="2400" dirty="0" err="1">
                <a:solidFill>
                  <a:srgbClr val="000000"/>
                </a:solidFill>
              </a:rPr>
              <a:t>Prie</a:t>
            </a:r>
            <a:r>
              <a:rPr lang="hr-HR" sz="2400" dirty="0">
                <a:solidFill>
                  <a:srgbClr val="000000"/>
                </a:solidFill>
              </a:rPr>
              <a:t>, od kojeg je </a:t>
            </a:r>
            <a:r>
              <a:rPr lang="hr-HR" sz="2400" dirty="0" err="1">
                <a:solidFill>
                  <a:srgbClr val="000000"/>
                </a:solidFill>
              </a:rPr>
              <a:t>Lapšinu</a:t>
            </a:r>
            <a:r>
              <a:rPr lang="hr-HR" sz="2400" dirty="0">
                <a:solidFill>
                  <a:srgbClr val="000000"/>
                </a:solidFill>
              </a:rPr>
              <a:t> preuzeo Baltazar </a:t>
            </a:r>
            <a:r>
              <a:rPr lang="hr-HR" sz="2400" dirty="0" err="1">
                <a:solidFill>
                  <a:srgbClr val="000000"/>
                </a:solidFill>
              </a:rPr>
              <a:t>Patačić</a:t>
            </a:r>
            <a:r>
              <a:rPr lang="hr-HR" sz="2400" dirty="0">
                <a:solidFill>
                  <a:srgbClr val="000000"/>
                </a:solidFill>
              </a:rPr>
              <a:t>. Nakon toga opustošile su je 1708. g. </a:t>
            </a:r>
            <a:r>
              <a:rPr lang="hr-HR" sz="2400" dirty="0" err="1">
                <a:solidFill>
                  <a:srgbClr val="000000"/>
                </a:solidFill>
              </a:rPr>
              <a:t>Rakoczijeve</a:t>
            </a:r>
            <a:r>
              <a:rPr lang="hr-HR" sz="2400" dirty="0">
                <a:solidFill>
                  <a:srgbClr val="000000"/>
                </a:solidFill>
              </a:rPr>
              <a:t> čete. </a:t>
            </a:r>
            <a:r>
              <a:rPr lang="hr-HR" sz="2400" dirty="0" err="1">
                <a:solidFill>
                  <a:srgbClr val="000000"/>
                </a:solidFill>
              </a:rPr>
              <a:t>Lapšina</a:t>
            </a:r>
            <a:r>
              <a:rPr lang="hr-HR" sz="2400" dirty="0">
                <a:solidFill>
                  <a:srgbClr val="000000"/>
                </a:solidFill>
              </a:rPr>
              <a:t> je obnovljena za  vrijeme grofa </a:t>
            </a:r>
            <a:r>
              <a:rPr lang="hr-HR" sz="2400" dirty="0" err="1">
                <a:solidFill>
                  <a:srgbClr val="000000"/>
                </a:solidFill>
              </a:rPr>
              <a:t>Althana</a:t>
            </a:r>
            <a:r>
              <a:rPr lang="hr-HR" sz="24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0000"/>
                </a:solidFill>
              </a:rPr>
              <a:t>Danas od kaštela </a:t>
            </a:r>
            <a:r>
              <a:rPr lang="hr-HR" sz="2400" dirty="0" err="1">
                <a:solidFill>
                  <a:srgbClr val="000000"/>
                </a:solidFill>
              </a:rPr>
              <a:t>Lapšine</a:t>
            </a:r>
            <a:r>
              <a:rPr lang="hr-HR" sz="2400" dirty="0">
                <a:solidFill>
                  <a:srgbClr val="000000"/>
                </a:solidFill>
              </a:rPr>
              <a:t> ne postoji nikakav trag, jer je srušen i kamenje razneseno 1932. godine. Zemljište na kojem se nalazio kaštel, u </a:t>
            </a:r>
            <a:r>
              <a:rPr lang="hr-HR" sz="2400" dirty="0" err="1">
                <a:solidFill>
                  <a:srgbClr val="000000"/>
                </a:solidFill>
              </a:rPr>
              <a:t>vlasnišvu</a:t>
            </a:r>
            <a:r>
              <a:rPr lang="hr-HR" sz="2400" dirty="0">
                <a:solidFill>
                  <a:srgbClr val="000000"/>
                </a:solidFill>
              </a:rPr>
              <a:t> je Đure Bogdana.</a:t>
            </a:r>
          </a:p>
          <a:p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6" name="Slika 5" descr="Slika na kojoj se prikazuje fotografija, na otvorenom, staro, trava&#10;&#10;Opis je automatski generiran">
            <a:extLst>
              <a:ext uri="{FF2B5EF4-FFF2-40B4-BE49-F238E27FC236}">
                <a16:creationId xmlns:a16="http://schemas.microsoft.com/office/drawing/2014/main" id="{8CD6B457-96FB-441B-BF2F-4FCBFDF52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2" y="1871402"/>
            <a:ext cx="4658159" cy="289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4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97BDE1-CFC2-4805-9992-1D38E303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49" y="246497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/>
              <a:t>Meni je selo </a:t>
            </a:r>
            <a:r>
              <a:rPr lang="hr-HR" sz="2800" dirty="0" err="1"/>
              <a:t>Lapšina</a:t>
            </a:r>
            <a:r>
              <a:rPr lang="hr-HR" sz="2800" dirty="0"/>
              <a:t> jako lijepo i drago, jer u njemu žive moji baka i djed, te zbog toga uvijek rado dolazim u </a:t>
            </a:r>
            <a:r>
              <a:rPr lang="hr-HR" sz="2800" dirty="0" err="1"/>
              <a:t>Lapšinu</a:t>
            </a:r>
            <a:r>
              <a:rPr lang="hr-HR" sz="2800" dirty="0">
                <a:latin typeface="Algerian" panose="04020705040A02060702" pitchFamily="82" charset="0"/>
              </a:rPr>
              <a:t>.</a:t>
            </a:r>
            <a:endParaRPr lang="de-DE" sz="2800" dirty="0">
              <a:latin typeface="Algerian" panose="04020705040A020607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94D07B-ACAE-4BE1-92BA-8AC73E99581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63446">
            <a:off x="1190823" y="2781259"/>
            <a:ext cx="3004595" cy="554252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Pozdrav iz </a:t>
            </a:r>
            <a:r>
              <a:rPr lang="hr-HR" dirty="0" err="1"/>
              <a:t>Lapšine</a:t>
            </a:r>
            <a:r>
              <a:rPr lang="hr-HR" dirty="0"/>
              <a:t>!</a:t>
            </a:r>
            <a:endParaRPr lang="de-DE" dirty="0"/>
          </a:p>
        </p:txBody>
      </p:sp>
      <p:pic>
        <p:nvPicPr>
          <p:cNvPr id="5" name="Slika 4" descr="Slika na kojoj se prikazuje osoba, na otvorenom, nasmijano, nošenje&#10;&#10;Opis je automatski generiran">
            <a:extLst>
              <a:ext uri="{FF2B5EF4-FFF2-40B4-BE49-F238E27FC236}">
                <a16:creationId xmlns:a16="http://schemas.microsoft.com/office/drawing/2014/main" id="{60DA27A8-0EDA-4FBB-BDE9-3DA84FA5B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902">
            <a:off x="4313717" y="2165808"/>
            <a:ext cx="4129865" cy="3097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Srce 6">
            <a:extLst>
              <a:ext uri="{FF2B5EF4-FFF2-40B4-BE49-F238E27FC236}">
                <a16:creationId xmlns:a16="http://schemas.microsoft.com/office/drawing/2014/main" id="{E648840B-DE7D-40EC-B66D-8E40BE66B7C8}"/>
              </a:ext>
            </a:extLst>
          </p:cNvPr>
          <p:cNvSpPr/>
          <p:nvPr/>
        </p:nvSpPr>
        <p:spPr>
          <a:xfrm>
            <a:off x="9866475" y="2732226"/>
            <a:ext cx="1159519" cy="1010433"/>
          </a:xfrm>
          <a:prstGeom prst="heart">
            <a:avLst/>
          </a:prstGeom>
          <a:solidFill>
            <a:srgbClr val="FF9999"/>
          </a:solidFill>
          <a:ln>
            <a:solidFill>
              <a:srgbClr val="F34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371</Words>
  <Application>Microsoft Macintosh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Algerian</vt:lpstr>
      <vt:lpstr>Arial</vt:lpstr>
      <vt:lpstr>Calibri</vt:lpstr>
      <vt:lpstr>Calibri Light</vt:lpstr>
      <vt:lpstr>Tema sustava Office</vt:lpstr>
      <vt:lpstr>Lapšina</vt:lpstr>
      <vt:lpstr>.</vt:lpstr>
      <vt:lpstr>i</vt:lpstr>
      <vt:lpstr>U Lapšini, osim što većina odlazi na posao, ljudi se najviše bave poljoprivredom i voćarstvom, ali nekada prije bavili su se i stočarstvom, svinjogojstvom, peradarstvom, ribolovom…</vt:lpstr>
      <vt:lpstr>PowerPoint Presentation</vt:lpstr>
      <vt:lpstr> </vt:lpstr>
      <vt:lpstr>Meni je selo Lapšina jako lijepo i drago, jer u njemu žive moji baka i djed, te zbog toga uvijek rado dolazim u Lapšinu.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Lapšina</dc:title>
  <dc:creator>Marin</dc:creator>
  <cp:lastModifiedBy>Višnja Špicar</cp:lastModifiedBy>
  <cp:revision>3</cp:revision>
  <dcterms:created xsi:type="dcterms:W3CDTF">2019-11-25T10:21:28Z</dcterms:created>
  <dcterms:modified xsi:type="dcterms:W3CDTF">2020-03-05T16:23:11Z</dcterms:modified>
</cp:coreProperties>
</file>