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3" r:id="rId9"/>
    <p:sldId id="264" r:id="rId10"/>
    <p:sldId id="265" r:id="rId11"/>
    <p:sldId id="278" r:id="rId12"/>
    <p:sldId id="267" r:id="rId13"/>
    <p:sldId id="268" r:id="rId14"/>
    <p:sldId id="269" r:id="rId15"/>
    <p:sldId id="271" r:id="rId16"/>
    <p:sldId id="273" r:id="rId17"/>
    <p:sldId id="275" r:id="rId18"/>
    <p:sldId id="2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864" y="6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1D8BD707-D9CF-40AE-B4C6-C98DA3205C09}" type="datetimeFigureOut">
              <a:rPr lang="en-US" smtClean="0"/>
              <a:pPr/>
              <a:t>2/17/2019</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hicomm.bg/uploads/articles/201810/58359/01-2.jpg?1539512445581"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14400"/>
            <a:ext cx="7772400" cy="1470025"/>
          </a:xfrm>
        </p:spPr>
        <p:txBody>
          <a:bodyPr/>
          <a:lstStyle/>
          <a:p>
            <a:r>
              <a:rPr lang="en-US" b="1" dirty="0" smtClean="0">
                <a:solidFill>
                  <a:srgbClr val="FFC000"/>
                </a:solidFill>
                <a:latin typeface="+mn-lt"/>
              </a:rPr>
              <a:t>The most recent architectural designs for moon bases</a:t>
            </a:r>
            <a:endParaRPr lang="bg-BG" b="1" dirty="0">
              <a:solidFill>
                <a:srgbClr val="FFC000"/>
              </a:solidFill>
              <a:latin typeface="+mn-lt"/>
            </a:endParaRP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9800" y="3810000"/>
            <a:ext cx="5029200" cy="23993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2819400" y="2743200"/>
            <a:ext cx="3400098" cy="369332"/>
          </a:xfrm>
          <a:prstGeom prst="rect">
            <a:avLst/>
          </a:prstGeom>
        </p:spPr>
        <p:txBody>
          <a:bodyPr wrap="none">
            <a:spAutoFit/>
          </a:bodyPr>
          <a:lstStyle/>
          <a:p>
            <a:r>
              <a:rPr lang="en-US" dirty="0" smtClean="0"/>
              <a:t>Panayot Volov school, Varna, Bulgaria</a:t>
            </a:r>
            <a:endParaRPr lang="bg-BG" dirty="0"/>
          </a:p>
        </p:txBody>
      </p:sp>
    </p:spTree>
    <p:extLst>
      <p:ext uri="{BB962C8B-B14F-4D97-AF65-F5344CB8AC3E}">
        <p14:creationId xmlns:p14="http://schemas.microsoft.com/office/powerpoint/2010/main" xmlns="" val="76295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1676400"/>
            <a:ext cx="3733800" cy="4114800"/>
          </a:xfrm>
        </p:spPr>
        <p:txBody>
          <a:bodyPr>
            <a:normAutofit/>
          </a:bodyPr>
          <a:lstStyle/>
          <a:p>
            <a:r>
              <a:rPr lang="ru-RU" sz="2400" dirty="0" smtClean="0"/>
              <a:t>.</a:t>
            </a:r>
            <a:r>
              <a:rPr lang="en-US" sz="2400" dirty="0" smtClean="0"/>
              <a:t> The designer offers the Moon to create a city that accommodates at least 3,000 people. And quite logical - they will deal with mining and will develop space tourism.</a:t>
            </a:r>
            <a:endParaRPr lang="bg-BG" sz="2400" dirty="0"/>
          </a:p>
        </p:txBody>
      </p:sp>
      <p:sp>
        <p:nvSpPr>
          <p:cNvPr id="4" name="Title 3"/>
          <p:cNvSpPr>
            <a:spLocks noGrp="1"/>
          </p:cNvSpPr>
          <p:nvPr>
            <p:ph type="title"/>
          </p:nvPr>
        </p:nvSpPr>
        <p:spPr/>
        <p:txBody>
          <a:bodyPr/>
          <a:lstStyle/>
          <a:p>
            <a:pPr algn="ctr"/>
            <a:r>
              <a:rPr lang="en-US" dirty="0">
                <a:solidFill>
                  <a:srgbClr val="FFC000"/>
                </a:solidFill>
                <a:latin typeface="Arial Black" panose="020B0A04020102020204" pitchFamily="34" charset="0"/>
              </a:rPr>
              <a:t>PLATINUM CITY</a:t>
            </a:r>
            <a:endParaRPr lang="bg-BG" dirty="0">
              <a:solidFill>
                <a:srgbClr val="FFC000"/>
              </a:solidFill>
              <a:latin typeface="Arial Black" panose="020B0A04020102020204" pitchFamily="34" charset="0"/>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1600200"/>
            <a:ext cx="2923699" cy="4125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11652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685800"/>
            <a:ext cx="6990735" cy="4925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09600" y="1905000"/>
            <a:ext cx="3200400" cy="3810000"/>
          </a:xfrm>
        </p:spPr>
        <p:txBody>
          <a:bodyPr>
            <a:normAutofit/>
          </a:bodyPr>
          <a:lstStyle/>
          <a:p>
            <a:r>
              <a:rPr lang="en-US" sz="2000" dirty="0" smtClean="0"/>
              <a:t>The project is a rotating city ring, as we have seen in a number of sci-fi films. It is these projects that will enable people to harvest resources away from Earth and subsequently colonize Mars and other objects from the Solar System.</a:t>
            </a:r>
            <a:endParaRPr lang="bg-BG" sz="2000" dirty="0"/>
          </a:p>
        </p:txBody>
      </p:sp>
      <p:sp>
        <p:nvSpPr>
          <p:cNvPr id="2" name="Title 1"/>
          <p:cNvSpPr>
            <a:spLocks noGrp="1"/>
          </p:cNvSpPr>
          <p:nvPr>
            <p:ph type="title"/>
          </p:nvPr>
        </p:nvSpPr>
        <p:spPr/>
        <p:txBody>
          <a:bodyPr/>
          <a:lstStyle/>
          <a:p>
            <a:pPr algn="ctr"/>
            <a:r>
              <a:rPr lang="en-US" dirty="0">
                <a:solidFill>
                  <a:srgbClr val="FFC000"/>
                </a:solidFill>
                <a:latin typeface="Arial Black" panose="020B0A04020102020204" pitchFamily="34" charset="0"/>
              </a:rPr>
              <a:t>UPSIDE DOWN</a:t>
            </a:r>
            <a:endParaRPr lang="bg-BG" dirty="0">
              <a:solidFill>
                <a:srgbClr val="FFC000"/>
              </a:solidFill>
              <a:latin typeface="Arial Black" panose="020B0A04020102020204" pitchFamily="34" charset="0"/>
            </a:endParaRPr>
          </a:p>
        </p:txBody>
      </p:sp>
      <p:pic>
        <p:nvPicPr>
          <p:cNvPr id="7170"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86200" y="1981200"/>
            <a:ext cx="5080382" cy="358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20254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838200"/>
            <a:ext cx="6895023"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86590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09600" y="1447800"/>
            <a:ext cx="8229600" cy="914400"/>
          </a:xfrm>
        </p:spPr>
        <p:txBody>
          <a:bodyPr>
            <a:noAutofit/>
          </a:bodyPr>
          <a:lstStyle/>
          <a:p>
            <a:pPr algn="ctr">
              <a:buNone/>
            </a:pPr>
            <a:r>
              <a:rPr lang="en-US" sz="2000" dirty="0" smtClean="0"/>
              <a:t>The creators believe that the moon is an ideal place to relax and contemplate cosmic landscapes. That's why people there will live not in bunkers, but in transparent blisters.</a:t>
            </a:r>
            <a:endParaRPr lang="bg-BG" sz="2000" dirty="0"/>
          </a:p>
        </p:txBody>
      </p:sp>
      <p:sp>
        <p:nvSpPr>
          <p:cNvPr id="2" name="Title 1"/>
          <p:cNvSpPr>
            <a:spLocks noGrp="1"/>
          </p:cNvSpPr>
          <p:nvPr>
            <p:ph type="title"/>
          </p:nvPr>
        </p:nvSpPr>
        <p:spPr/>
        <p:txBody>
          <a:bodyPr/>
          <a:lstStyle/>
          <a:p>
            <a:pPr algn="ctr"/>
            <a:r>
              <a:rPr lang="en-US" dirty="0">
                <a:solidFill>
                  <a:srgbClr val="FFC000"/>
                </a:solidFill>
                <a:latin typeface="Arial Black" panose="020B0A04020102020204" pitchFamily="34" charset="0"/>
              </a:rPr>
              <a:t>WOMB</a:t>
            </a:r>
            <a:endParaRPr lang="bg-BG" dirty="0">
              <a:solidFill>
                <a:srgbClr val="FFC000"/>
              </a:solidFill>
              <a:latin typeface="Arial Black" panose="020B0A04020102020204" pitchFamily="34" charset="0"/>
            </a:endParaRPr>
          </a:p>
        </p:txBody>
      </p:sp>
      <p:pic>
        <p:nvPicPr>
          <p:cNvPr id="9218"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2590800"/>
            <a:ext cx="3991753" cy="281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9609" y="2590800"/>
            <a:ext cx="4107713"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99073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09600" y="1524000"/>
            <a:ext cx="8153400" cy="4191000"/>
          </a:xfrm>
        </p:spPr>
        <p:txBody>
          <a:bodyPr>
            <a:normAutofit/>
          </a:bodyPr>
          <a:lstStyle/>
          <a:p>
            <a:r>
              <a:rPr lang="en-US" sz="2000" dirty="0" smtClean="0"/>
              <a:t>Here architects offer to use the huge craters - already "dug" holes on the surface of the moon to be covered with protective glass and insulations so that people can live in it.</a:t>
            </a:r>
            <a:endParaRPr lang="bg-BG" sz="2000" dirty="0"/>
          </a:p>
        </p:txBody>
      </p:sp>
      <p:sp>
        <p:nvSpPr>
          <p:cNvPr id="2" name="Title 1"/>
          <p:cNvSpPr>
            <a:spLocks noGrp="1"/>
          </p:cNvSpPr>
          <p:nvPr>
            <p:ph type="title"/>
          </p:nvPr>
        </p:nvSpPr>
        <p:spPr/>
        <p:txBody>
          <a:bodyPr/>
          <a:lstStyle/>
          <a:p>
            <a:pPr algn="ctr"/>
            <a:r>
              <a:rPr lang="en-US" dirty="0">
                <a:solidFill>
                  <a:srgbClr val="FFC000"/>
                </a:solidFill>
                <a:latin typeface="Arial Black" panose="020B0A04020102020204" pitchFamily="34" charset="0"/>
              </a:rPr>
              <a:t>MOON EYE</a:t>
            </a:r>
            <a:endParaRPr lang="bg-BG" dirty="0">
              <a:solidFill>
                <a:srgbClr val="FFC000"/>
              </a:solidFill>
              <a:latin typeface="Arial Black" panose="020B0A04020102020204" pitchFamily="34" charset="0"/>
            </a:endParaRPr>
          </a:p>
        </p:txBody>
      </p:sp>
      <p:pic>
        <p:nvPicPr>
          <p:cNvPr id="11266"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2667000"/>
            <a:ext cx="4096782"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2667000"/>
            <a:ext cx="4084799"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83230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81000" y="1600200"/>
            <a:ext cx="3276600" cy="4114800"/>
          </a:xfrm>
        </p:spPr>
        <p:txBody>
          <a:bodyPr>
            <a:noAutofit/>
          </a:bodyPr>
          <a:lstStyle/>
          <a:p>
            <a:r>
              <a:rPr lang="en-US" sz="2000" dirty="0" smtClean="0"/>
              <a:t>The main focus of the author is the development of green areas on the earth companion. But for them it will be necessary to pre-create large-scale structures and obtain different resources.</a:t>
            </a:r>
          </a:p>
          <a:p>
            <a:r>
              <a:rPr lang="en-US" sz="2000" dirty="0" smtClean="0"/>
              <a:t>The realization will only be possible in 2110 - about 140 years after the first landing of a person on the Moon.</a:t>
            </a:r>
            <a:endParaRPr lang="bg-BG" sz="2000" dirty="0"/>
          </a:p>
        </p:txBody>
      </p:sp>
      <p:sp>
        <p:nvSpPr>
          <p:cNvPr id="2" name="Title 1"/>
          <p:cNvSpPr>
            <a:spLocks noGrp="1"/>
          </p:cNvSpPr>
          <p:nvPr>
            <p:ph type="title"/>
          </p:nvPr>
        </p:nvSpPr>
        <p:spPr/>
        <p:txBody>
          <a:bodyPr/>
          <a:lstStyle/>
          <a:p>
            <a:r>
              <a:rPr lang="en-US" dirty="0" smtClean="0">
                <a:solidFill>
                  <a:srgbClr val="FFC000"/>
                </a:solidFill>
                <a:latin typeface="Arial Black" panose="020B0A04020102020204" pitchFamily="34" charset="0"/>
              </a:rPr>
              <a:t>  LUNAR </a:t>
            </a:r>
            <a:r>
              <a:rPr lang="en-US" dirty="0">
                <a:solidFill>
                  <a:srgbClr val="FFC000"/>
                </a:solidFill>
                <a:latin typeface="Arial Black" panose="020B0A04020102020204" pitchFamily="34" charset="0"/>
              </a:rPr>
              <a:t>OASIS</a:t>
            </a:r>
            <a:endParaRPr lang="bg-BG" dirty="0">
              <a:solidFill>
                <a:srgbClr val="FFC000"/>
              </a:solidFill>
              <a:latin typeface="Arial Black" panose="020B0A04020102020204" pitchFamily="34" charset="0"/>
            </a:endParaRPr>
          </a:p>
        </p:txBody>
      </p:sp>
      <p:pic>
        <p:nvPicPr>
          <p:cNvPr id="13314"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609600"/>
            <a:ext cx="3581400" cy="25314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3276600"/>
            <a:ext cx="3575050" cy="2528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10274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371600"/>
            <a:ext cx="8305800" cy="4343400"/>
          </a:xfrm>
        </p:spPr>
        <p:txBody>
          <a:bodyPr>
            <a:normAutofit/>
          </a:bodyPr>
          <a:lstStyle/>
          <a:p>
            <a:pPr algn="ctr">
              <a:buNone/>
            </a:pPr>
            <a:r>
              <a:rPr lang="en-US" sz="2000" dirty="0" smtClean="0"/>
              <a:t>The author believes that this way they can attract rich cosmopolitan tourists who will use the possibilities of non-traditional medicine in ... a non-traditional place. Namely - away from Earth.</a:t>
            </a:r>
            <a:endParaRPr lang="bg-BG" sz="2000" dirty="0"/>
          </a:p>
        </p:txBody>
      </p:sp>
      <p:sp>
        <p:nvSpPr>
          <p:cNvPr id="2" name="Title 1"/>
          <p:cNvSpPr>
            <a:spLocks noGrp="1"/>
          </p:cNvSpPr>
          <p:nvPr>
            <p:ph type="title"/>
          </p:nvPr>
        </p:nvSpPr>
        <p:spPr/>
        <p:txBody>
          <a:bodyPr/>
          <a:lstStyle/>
          <a:p>
            <a:pPr algn="ctr"/>
            <a:r>
              <a:rPr lang="bg-BG" b="1" dirty="0">
                <a:solidFill>
                  <a:srgbClr val="FFC000"/>
                </a:solidFill>
                <a:latin typeface="Arial Black" panose="020B0A04020102020204" pitchFamily="34" charset="0"/>
              </a:rPr>
              <a:t>THE AEROSPHERE</a:t>
            </a:r>
          </a:p>
        </p:txBody>
      </p:sp>
      <p:pic>
        <p:nvPicPr>
          <p:cNvPr id="15362"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2438400"/>
            <a:ext cx="4202011"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16764" y="2438400"/>
            <a:ext cx="4197813"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895992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The Studies and researches continue ...</a:t>
            </a:r>
            <a:endParaRPr lang="bg-BG" dirty="0"/>
          </a:p>
        </p:txBody>
      </p:sp>
      <p:pic>
        <p:nvPicPr>
          <p:cNvPr id="20482" name="Picture 2" descr="D:\Desktop\118763_660_370.jpg"/>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3429000"/>
            <a:ext cx="3733800" cy="2093190"/>
          </a:xfrm>
          <a:prstGeom prst="rect">
            <a:avLst/>
          </a:prstGeom>
          <a:noFill/>
          <a:extLst>
            <a:ext uri="{909E8E84-426E-40DD-AFC4-6F175D3DCCD1}">
              <a14:hiddenFill xmlns:a14="http://schemas.microsoft.com/office/drawing/2010/main" xmlns="">
                <a:solidFill>
                  <a:srgbClr val="FFFFFF"/>
                </a:solidFill>
              </a14:hiddenFill>
            </a:ext>
          </a:extLst>
        </p:spPr>
      </p:pic>
      <p:pic>
        <p:nvPicPr>
          <p:cNvPr id="20483" name="Picture 3" descr="D:\Desktop\LUNATA.jpg"/>
          <p:cNvPicPr>
            <a:picLocks noGrp="1" noChangeAspect="1" noChangeArrowheads="1"/>
          </p:cNvPicPr>
          <p:nvPr>
            <p:ph sz="quarter" idx="14"/>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3200400"/>
            <a:ext cx="3733800" cy="22482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201788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normAutofit/>
          </a:bodyPr>
          <a:lstStyle/>
          <a:p>
            <a:pPr algn="ctr"/>
            <a:r>
              <a:rPr lang="en-US" sz="2000" dirty="0" smtClean="0"/>
              <a:t>Moon bases and cities are not new. They have been on the pages of sci-fi novels for decades, and particularly relevant since the Americans stepped on the moon. Today, when many countries' aspirations for the return of the people in the earth to the earth moon are revived, the subject is becoming more and more relevant</a:t>
            </a:r>
            <a:r>
              <a:rPr lang="en-US" sz="2000" dirty="0" smtClean="0"/>
              <a:t>. </a:t>
            </a:r>
            <a:endParaRPr lang="bg-BG" sz="2000" dirty="0"/>
          </a:p>
        </p:txBody>
      </p:sp>
      <p:pic>
        <p:nvPicPr>
          <p:cNvPr id="17412" name="Picture 4" descr="D:\Desktop\Phase-18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3429000"/>
            <a:ext cx="2540000" cy="254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402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153400" cy="1401762"/>
          </a:xfrm>
        </p:spPr>
        <p:txBody>
          <a:bodyPr/>
          <a:lstStyle/>
          <a:p>
            <a:pPr algn="ctr"/>
            <a:r>
              <a:rPr lang="ru-RU" b="1" dirty="0" smtClean="0">
                <a:solidFill>
                  <a:srgbClr val="FFC000"/>
                </a:solidFill>
              </a:rPr>
              <a:t>Moontopia</a:t>
            </a:r>
            <a:r>
              <a:rPr lang="en-US" b="1" dirty="0" smtClean="0">
                <a:solidFill>
                  <a:srgbClr val="FFC000"/>
                </a:solidFill>
              </a:rPr>
              <a:t> </a:t>
            </a:r>
            <a:br>
              <a:rPr lang="en-US" b="1" dirty="0" smtClean="0">
                <a:solidFill>
                  <a:srgbClr val="FFC000"/>
                </a:solidFill>
              </a:rPr>
            </a:br>
            <a:r>
              <a:rPr lang="en-US" b="1" dirty="0" smtClean="0">
                <a:solidFill>
                  <a:srgbClr val="FFC000"/>
                </a:solidFill>
              </a:rPr>
              <a:t>international  architectural competition</a:t>
            </a:r>
            <a:endParaRPr lang="bg-BG" b="1" dirty="0">
              <a:solidFill>
                <a:srgbClr val="FFC000"/>
              </a:solidFill>
            </a:endParaRPr>
          </a:p>
        </p:txBody>
      </p:sp>
      <p:sp>
        <p:nvSpPr>
          <p:cNvPr id="3" name="Content Placeholder 2"/>
          <p:cNvSpPr>
            <a:spLocks noGrp="1"/>
          </p:cNvSpPr>
          <p:nvPr>
            <p:ph sz="quarter" idx="13"/>
          </p:nvPr>
        </p:nvSpPr>
        <p:spPr>
          <a:xfrm>
            <a:off x="609600" y="1981200"/>
            <a:ext cx="7924800" cy="3733800"/>
          </a:xfrm>
        </p:spPr>
        <p:txBody>
          <a:bodyPr>
            <a:normAutofit/>
          </a:bodyPr>
          <a:lstStyle/>
          <a:p>
            <a:r>
              <a:rPr lang="en-US" dirty="0" smtClean="0"/>
              <a:t>The goal was to create moon colony projects without limiting the imagination of designers and engineers (in terms of money or technology). The only condition is that they have factual justification and are self-supporting, to provide everything needed for long-term residence, work and space tourism on the Earth's surface.</a:t>
            </a:r>
            <a:endParaRPr lang="bg-BG" dirty="0"/>
          </a:p>
        </p:txBody>
      </p:sp>
      <p:pic>
        <p:nvPicPr>
          <p:cNvPr id="19458" name="Picture 2" descr="D:\Desktop\image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3657600"/>
            <a:ext cx="2114550" cy="2162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4593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C000"/>
                </a:solidFill>
                <a:latin typeface="Arial Black" panose="020B0A04020102020204" pitchFamily="34" charset="0"/>
              </a:rPr>
              <a:t>TESTLAB</a:t>
            </a:r>
            <a:endParaRPr lang="bg-BG" dirty="0">
              <a:solidFill>
                <a:srgbClr val="FFC000"/>
              </a:solidFill>
              <a:latin typeface="Arial Black" panose="020B0A04020102020204" pitchFamily="34" charset="0"/>
            </a:endParaRPr>
          </a:p>
        </p:txBody>
      </p:sp>
      <p:sp>
        <p:nvSpPr>
          <p:cNvPr id="3" name="Content Placeholder 2"/>
          <p:cNvSpPr>
            <a:spLocks noGrp="1"/>
          </p:cNvSpPr>
          <p:nvPr>
            <p:ph sz="quarter" idx="13"/>
          </p:nvPr>
        </p:nvSpPr>
        <p:spPr>
          <a:xfrm>
            <a:off x="609600" y="1295400"/>
            <a:ext cx="7924800" cy="5029200"/>
          </a:xfrm>
        </p:spPr>
        <p:txBody>
          <a:bodyPr>
            <a:normAutofit/>
          </a:bodyPr>
          <a:lstStyle/>
          <a:p>
            <a:r>
              <a:rPr lang="en-US" sz="2000" dirty="0" smtClean="0"/>
              <a:t>The Testlab project is the most realistic but still fantastic-looking Moon life project</a:t>
            </a:r>
            <a:r>
              <a:rPr lang="en-US" dirty="0" smtClean="0"/>
              <a:t>.</a:t>
            </a:r>
            <a:endParaRPr lang="ru-RU"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524000" y="2057400"/>
            <a:ext cx="5638800" cy="3563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37237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https://hicomm.bg/uploads/articles/201810/58359/01-2.jpg?1539512445581">
            <a:hlinkClick r:id="rId2"/>
          </p:cNvPr>
          <p:cNvPicPr>
            <a:picLocks noGrp="1"/>
          </p:cNvPicPr>
          <p:nvPr>
            <p:ph sz="quarter" idx="14"/>
          </p:nvPr>
        </p:nvPicPr>
        <p:blipFill>
          <a:blip r:embed="rId3" cstate="print"/>
          <a:stretch>
            <a:fillRect/>
          </a:stretch>
        </p:blipFill>
        <p:spPr bwMode="auto">
          <a:xfrm>
            <a:off x="4419600" y="1905000"/>
            <a:ext cx="4114800" cy="3352799"/>
          </a:xfrm>
          <a:prstGeom prst="rect">
            <a:avLst/>
          </a:prstGeom>
          <a:noFill/>
          <a:ln w="9525">
            <a:noFill/>
            <a:miter lim="800000"/>
            <a:headEnd/>
            <a:tailEnd/>
          </a:ln>
        </p:spPr>
      </p:pic>
      <p:sp>
        <p:nvSpPr>
          <p:cNvPr id="5" name="Content Placeholder 4"/>
          <p:cNvSpPr>
            <a:spLocks noGrp="1"/>
          </p:cNvSpPr>
          <p:nvPr>
            <p:ph sz="quarter" idx="13"/>
          </p:nvPr>
        </p:nvSpPr>
        <p:spPr>
          <a:xfrm>
            <a:off x="228600" y="1295400"/>
            <a:ext cx="4114800" cy="4114800"/>
          </a:xfrm>
        </p:spPr>
        <p:txBody>
          <a:bodyPr>
            <a:noAutofit/>
          </a:bodyPr>
          <a:lstStyle/>
          <a:p>
            <a:r>
              <a:rPr lang="en-US" sz="2000" dirty="0" smtClean="0"/>
              <a:t>The concept is simple - gradually popping over its surface over time. This will be a long-standing process that will begin with the construction of a simple, single segment, populated by only a few astronauts. Over time, however, it will expand rapidly, allowing more and more people to inhabit it and will eventually be able to accept even ordinary tourists and citizens contributing to the life of the lunar colony.</a:t>
            </a:r>
          </a:p>
          <a:p>
            <a:r>
              <a:rPr lang="en-US" sz="2000" dirty="0" smtClean="0"/>
              <a:t>The colonizers will need to assemble a structure similar to origami that will be assembled in part and will probably be printed on 3D carbon fiber-based printers.</a:t>
            </a:r>
            <a:endParaRPr lang="bg-BG" sz="2000" dirty="0"/>
          </a:p>
        </p:txBody>
      </p:sp>
    </p:spTree>
    <p:extLst>
      <p:ext uri="{BB962C8B-B14F-4D97-AF65-F5344CB8AC3E}">
        <p14:creationId xmlns:p14="http://schemas.microsoft.com/office/powerpoint/2010/main" xmlns="" val="1076208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C000"/>
                </a:solidFill>
                <a:latin typeface="Arial Black" panose="020B0A04020102020204" pitchFamily="34" charset="0"/>
              </a:rPr>
              <a:t>MOMENTUM </a:t>
            </a:r>
            <a:r>
              <a:rPr lang="en-US" dirty="0">
                <a:solidFill>
                  <a:srgbClr val="FFC000"/>
                </a:solidFill>
                <a:latin typeface="Arial Black" panose="020B0A04020102020204" pitchFamily="34" charset="0"/>
              </a:rPr>
              <a:t>VIRIUM IN L1</a:t>
            </a:r>
            <a:endParaRPr lang="bg-BG" dirty="0">
              <a:solidFill>
                <a:srgbClr val="FFC000"/>
              </a:solidFill>
              <a:latin typeface="Arial Black" panose="020B0A04020102020204" pitchFamily="34" charset="0"/>
            </a:endParaRPr>
          </a:p>
        </p:txBody>
      </p:sp>
      <p:sp>
        <p:nvSpPr>
          <p:cNvPr id="3" name="Content Placeholder 2"/>
          <p:cNvSpPr>
            <a:spLocks noGrp="1"/>
          </p:cNvSpPr>
          <p:nvPr>
            <p:ph sz="quarter" idx="13"/>
          </p:nvPr>
        </p:nvSpPr>
        <p:spPr/>
        <p:txBody>
          <a:bodyPr>
            <a:normAutofit/>
          </a:bodyPr>
          <a:lstStyle/>
          <a:p>
            <a:r>
              <a:rPr lang="en-US" dirty="0" smtClean="0"/>
              <a:t> The suggestion is to build a station near the moon to investigate the earth satellite and to obtain useful resources without causing any harm. </a:t>
            </a:r>
            <a:endParaRPr lang="ru-RU" dirty="0"/>
          </a:p>
          <a:p>
            <a:endParaRPr lang="bg-BG"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676400" y="2286000"/>
            <a:ext cx="4912011" cy="3460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90092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sz="quarter" idx="14"/>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1981200"/>
            <a:ext cx="6421631" cy="4537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ontent Placeholder 4"/>
          <p:cNvSpPr>
            <a:spLocks noGrp="1"/>
          </p:cNvSpPr>
          <p:nvPr>
            <p:ph sz="quarter" idx="13"/>
          </p:nvPr>
        </p:nvSpPr>
        <p:spPr>
          <a:xfrm>
            <a:off x="609600" y="762000"/>
            <a:ext cx="8305800" cy="4953000"/>
          </a:xfrm>
        </p:spPr>
        <p:txBody>
          <a:bodyPr>
            <a:normAutofit/>
          </a:bodyPr>
          <a:lstStyle/>
          <a:p>
            <a:pPr algn="ctr">
              <a:buNone/>
            </a:pPr>
            <a:r>
              <a:rPr lang="en-US" sz="1800" dirty="0" smtClean="0"/>
              <a:t>The construction of rotating rings (probably to create artificial gravity) will be in close orbit to the Moon, and will be connected to it by a space elevator, a conceptual facility that has its variants in "Earth conditions".</a:t>
            </a:r>
            <a:endParaRPr lang="bg-BG" sz="1800" dirty="0"/>
          </a:p>
        </p:txBody>
      </p:sp>
    </p:spTree>
    <p:extLst>
      <p:ext uri="{BB962C8B-B14F-4D97-AF65-F5344CB8AC3E}">
        <p14:creationId xmlns:p14="http://schemas.microsoft.com/office/powerpoint/2010/main" xmlns="" val="2902033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600200"/>
            <a:ext cx="3733800" cy="4114800"/>
          </a:xfrm>
        </p:spPr>
        <p:txBody>
          <a:bodyPr>
            <a:normAutofit/>
          </a:bodyPr>
          <a:lstStyle/>
          <a:p>
            <a:endParaRPr lang="en-US" sz="2000" dirty="0" smtClean="0"/>
          </a:p>
          <a:p>
            <a:r>
              <a:rPr lang="en-US" sz="2000" dirty="0" smtClean="0"/>
              <a:t>The creators offer the moon to construct multiple living houses of modular structures such as Lego. Of course, the first building to be built there will be ... the plant to produce the modules that will lead research laboratories and homes to scientists and visitors over time.</a:t>
            </a:r>
            <a:endParaRPr lang="bg-BG" sz="2000" dirty="0"/>
          </a:p>
        </p:txBody>
      </p:sp>
      <p:sp>
        <p:nvSpPr>
          <p:cNvPr id="4" name="Title 3"/>
          <p:cNvSpPr>
            <a:spLocks noGrp="1"/>
          </p:cNvSpPr>
          <p:nvPr>
            <p:ph type="title"/>
          </p:nvPr>
        </p:nvSpPr>
        <p:spPr/>
        <p:txBody>
          <a:bodyPr/>
          <a:lstStyle/>
          <a:p>
            <a:r>
              <a:rPr lang="en-US" dirty="0">
                <a:solidFill>
                  <a:srgbClr val="FFC000"/>
                </a:solidFill>
                <a:latin typeface="Arial Black" panose="020B0A04020102020204" pitchFamily="34" charset="0"/>
              </a:rPr>
              <a:t>MODULPIA</a:t>
            </a:r>
            <a:endParaRPr lang="bg-BG" dirty="0">
              <a:solidFill>
                <a:srgbClr val="FFC000"/>
              </a:solidFill>
              <a:latin typeface="Arial Black" panose="020B0A04020102020204" pitchFamily="34" charset="0"/>
            </a:endParaRPr>
          </a:p>
        </p:txBody>
      </p:sp>
      <p:pic>
        <p:nvPicPr>
          <p:cNvPr id="3074"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91000" y="1905000"/>
            <a:ext cx="4789524" cy="3371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01032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599" y="1143000"/>
            <a:ext cx="6420359" cy="4524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90417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102</TotalTime>
  <Words>630</Words>
  <Application>Microsoft Office PowerPoint</Application>
  <PresentationFormat>On-screen Show (4:3)</PresentationFormat>
  <Paragraphs>29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Horizon</vt:lpstr>
      <vt:lpstr>The most recent architectural designs for moon bases</vt:lpstr>
      <vt:lpstr>Slide 2</vt:lpstr>
      <vt:lpstr>Moontopia  international  architectural competition</vt:lpstr>
      <vt:lpstr>TESTLAB</vt:lpstr>
      <vt:lpstr>Slide 5</vt:lpstr>
      <vt:lpstr>MOMENTUM VIRIUM IN L1</vt:lpstr>
      <vt:lpstr>Slide 7</vt:lpstr>
      <vt:lpstr>MODULPIA</vt:lpstr>
      <vt:lpstr>Slide 9</vt:lpstr>
      <vt:lpstr>PLATINUM CITY</vt:lpstr>
      <vt:lpstr>Slide 11</vt:lpstr>
      <vt:lpstr>UPSIDE DOWN</vt:lpstr>
      <vt:lpstr>Slide 13</vt:lpstr>
      <vt:lpstr>WOMB</vt:lpstr>
      <vt:lpstr>MOON EYE</vt:lpstr>
      <vt:lpstr>  LUNAR OASIS</vt:lpstr>
      <vt:lpstr>THE AEROSPHERE</vt:lpstr>
      <vt:lpstr>The Studies and researches continue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Janeta</cp:lastModifiedBy>
  <cp:revision>16</cp:revision>
  <dcterms:created xsi:type="dcterms:W3CDTF">2006-08-16T00:00:00Z</dcterms:created>
  <dcterms:modified xsi:type="dcterms:W3CDTF">2019-02-17T12:53:39Z</dcterms:modified>
</cp:coreProperties>
</file>