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91" r:id="rId5"/>
    <p:sldId id="292" r:id="rId6"/>
    <p:sldId id="258" r:id="rId7"/>
    <p:sldId id="280" r:id="rId8"/>
    <p:sldId id="279" r:id="rId9"/>
    <p:sldId id="281" r:id="rId10"/>
    <p:sldId id="290" r:id="rId11"/>
    <p:sldId id="283" r:id="rId12"/>
    <p:sldId id="284" r:id="rId13"/>
    <p:sldId id="282" r:id="rId14"/>
    <p:sldId id="286" r:id="rId15"/>
    <p:sldId id="276" r:id="rId16"/>
    <p:sldId id="271" r:id="rId17"/>
  </p:sldIdLst>
  <p:sldSz cx="12192000" cy="6858000"/>
  <p:notesSz cx="6858000" cy="9144000"/>
  <p:defaultTextStyle>
    <a:defPPr rtl="0">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78" d="100"/>
          <a:sy n="78" d="100"/>
        </p:scale>
        <p:origin x="-162"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bg-BG" dirty="0"/>
          </a:p>
        </p:txBody>
      </p:sp>
      <p:sp>
        <p:nvSpPr>
          <p:cNvPr id="3" name="Контейнер за 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FCE30D-B315-4490-BDF9-72E59F518C77}" type="datetime1">
              <a:rPr lang="bg-BG" smtClean="0"/>
              <a:pPr algn="r" rtl="0"/>
              <a:t>17.02.2019 г.</a:t>
            </a:fld>
            <a:endParaRPr lang="bg-BG" dirty="0"/>
          </a:p>
        </p:txBody>
      </p:sp>
      <p:sp>
        <p:nvSpPr>
          <p:cNvPr id="4" name="Контейнер за долен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bg-BG" dirty="0"/>
          </a:p>
        </p:txBody>
      </p:sp>
      <p:sp>
        <p:nvSpPr>
          <p:cNvPr id="5" name="Контейнер за номер на слайд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bg-BG" smtClean="0"/>
              <a:pPr algn="r" rtl="0"/>
              <a:t>‹#›</a:t>
            </a:fld>
            <a:endParaRPr lang="bg-BG" dirty="0"/>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bg-BG" noProof="0" dirty="0"/>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D6C6981-1E65-4D96-93C3-A34E8366822F}" type="datetime1">
              <a:rPr lang="bg-BG" smtClean="0"/>
              <a:pPr/>
              <a:t>17.02.2019 г.</a:t>
            </a:fld>
            <a:endParaRPr lang="bg-BG" dirty="0"/>
          </a:p>
        </p:txBody>
      </p:sp>
      <p:sp>
        <p:nvSpPr>
          <p:cNvPr id="4" name="Контейнер за изображение на слайд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bg-BG" noProof="0" dirty="0"/>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bg-BG" noProof="0"/>
              <a:t>Щракнете, за да редактирате стиловете на текста в образеца</a:t>
            </a:r>
          </a:p>
          <a:p>
            <a:pPr lvl="1" rtl="0"/>
            <a:r>
              <a:rPr lang="bg-BG" noProof="0"/>
              <a:t>Второ </a:t>
            </a:r>
            <a:r>
              <a:rPr lang="bg-BG" noProof="0" dirty="0"/>
              <a:t>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6" name="Контейнер за долен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bg-BG" noProof="0" dirty="0"/>
          </a:p>
        </p:txBody>
      </p:sp>
      <p:sp>
        <p:nvSpPr>
          <p:cNvPr id="7" name="Контейнер за номер на слайд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bg-BG" smtClean="0"/>
              <a:pPr/>
              <a:t>‹#›</a:t>
            </a:fld>
            <a:endParaRPr lang="bg-BG" dirty="0"/>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0A3C37BE-C303-496D-B5CD-85F2937540FC}" type="slidenum">
              <a:rPr lang="bg-BG" smtClean="0"/>
              <a:pPr/>
              <a:t>6</a:t>
            </a:fld>
            <a:endParaRPr lang="bg-BG" dirty="0"/>
          </a:p>
        </p:txBody>
      </p:sp>
    </p:spTree>
    <p:extLst>
      <p:ext uri="{BB962C8B-B14F-4D97-AF65-F5344CB8AC3E}">
        <p14:creationId xmlns="" xmlns:p14="http://schemas.microsoft.com/office/powerpoint/2010/main" val="388534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0A3C37BE-C303-496D-B5CD-85F2937540FC}" type="slidenum">
              <a:rPr lang="bg-BG" smtClean="0"/>
              <a:pPr/>
              <a:t>12</a:t>
            </a:fld>
            <a:endParaRPr lang="bg-BG" dirty="0"/>
          </a:p>
        </p:txBody>
      </p:sp>
    </p:spTree>
    <p:extLst>
      <p:ext uri="{BB962C8B-B14F-4D97-AF65-F5344CB8AC3E}">
        <p14:creationId xmlns="" xmlns:p14="http://schemas.microsoft.com/office/powerpoint/2010/main" val="388534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a:p>
        </p:txBody>
      </p:sp>
      <p:sp>
        <p:nvSpPr>
          <p:cNvPr id="4" name="Контейнер за номер на слайда 3"/>
          <p:cNvSpPr>
            <a:spLocks noGrp="1"/>
          </p:cNvSpPr>
          <p:nvPr>
            <p:ph type="sldNum" sz="quarter" idx="10"/>
          </p:nvPr>
        </p:nvSpPr>
        <p:spPr/>
        <p:txBody>
          <a:bodyPr/>
          <a:lstStyle/>
          <a:p>
            <a:fld id="{0A3C37BE-C303-496D-B5CD-85F2937540FC}" type="slidenum">
              <a:rPr lang="bg-BG" smtClean="0"/>
              <a:pPr/>
              <a:t>13</a:t>
            </a:fld>
            <a:endParaRPr lang="bg-BG" dirty="0"/>
          </a:p>
        </p:txBody>
      </p:sp>
    </p:spTree>
    <p:extLst>
      <p:ext uri="{BB962C8B-B14F-4D97-AF65-F5344CB8AC3E}">
        <p14:creationId xmlns="" xmlns:p14="http://schemas.microsoft.com/office/powerpoint/2010/main" val="388534954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Правоъгъл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8" name="Правоъгъл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2" name="Заглавие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bg-BG" smtClean="0"/>
              <a:t>Щракнете, за да редактирате стила на заглавието в образеца</a:t>
            </a:r>
            <a:endParaRPr dirty="0"/>
          </a:p>
        </p:txBody>
      </p:sp>
      <p:sp>
        <p:nvSpPr>
          <p:cNvPr id="3" name="Подзаглавие 2"/>
          <p:cNvSpPr>
            <a:spLocks noGrp="1"/>
          </p:cNvSpPr>
          <p:nvPr>
            <p:ph type="subTitle" idx="1" hasCustomPrompt="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bg-BG" dirty="0"/>
              <a:t>Щракнете за редакция стил </a:t>
            </a:r>
            <a:r>
              <a:rPr lang="bg-BG" dirty="0" err="1"/>
              <a:t>подзагл</a:t>
            </a:r>
            <a:r>
              <a:rPr lang="bg-BG" dirty="0"/>
              <a:t>. обр.</a:t>
            </a:r>
          </a:p>
        </p:txBody>
      </p:sp>
      <p:sp>
        <p:nvSpPr>
          <p:cNvPr id="4" name="Контейнер за дата 3"/>
          <p:cNvSpPr>
            <a:spLocks noGrp="1"/>
          </p:cNvSpPr>
          <p:nvPr>
            <p:ph type="dt" sz="half" idx="10"/>
          </p:nvPr>
        </p:nvSpPr>
        <p:spPr/>
        <p:txBody>
          <a:bodyPr rtlCol="0"/>
          <a:lstStyle>
            <a:lvl1pPr>
              <a:defRPr/>
            </a:lvl1pPr>
          </a:lstStyle>
          <a:p>
            <a:fld id="{EC4FD222-69C3-42CC-A050-6B0AC3ECAEB5}" type="datetime1">
              <a:rPr lang="bg-BG" smtClean="0"/>
              <a:pPr/>
              <a:t>17.02.2019 г.</a:t>
            </a:fld>
            <a:endParaRPr lang="bg-BG" dirty="0"/>
          </a:p>
        </p:txBody>
      </p:sp>
      <p:sp>
        <p:nvSpPr>
          <p:cNvPr id="5" name="Контейнер за долен колонтитул 4"/>
          <p:cNvSpPr>
            <a:spLocks noGrp="1"/>
          </p:cNvSpPr>
          <p:nvPr>
            <p:ph type="ftr" sz="quarter" idx="11"/>
          </p:nvPr>
        </p:nvSpPr>
        <p:spPr/>
        <p:txBody>
          <a:bodyPr rtlCol="0"/>
          <a:lstStyle/>
          <a:p>
            <a:pPr rtl="0"/>
            <a:endParaRPr dirty="0"/>
          </a:p>
        </p:txBody>
      </p:sp>
      <p:sp>
        <p:nvSpPr>
          <p:cNvPr id="6" name="Контейнер за номер на слайд 5"/>
          <p:cNvSpPr>
            <a:spLocks noGrp="1"/>
          </p:cNvSpPr>
          <p:nvPr>
            <p:ph type="sldNum" sz="quarter" idx="12"/>
          </p:nvPr>
        </p:nvSpPr>
        <p:spPr/>
        <p:txBody>
          <a:bodyPr rtlCol="0"/>
          <a:lstStyle/>
          <a:p>
            <a:fld id="{0FF54DE5-C571-48E8-A5BC-B369434E2F44}" type="slidenum">
              <a:rPr lang="bg-BG" smtClean="0"/>
              <a:pPr/>
              <a:t>‹#›</a:t>
            </a:fld>
            <a:endParaRPr lang="bg-BG" dirty="0"/>
          </a:p>
        </p:txBody>
      </p:sp>
      <p:pic>
        <p:nvPicPr>
          <p:cNvPr id="11" name="Картина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nchor="b"/>
          <a:lstStyle>
            <a:lvl1pPr algn="l" rtl="0">
              <a:defRPr sz="3200"/>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за картина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bg-BG" noProof="0" smtClean="0"/>
              <a:t>Щракнете върху иконата, за да добавите картина</a:t>
            </a:r>
            <a:endParaRPr lang="bg-BG" noProof="0" dirty="0"/>
          </a:p>
        </p:txBody>
      </p:sp>
      <p:sp>
        <p:nvSpPr>
          <p:cNvPr id="4" name="Контейнер за текст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bg-BG" noProof="0" dirty="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rtlCol="0"/>
          <a:lstStyle>
            <a:lvl1pPr>
              <a:defRPr/>
            </a:lvl1pPr>
          </a:lstStyle>
          <a:p>
            <a:fld id="{B7204B7A-507A-4C2B-B6A9-5CE944C15051}" type="datetime1">
              <a:rPr lang="bg-BG" noProof="0" smtClean="0"/>
              <a:pPr/>
              <a:t>17.02.2019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endParaRPr lang="bg-BG" noProof="0" dirty="0"/>
          </a:p>
        </p:txBody>
      </p:sp>
      <p:sp>
        <p:nvSpPr>
          <p:cNvPr id="7" name="Контейнер за номер на слайд 6"/>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за вертикален текст 2"/>
          <p:cNvSpPr>
            <a:spLocks noGrp="1"/>
          </p:cNvSpPr>
          <p:nvPr>
            <p:ph type="body" orient="vert" idx="1" hasCustomPrompt="1"/>
          </p:nvPr>
        </p:nvSpPr>
        <p:spPr/>
        <p:txBody>
          <a:bodyPr vert="eaVert"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10"/>
          </p:nvPr>
        </p:nvSpPr>
        <p:spPr/>
        <p:txBody>
          <a:bodyPr rtlCol="0"/>
          <a:lstStyle>
            <a:lvl1pPr>
              <a:defRPr/>
            </a:lvl1pPr>
          </a:lstStyle>
          <a:p>
            <a:fld id="{35BD3A8B-C815-4F11-BA5E-EF983C3C4DCE}" type="datetime1">
              <a:rPr lang="bg-BG" noProof="0" smtClean="0"/>
              <a:pPr/>
              <a:t>17.02.2019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9372600" y="365125"/>
            <a:ext cx="1714500" cy="5811838"/>
          </a:xfrm>
        </p:spPr>
        <p:txBody>
          <a:bodyPr vert="eaVert" rtlCol="0"/>
          <a:lstStyle>
            <a:lvl1pPr rtl="0">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за вертикален текст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10"/>
          </p:nvPr>
        </p:nvSpPr>
        <p:spPr/>
        <p:txBody>
          <a:bodyPr rtlCol="0"/>
          <a:lstStyle>
            <a:lvl1pPr>
              <a:defRPr/>
            </a:lvl1pPr>
          </a:lstStyle>
          <a:p>
            <a:fld id="{4C784B1C-28EB-49AB-986D-57CD7AA6C7C7}" type="datetime1">
              <a:rPr lang="bg-BG" noProof="0" smtClean="0"/>
              <a:pPr/>
              <a:t>17.02.2019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fld id="{0FF54DE5-C571-48E8-A5BC-B369434E2F44}" type="slidenum">
              <a:rPr lang="bg-BG" smtClean="0"/>
              <a:pPr/>
              <a:t>‹#›</a:t>
            </a:fld>
            <a:endParaRPr lang="bg-BG" dirty="0"/>
          </a:p>
        </p:txBody>
      </p:sp>
      <p:grpSp>
        <p:nvGrpSpPr>
          <p:cNvPr id="7" name="Група 6"/>
          <p:cNvGrpSpPr/>
          <p:nvPr/>
        </p:nvGrpSpPr>
        <p:grpSpPr>
          <a:xfrm rot="5400000">
            <a:off x="6514047" y="3228843"/>
            <a:ext cx="5632704" cy="84403"/>
            <a:chOff x="1073150" y="1219201"/>
            <a:chExt cx="10058400" cy="63125"/>
          </a:xfrm>
        </p:grpSpPr>
        <p:cxnSp>
          <p:nvCxnSpPr>
            <p:cNvPr id="8" name="Прав конектор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ав конектор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на съдържание 2"/>
          <p:cNvSpPr>
            <a:spLocks noGrp="1"/>
          </p:cNvSpPr>
          <p:nvPr>
            <p:ph idx="1" hasCustomPrompt="1"/>
          </p:nvPr>
        </p:nvSpPr>
        <p:spPr/>
        <p:txBody>
          <a:bodyPr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дата 3"/>
          <p:cNvSpPr>
            <a:spLocks noGrp="1"/>
          </p:cNvSpPr>
          <p:nvPr>
            <p:ph type="dt" sz="half" idx="10"/>
          </p:nvPr>
        </p:nvSpPr>
        <p:spPr/>
        <p:txBody>
          <a:bodyPr rtlCol="0"/>
          <a:lstStyle>
            <a:lvl1pPr>
              <a:defRPr/>
            </a:lvl1pPr>
          </a:lstStyle>
          <a:p>
            <a:fld id="{3384F85D-3A1E-4F6B-8E93-83A906E776C0}" type="datetime1">
              <a:rPr lang="bg-BG" noProof="0" smtClean="0"/>
              <a:pPr/>
              <a:t>17.02.2019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pPr rtl="0"/>
            <a:fld id="{0FF54DE5-C571-48E8-A5BC-B369434E2F44}" type="slidenum">
              <a:rPr lang="bg-BG" noProof="0" smtClean="0"/>
              <a:pPr rtl="0"/>
              <a:t>‹#›</a:t>
            </a:fld>
            <a:endParaRPr lang="bg-BG" noProof="0" dirty="0"/>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Заглавен слайд с картина">
    <p:spTree>
      <p:nvGrpSpPr>
        <p:cNvPr id="1" name=""/>
        <p:cNvGrpSpPr/>
        <p:nvPr/>
      </p:nvGrpSpPr>
      <p:grpSpPr>
        <a:xfrm>
          <a:off x="0" y="0"/>
          <a:ext cx="0" cy="0"/>
          <a:chOff x="0" y="0"/>
          <a:chExt cx="0" cy="0"/>
        </a:xfrm>
      </p:grpSpPr>
      <p:grpSp>
        <p:nvGrpSpPr>
          <p:cNvPr id="13" name="Група 12"/>
          <p:cNvGrpSpPr/>
          <p:nvPr/>
        </p:nvGrpSpPr>
        <p:grpSpPr>
          <a:xfrm rot="10800000">
            <a:off x="0" y="5645510"/>
            <a:ext cx="12192000" cy="63125"/>
            <a:chOff x="507492" y="1501519"/>
            <a:chExt cx="8129016" cy="63125"/>
          </a:xfrm>
        </p:grpSpPr>
        <p:cxnSp>
          <p:nvCxnSpPr>
            <p:cNvPr id="17" name="Прав конектор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ав конектор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а 13"/>
          <p:cNvGrpSpPr/>
          <p:nvPr/>
        </p:nvGrpSpPr>
        <p:grpSpPr>
          <a:xfrm>
            <a:off x="0" y="1143000"/>
            <a:ext cx="12192000" cy="63125"/>
            <a:chOff x="507492" y="1501519"/>
            <a:chExt cx="8129016" cy="63125"/>
          </a:xfrm>
        </p:grpSpPr>
        <p:cxnSp>
          <p:nvCxnSpPr>
            <p:cNvPr id="15" name="Прав конектор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ав конектор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авоъгъл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8" name="Правоъгъл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2" name="Заглавие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bg-BG" noProof="0" smtClean="0"/>
              <a:t>Щракнете, за да редактирате стила на заглавието в образеца</a:t>
            </a:r>
            <a:endParaRPr lang="bg-BG" dirty="0"/>
          </a:p>
        </p:txBody>
      </p:sp>
      <p:sp>
        <p:nvSpPr>
          <p:cNvPr id="3" name="Подзаглавие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bg-BG" noProof="0" smtClean="0"/>
              <a:t>Щракнете, за да редактирате стила на подзаглавията в образеца</a:t>
            </a:r>
            <a:endParaRPr lang="bg-BG" noProof="0" dirty="0"/>
          </a:p>
        </p:txBody>
      </p:sp>
      <p:pic>
        <p:nvPicPr>
          <p:cNvPr id="10" name="Картина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sp>
        <p:nvSpPr>
          <p:cNvPr id="11" name="Контейнер за картина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bg-BG" noProof="0" smtClean="0"/>
              <a:t>Щракнете върху иконата, за да добавите картина</a:t>
            </a:r>
            <a:endParaRPr lang="bg-BG" noProof="0" dirty="0"/>
          </a:p>
        </p:txBody>
      </p:sp>
      <p:sp>
        <p:nvSpPr>
          <p:cNvPr id="19" name="Текст с инструкции"/>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bg" sz="1200" b="1" i="1">
                <a:latin typeface="Arial" pitchFamily="34" charset="0"/>
                <a:cs typeface="Arial" pitchFamily="34" charset="0"/>
              </a:rPr>
              <a:t>ЗАБЕЛЕЖКА:</a:t>
            </a:r>
          </a:p>
          <a:p>
            <a:pPr rtl="0"/>
            <a:r>
              <a:rPr lang="bg" sz="1200" i="1">
                <a:latin typeface="Arial" pitchFamily="34" charset="0"/>
                <a:cs typeface="Arial" pitchFamily="34" charset="0"/>
              </a:rPr>
              <a:t>За да промените изображението на този слайд, изберете картината и я изтрийте. След това щракнете върху иконата "Картини" в контейнера, за да вмъкнете собствено изображение.</a:t>
            </a: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раздел">
    <p:spTree>
      <p:nvGrpSpPr>
        <p:cNvPr id="1" name=""/>
        <p:cNvGrpSpPr/>
        <p:nvPr/>
      </p:nvGrpSpPr>
      <p:grpSpPr>
        <a:xfrm>
          <a:off x="0" y="0"/>
          <a:ext cx="0" cy="0"/>
          <a:chOff x="0" y="0"/>
          <a:chExt cx="0" cy="0"/>
        </a:xfrm>
      </p:grpSpPr>
      <p:grpSp>
        <p:nvGrpSpPr>
          <p:cNvPr id="8" name="Група 7"/>
          <p:cNvGrpSpPr/>
          <p:nvPr/>
        </p:nvGrpSpPr>
        <p:grpSpPr>
          <a:xfrm>
            <a:off x="0" y="2514600"/>
            <a:ext cx="12192000" cy="3194035"/>
            <a:chOff x="647402" y="2514600"/>
            <a:chExt cx="10838688" cy="3194035"/>
          </a:xfrm>
        </p:grpSpPr>
        <p:grpSp>
          <p:nvGrpSpPr>
            <p:cNvPr id="9" name="Група 8"/>
            <p:cNvGrpSpPr/>
            <p:nvPr/>
          </p:nvGrpSpPr>
          <p:grpSpPr>
            <a:xfrm>
              <a:off x="647402" y="2514600"/>
              <a:ext cx="10838688" cy="63125"/>
              <a:chOff x="507492" y="1501519"/>
              <a:chExt cx="8129016" cy="63125"/>
            </a:xfrm>
          </p:grpSpPr>
          <p:cxnSp>
            <p:nvCxnSpPr>
              <p:cNvPr id="14" name="Прав конектор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ав конектор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авоъгъл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bg-BG" noProof="0" dirty="0"/>
            </a:p>
          </p:txBody>
        </p:sp>
        <p:grpSp>
          <p:nvGrpSpPr>
            <p:cNvPr id="11" name="Група 10"/>
            <p:cNvGrpSpPr/>
            <p:nvPr/>
          </p:nvGrpSpPr>
          <p:grpSpPr>
            <a:xfrm rot="10800000">
              <a:off x="647402" y="5645510"/>
              <a:ext cx="10838688" cy="63125"/>
              <a:chOff x="507492" y="1501519"/>
              <a:chExt cx="8129016" cy="63125"/>
            </a:xfrm>
          </p:grpSpPr>
          <p:cxnSp>
            <p:nvCxnSpPr>
              <p:cNvPr id="12" name="Прав конектор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ав конектор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лавие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за текст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bg-BG" noProof="0" dirty="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rtlCol="0"/>
          <a:lstStyle>
            <a:lvl1pPr>
              <a:defRPr/>
            </a:lvl1pPr>
          </a:lstStyle>
          <a:p>
            <a:fld id="{A4BC7C4A-ED2C-47A0-B12A-86A99CB59F74}" type="datetime1">
              <a:rPr lang="bg-BG" noProof="0" smtClean="0"/>
              <a:pPr/>
              <a:t>17.02.2019 г.</a:t>
            </a:fld>
            <a:endParaRPr lang="bg-BG" noProof="0" dirty="0"/>
          </a:p>
        </p:txBody>
      </p:sp>
      <p:sp>
        <p:nvSpPr>
          <p:cNvPr id="5" name="Контейнер за долен колонтитул 4"/>
          <p:cNvSpPr>
            <a:spLocks noGrp="1"/>
          </p:cNvSpPr>
          <p:nvPr>
            <p:ph type="ftr" sz="quarter" idx="11"/>
          </p:nvPr>
        </p:nvSpPr>
        <p:spPr/>
        <p:txBody>
          <a:bodyPr rtlCol="0"/>
          <a:lstStyle/>
          <a:p>
            <a:pPr rtl="0"/>
            <a:endParaRPr lang="bg-BG" noProof="0" dirty="0"/>
          </a:p>
        </p:txBody>
      </p:sp>
      <p:sp>
        <p:nvSpPr>
          <p:cNvPr id="6" name="Контейнер за номер на слайд 5"/>
          <p:cNvSpPr>
            <a:spLocks noGrp="1"/>
          </p:cNvSpPr>
          <p:nvPr>
            <p:ph type="sldNum" sz="quarter" idx="12"/>
          </p:nvPr>
        </p:nvSpPr>
        <p:spPr/>
        <p:txBody>
          <a:bodyPr rtlCol="0"/>
          <a:lstStyle/>
          <a:p>
            <a:pPr rtl="0"/>
            <a:fld id="{0FF54DE5-C571-48E8-A5BC-B369434E2F44}" type="slidenum">
              <a:rPr lang="bg-BG" noProof="0" smtClean="0"/>
              <a:pPr rtl="0"/>
              <a:t>‹#›</a:t>
            </a:fld>
            <a:endParaRPr lang="bg-BG" noProof="0" dirty="0"/>
          </a:p>
        </p:txBody>
      </p:sp>
      <p:pic>
        <p:nvPicPr>
          <p:cNvPr id="7" name="Картина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на съдържание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съдържание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5" name="Контейнер за дата 4"/>
          <p:cNvSpPr>
            <a:spLocks noGrp="1"/>
          </p:cNvSpPr>
          <p:nvPr>
            <p:ph type="dt" sz="half" idx="10"/>
          </p:nvPr>
        </p:nvSpPr>
        <p:spPr/>
        <p:txBody>
          <a:bodyPr rtlCol="0"/>
          <a:lstStyle>
            <a:lvl1pPr>
              <a:defRPr/>
            </a:lvl1pPr>
          </a:lstStyle>
          <a:p>
            <a:fld id="{D0B52C29-44A7-4B87-B63D-CDC37C998C56}" type="datetime1">
              <a:rPr lang="bg-BG" noProof="0" smtClean="0"/>
              <a:pPr/>
              <a:t>17.02.2019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endParaRPr lang="bg-BG" noProof="0" dirty="0"/>
          </a:p>
        </p:txBody>
      </p:sp>
      <p:sp>
        <p:nvSpPr>
          <p:cNvPr id="7" name="Контейнер за номер на слайд 6"/>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за текст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bg-BG" noProof="0" dirty="0"/>
              <a:t>Щракнете, за да редактирате стиловете на текста в образеца</a:t>
            </a:r>
          </a:p>
        </p:txBody>
      </p:sp>
      <p:sp>
        <p:nvSpPr>
          <p:cNvPr id="4" name="Контейнер за съдържание 3"/>
          <p:cNvSpPr>
            <a:spLocks noGrp="1"/>
          </p:cNvSpPr>
          <p:nvPr>
            <p:ph sz="half" idx="2" hasCustomPrompt="1"/>
          </p:nvPr>
        </p:nvSpPr>
        <p:spPr>
          <a:xfrm>
            <a:off x="1104900" y="2424112"/>
            <a:ext cx="4919472" cy="3748088"/>
          </a:xfrm>
        </p:spPr>
        <p:txBody>
          <a:bodyPr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5" name="Контейнер за текст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bg-BG" noProof="0" dirty="0"/>
              <a:t>Щракнете, за да редактирате стиловете на текста в образеца</a:t>
            </a:r>
          </a:p>
        </p:txBody>
      </p:sp>
      <p:sp>
        <p:nvSpPr>
          <p:cNvPr id="6" name="Контейнер на съдържание 5"/>
          <p:cNvSpPr>
            <a:spLocks noGrp="1"/>
          </p:cNvSpPr>
          <p:nvPr>
            <p:ph sz="quarter" idx="4" hasCustomPrompt="1"/>
          </p:nvPr>
        </p:nvSpPr>
        <p:spPr>
          <a:xfrm>
            <a:off x="6166110" y="2424112"/>
            <a:ext cx="4919472" cy="3748088"/>
          </a:xfrm>
        </p:spPr>
        <p:txBody>
          <a:bodyPr rtlCol="0"/>
          <a:lstStyle>
            <a:lvl1pPr rtl="0">
              <a:defRPr/>
            </a:lvl1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7" name="Контейнер за дата 6"/>
          <p:cNvSpPr>
            <a:spLocks noGrp="1"/>
          </p:cNvSpPr>
          <p:nvPr>
            <p:ph type="dt" sz="half" idx="10"/>
          </p:nvPr>
        </p:nvSpPr>
        <p:spPr/>
        <p:txBody>
          <a:bodyPr rtlCol="0"/>
          <a:lstStyle>
            <a:lvl1pPr>
              <a:defRPr/>
            </a:lvl1pPr>
          </a:lstStyle>
          <a:p>
            <a:fld id="{B7D4FCC3-DC4C-4B89-AFD5-284092FC7249}" type="datetime1">
              <a:rPr lang="bg-BG" noProof="0" smtClean="0"/>
              <a:pPr/>
              <a:t>17.02.2019 г.</a:t>
            </a:fld>
            <a:endParaRPr lang="bg-BG" noProof="0" dirty="0"/>
          </a:p>
        </p:txBody>
      </p:sp>
      <p:sp>
        <p:nvSpPr>
          <p:cNvPr id="8" name="Контейнер за долен колонтитул 7"/>
          <p:cNvSpPr>
            <a:spLocks noGrp="1"/>
          </p:cNvSpPr>
          <p:nvPr>
            <p:ph type="ftr" sz="quarter" idx="11"/>
          </p:nvPr>
        </p:nvSpPr>
        <p:spPr/>
        <p:txBody>
          <a:bodyPr rtlCol="0"/>
          <a:lstStyle/>
          <a:p>
            <a:pPr rtl="0"/>
            <a:endParaRPr lang="bg-BG" noProof="0" dirty="0"/>
          </a:p>
        </p:txBody>
      </p:sp>
      <p:sp>
        <p:nvSpPr>
          <p:cNvPr id="9" name="Контейнер за номер на слайд 8"/>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lstStyle>
            <a:lvl1pPr rtl="0">
              <a:defRPr/>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за дата 2"/>
          <p:cNvSpPr>
            <a:spLocks noGrp="1"/>
          </p:cNvSpPr>
          <p:nvPr>
            <p:ph type="dt" sz="half" idx="10"/>
          </p:nvPr>
        </p:nvSpPr>
        <p:spPr/>
        <p:txBody>
          <a:bodyPr rtlCol="0"/>
          <a:lstStyle>
            <a:lvl1pPr>
              <a:defRPr/>
            </a:lvl1pPr>
          </a:lstStyle>
          <a:p>
            <a:fld id="{8341F08F-FEE4-42BD-9DD4-D5F92342AC09}" type="datetime1">
              <a:rPr lang="bg-BG" noProof="0" smtClean="0"/>
              <a:pPr/>
              <a:t>17.02.2019 г.</a:t>
            </a:fld>
            <a:endParaRPr lang="bg-BG" noProof="0" dirty="0"/>
          </a:p>
        </p:txBody>
      </p:sp>
      <p:sp>
        <p:nvSpPr>
          <p:cNvPr id="4" name="Контейнер за долен колонтитул 3"/>
          <p:cNvSpPr>
            <a:spLocks noGrp="1"/>
          </p:cNvSpPr>
          <p:nvPr>
            <p:ph type="ftr" sz="quarter" idx="11"/>
          </p:nvPr>
        </p:nvSpPr>
        <p:spPr/>
        <p:txBody>
          <a:bodyPr rtlCol="0"/>
          <a:lstStyle/>
          <a:p>
            <a:pPr rtl="0"/>
            <a:endParaRPr lang="bg-BG" noProof="0" dirty="0"/>
          </a:p>
        </p:txBody>
      </p:sp>
      <p:sp>
        <p:nvSpPr>
          <p:cNvPr id="5" name="Контейнер за номер на слайд 4"/>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разно">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rtlCol="0"/>
          <a:lstStyle>
            <a:lvl1pPr>
              <a:defRPr/>
            </a:lvl1pPr>
          </a:lstStyle>
          <a:p>
            <a:fld id="{C00B268A-5013-4332-B6FC-4D5CD351AD1C}" type="datetime1">
              <a:rPr lang="bg-BG" noProof="0" smtClean="0"/>
              <a:pPr/>
              <a:t>17.02.2019 г.</a:t>
            </a:fld>
            <a:endParaRPr lang="bg-BG" noProof="0" dirty="0"/>
          </a:p>
        </p:txBody>
      </p:sp>
      <p:sp>
        <p:nvSpPr>
          <p:cNvPr id="3" name="Контейнер за долен колонтитул 2"/>
          <p:cNvSpPr>
            <a:spLocks noGrp="1"/>
          </p:cNvSpPr>
          <p:nvPr>
            <p:ph type="ftr" sz="quarter" idx="11"/>
          </p:nvPr>
        </p:nvSpPr>
        <p:spPr/>
        <p:txBody>
          <a:bodyPr rtlCol="0"/>
          <a:lstStyle/>
          <a:p>
            <a:pPr rtl="0"/>
            <a:endParaRPr lang="bg-BG" noProof="0" dirty="0"/>
          </a:p>
        </p:txBody>
      </p:sp>
      <p:sp>
        <p:nvSpPr>
          <p:cNvPr id="4" name="Контейнер за номер на слайд 3"/>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rtlCol="0" anchor="b"/>
          <a:lstStyle>
            <a:lvl1pPr algn="l" rtl="0">
              <a:defRPr sz="3200"/>
            </a:lvl1pPr>
          </a:lstStyle>
          <a:p>
            <a:pPr rtl="0"/>
            <a:r>
              <a:rPr lang="bg-BG" noProof="0" smtClean="0"/>
              <a:t>Щракнете, за да редактирате стила на заглавието в образеца</a:t>
            </a:r>
            <a:endParaRPr lang="bg-BG" noProof="0" dirty="0"/>
          </a:p>
        </p:txBody>
      </p:sp>
      <p:sp>
        <p:nvSpPr>
          <p:cNvPr id="3" name="Контейнер на съдържание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p:txBody>
      </p:sp>
      <p:sp>
        <p:nvSpPr>
          <p:cNvPr id="4" name="Контейнер за текст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bg-BG" noProof="0" dirty="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rtlCol="0"/>
          <a:lstStyle>
            <a:lvl1pPr>
              <a:defRPr/>
            </a:lvl1pPr>
          </a:lstStyle>
          <a:p>
            <a:fld id="{4B990441-C54B-4564-B840-650F85B39636}" type="datetime1">
              <a:rPr lang="bg-BG" noProof="0" smtClean="0"/>
              <a:pPr/>
              <a:t>17.02.2019 г.</a:t>
            </a:fld>
            <a:endParaRPr lang="bg-BG" noProof="0" dirty="0"/>
          </a:p>
        </p:txBody>
      </p:sp>
      <p:sp>
        <p:nvSpPr>
          <p:cNvPr id="6" name="Контейнер за долен колонтитул 5"/>
          <p:cNvSpPr>
            <a:spLocks noGrp="1"/>
          </p:cNvSpPr>
          <p:nvPr>
            <p:ph type="ftr" sz="quarter" idx="11"/>
          </p:nvPr>
        </p:nvSpPr>
        <p:spPr/>
        <p:txBody>
          <a:bodyPr rtlCol="0"/>
          <a:lstStyle/>
          <a:p>
            <a:pPr rtl="0"/>
            <a:endParaRPr lang="bg-BG" noProof="0" dirty="0"/>
          </a:p>
        </p:txBody>
      </p:sp>
      <p:sp>
        <p:nvSpPr>
          <p:cNvPr id="7" name="Контейнер за номер на слайд 6"/>
          <p:cNvSpPr>
            <a:spLocks noGrp="1"/>
          </p:cNvSpPr>
          <p:nvPr>
            <p:ph type="sldNum" sz="quarter" idx="12"/>
          </p:nvPr>
        </p:nvSpPr>
        <p:spPr/>
        <p:txBody>
          <a:bodyPr rtlCol="0"/>
          <a:lstStyle/>
          <a:p>
            <a:fld id="{0FF54DE5-C571-48E8-A5BC-B369434E2F44}" type="slidenum">
              <a:rPr lang="bg-BG" smtClean="0"/>
              <a:pPr/>
              <a:t>‹#›</a:t>
            </a:fld>
            <a:endParaRPr lang="bg-BG" dirty="0"/>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bg-BG" noProof="0" dirty="0" err="1"/>
              <a:t>Редакт</a:t>
            </a:r>
            <a:r>
              <a:rPr lang="bg-BG" noProof="0" dirty="0"/>
              <a:t>. стил загл. образец</a:t>
            </a:r>
          </a:p>
        </p:txBody>
      </p:sp>
      <p:sp>
        <p:nvSpPr>
          <p:cNvPr id="3" name="Контейнер за 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bg-BG" noProof="0" dirty="0"/>
              <a:t>Щракнете, за да редактирате стиловете на текста в образеца</a:t>
            </a:r>
          </a:p>
          <a:p>
            <a:pPr lvl="1" rtl="0"/>
            <a:r>
              <a:rPr lang="bg-BG" noProof="0" dirty="0"/>
              <a:t>Второ ниво</a:t>
            </a:r>
          </a:p>
          <a:p>
            <a:pPr lvl="2" rtl="0"/>
            <a:r>
              <a:rPr lang="bg-BG" noProof="0" dirty="0"/>
              <a:t>Трето ниво</a:t>
            </a:r>
          </a:p>
          <a:p>
            <a:pPr lvl="3" rtl="0"/>
            <a:r>
              <a:rPr lang="bg-BG" noProof="0" dirty="0"/>
              <a:t>Четвърто ниво</a:t>
            </a:r>
          </a:p>
          <a:p>
            <a:pPr lvl="4" rtl="0"/>
            <a:r>
              <a:rPr lang="bg-BG" noProof="0" dirty="0"/>
              <a:t>Пето ниво</a:t>
            </a:r>
          </a:p>
          <a:p>
            <a:pPr lvl="5" rtl="0"/>
            <a:r>
              <a:rPr lang="bg-BG" noProof="0" dirty="0"/>
              <a:t>Шесто ниво</a:t>
            </a:r>
          </a:p>
          <a:p>
            <a:pPr lvl="6" rtl="0"/>
            <a:r>
              <a:rPr lang="bg-BG" noProof="0" dirty="0"/>
              <a:t>Седмо ниво</a:t>
            </a:r>
          </a:p>
          <a:p>
            <a:pPr lvl="7" rtl="0"/>
            <a:r>
              <a:rPr lang="bg-BG" noProof="0" dirty="0"/>
              <a:t>Осмо ниво</a:t>
            </a:r>
          </a:p>
          <a:p>
            <a:pPr lvl="8" rtl="0"/>
            <a:r>
              <a:rPr lang="bg-BG" noProof="0" dirty="0"/>
              <a:t>Девето ниво</a:t>
            </a:r>
          </a:p>
        </p:txBody>
      </p:sp>
      <p:sp>
        <p:nvSpPr>
          <p:cNvPr id="4" name="Контейнер за 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79BFE558-0C59-45DE-B7A0-59715944E568}" type="datetime1">
              <a:rPr lang="bg-BG" noProof="0" smtClean="0"/>
              <a:pPr/>
              <a:t>17.02.2019 г.</a:t>
            </a:fld>
            <a:endParaRPr lang="bg-BG" noProof="0" dirty="0"/>
          </a:p>
        </p:txBody>
      </p:sp>
      <p:sp>
        <p:nvSpPr>
          <p:cNvPr id="5" name="Контейнер за долен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bg-BG" noProof="0" dirty="0"/>
          </a:p>
        </p:txBody>
      </p:sp>
      <p:sp>
        <p:nvSpPr>
          <p:cNvPr id="6" name="Контейнер за номер на слайд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bg-BG" noProof="0" smtClean="0"/>
              <a:pPr/>
              <a:t>‹#›</a:t>
            </a:fld>
            <a:endParaRPr lang="bg-BG" noProof="0" dirty="0"/>
          </a:p>
        </p:txBody>
      </p:sp>
      <p:grpSp>
        <p:nvGrpSpPr>
          <p:cNvPr id="15" name="Група 14"/>
          <p:cNvGrpSpPr/>
          <p:nvPr/>
        </p:nvGrpSpPr>
        <p:grpSpPr>
          <a:xfrm>
            <a:off x="1103376" y="1219201"/>
            <a:ext cx="9985248" cy="84403"/>
            <a:chOff x="1073150" y="1219201"/>
            <a:chExt cx="10058400" cy="63125"/>
          </a:xfrm>
        </p:grpSpPr>
        <p:cxnSp>
          <p:nvCxnSpPr>
            <p:cNvPr id="13" name="Прав конектор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ав конектор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bg-BG"/>
          </a:p>
        </p:txBody>
      </p:sp>
      <p:sp>
        <p:nvSpPr>
          <p:cNvPr id="3" name="Subtitle 2"/>
          <p:cNvSpPr>
            <a:spLocks noGrp="1"/>
          </p:cNvSpPr>
          <p:nvPr>
            <p:ph type="subTitle" idx="1"/>
          </p:nvPr>
        </p:nvSpPr>
        <p:spPr/>
        <p:txBody>
          <a:bodyPr/>
          <a:lstStyle/>
          <a:p>
            <a:endParaRPr lang="bg-BG"/>
          </a:p>
        </p:txBody>
      </p:sp>
      <p:pic>
        <p:nvPicPr>
          <p:cNvPr id="4" name="Picture 8" descr="Ð ÐµÐ·ÑÐ»ÑÐ°Ñ Ñ Ð¸Ð·Ð¾Ð±ÑÐ°Ð¶ÐµÐ½Ð¸Ðµ Ð·Ð° Ð»ÑÐ½Ð°"/>
          <p:cNvPicPr>
            <a:picLocks noChangeAspect="1" noChangeArrowheads="1"/>
          </p:cNvPicPr>
          <p:nvPr/>
        </p:nvPicPr>
        <p:blipFill>
          <a:blip r:embed="rId2" cstate="print"/>
          <a:srcRect/>
          <a:stretch>
            <a:fillRect/>
          </a:stretch>
        </p:blipFill>
        <p:spPr bwMode="auto">
          <a:xfrm>
            <a:off x="-219456" y="-228600"/>
            <a:ext cx="12563856" cy="7202383"/>
          </a:xfrm>
          <a:prstGeom prst="rect">
            <a:avLst/>
          </a:prstGeom>
          <a:ln>
            <a:noFill/>
          </a:ln>
          <a:effectLst>
            <a:softEdge rad="112500"/>
          </a:effectLst>
        </p:spPr>
      </p:pic>
      <p:sp>
        <p:nvSpPr>
          <p:cNvPr id="5" name="Rectangle 4"/>
          <p:cNvSpPr/>
          <p:nvPr/>
        </p:nvSpPr>
        <p:spPr>
          <a:xfrm>
            <a:off x="5016768" y="2257798"/>
            <a:ext cx="3292889" cy="707886"/>
          </a:xfrm>
          <a:prstGeom prst="rect">
            <a:avLst/>
          </a:prstGeom>
        </p:spPr>
        <p:txBody>
          <a:bodyPr wrap="none">
            <a:spAutoFit/>
          </a:bodyPr>
          <a:lstStyle/>
          <a:p>
            <a:r>
              <a:rPr lang="en-US" sz="4000" b="1" i="1" dirty="0" smtClean="0">
                <a:solidFill>
                  <a:srgbClr val="FF0000"/>
                </a:solidFill>
                <a:latin typeface="Arial Black" pitchFamily="34" charset="0"/>
              </a:rPr>
              <a:t>THE MOON</a:t>
            </a:r>
            <a:endParaRPr lang="bg-BG" sz="4000" b="1" dirty="0">
              <a:latin typeface="Arial Black"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872" y="2339203"/>
            <a:ext cx="5855134" cy="4738253"/>
          </a:xfrm>
        </p:spPr>
        <p:txBody>
          <a:bodyPr>
            <a:noAutofit/>
          </a:bodyPr>
          <a:lstStyle/>
          <a:p>
            <a:pPr algn="just"/>
            <a:r>
              <a:rPr lang="en-US" sz="2800" dirty="0" smtClean="0">
                <a:solidFill>
                  <a:schemeClr val="tx1"/>
                </a:solidFill>
                <a:effectLst>
                  <a:glow rad="38100">
                    <a:schemeClr val="bg1">
                      <a:lumMod val="50000"/>
                      <a:lumOff val="50000"/>
                      <a:alpha val="20000"/>
                    </a:schemeClr>
                  </a:glow>
                </a:effectLst>
                <a:latin typeface="Ebrima" pitchFamily="2" charset="0"/>
                <a:ea typeface="Ebrima" pitchFamily="2" charset="0"/>
                <a:cs typeface="Ebrima" pitchFamily="2" charset="0"/>
              </a:rPr>
              <a:t>The </a:t>
            </a:r>
            <a:r>
              <a:rPr lang="en-US" sz="2800" dirty="0">
                <a:solidFill>
                  <a:schemeClr val="tx1"/>
                </a:solidFill>
                <a:effectLst>
                  <a:glow rad="38100">
                    <a:schemeClr val="bg1">
                      <a:lumMod val="50000"/>
                      <a:lumOff val="50000"/>
                      <a:alpha val="20000"/>
                    </a:schemeClr>
                  </a:glow>
                </a:effectLst>
                <a:latin typeface="Ebrima" pitchFamily="2" charset="0"/>
                <a:ea typeface="Ebrima" pitchFamily="2" charset="0"/>
                <a:cs typeface="Ebrima" pitchFamily="2" charset="0"/>
              </a:rPr>
              <a:t>Moon is moving approximately 3.8 cm away from our planet every year. It is estimated that it will continue to do so for around 50 billion years. By the time that happens, the Moon will be taking around 47 days to orbit the Earth instead of the current 27.3 days.</a:t>
            </a:r>
            <a:endParaRPr lang="bg-BG" sz="2800" dirty="0">
              <a:solidFill>
                <a:schemeClr val="tx1"/>
              </a:solidFill>
              <a:effectLst>
                <a:glow rad="38100">
                  <a:schemeClr val="bg1">
                    <a:lumMod val="50000"/>
                    <a:lumOff val="50000"/>
                    <a:alpha val="20000"/>
                  </a:schemeClr>
                </a:glow>
              </a:effectLst>
              <a:latin typeface="Times New Roman" pitchFamily="18" charset="0"/>
              <a:ea typeface="Ebrima" pitchFamily="2" charset="0"/>
              <a:cs typeface="Ebrima" pitchFamily="2" charset="0"/>
            </a:endParaRPr>
          </a:p>
        </p:txBody>
      </p:sp>
      <p:sp>
        <p:nvSpPr>
          <p:cNvPr id="4" name="Rectangle 3"/>
          <p:cNvSpPr/>
          <p:nvPr/>
        </p:nvSpPr>
        <p:spPr>
          <a:xfrm>
            <a:off x="2377440" y="1297493"/>
            <a:ext cx="9628889" cy="584775"/>
          </a:xfrm>
          <a:prstGeom prst="rect">
            <a:avLst/>
          </a:prstGeom>
        </p:spPr>
        <p:txBody>
          <a:bodyPr wrap="square">
            <a:spAutoFit/>
          </a:bodyPr>
          <a:lstStyle/>
          <a:p>
            <a:pPr algn="ctr"/>
            <a:r>
              <a:rPr lang="en-US" sz="3200" b="1" dirty="0">
                <a:solidFill>
                  <a:srgbClr val="FF0000"/>
                </a:solidFill>
                <a:latin typeface="Arial Black" pitchFamily="34" charset="0"/>
              </a:rPr>
              <a:t>The Moon is drifting away from the </a:t>
            </a:r>
            <a:r>
              <a:rPr lang="en-US" sz="3200" b="1" dirty="0" smtClean="0">
                <a:solidFill>
                  <a:srgbClr val="FF0000"/>
                </a:solidFill>
                <a:latin typeface="Arial Black" pitchFamily="34" charset="0"/>
              </a:rPr>
              <a:t>Earth</a:t>
            </a:r>
            <a:endParaRPr lang="en-US" sz="3200" b="1" dirty="0">
              <a:solidFill>
                <a:srgbClr val="FF0000"/>
              </a:solidFill>
              <a:latin typeface="Arial Black" pitchFamily="34" charset="0"/>
            </a:endParaRPr>
          </a:p>
        </p:txBody>
      </p:sp>
      <p:pic>
        <p:nvPicPr>
          <p:cNvPr id="6" name="Picture 2" descr="Ð ÐµÐ·ÑÐ»ÑÐ°Ñ Ñ Ð¸Ð·Ð¾Ð±ÑÐ°Ð¶ÐµÐ½Ð¸Ðµ Ð·Ð° Ð»ÑÐ½Ð°ÑÐ° ÑÐµ Ð¾ÑÐ´Ð°Ð»ÐµÑÐ°Ð²Ð° Ð¾Ñ Ð·ÐµÐ¼ÑÑÐ°"/>
          <p:cNvPicPr>
            <a:picLocks noChangeAspect="1" noChangeArrowheads="1"/>
          </p:cNvPicPr>
          <p:nvPr/>
        </p:nvPicPr>
        <p:blipFill>
          <a:blip r:embed="rId2" cstate="print"/>
          <a:srcRect/>
          <a:stretch>
            <a:fillRect/>
          </a:stretch>
        </p:blipFill>
        <p:spPr bwMode="auto">
          <a:xfrm>
            <a:off x="6622135" y="1999801"/>
            <a:ext cx="4919002" cy="3279335"/>
          </a:xfrm>
          <a:prstGeom prst="rect">
            <a:avLst/>
          </a:prstGeom>
          <a:ln>
            <a:noFill/>
          </a:ln>
          <a:effectLst>
            <a:softEdge rad="112500"/>
          </a:effectLst>
        </p:spPr>
      </p:pic>
    </p:spTree>
    <p:extLst>
      <p:ext uri="{BB962C8B-B14F-4D97-AF65-F5344CB8AC3E}">
        <p14:creationId xmlns="" xmlns:p14="http://schemas.microsoft.com/office/powerpoint/2010/main" val="364801407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77" y="0"/>
            <a:ext cx="9905998" cy="1804415"/>
          </a:xfrm>
        </p:spPr>
        <p:txBody>
          <a:bodyPr>
            <a:normAutofit/>
          </a:bodyPr>
          <a:lstStyle/>
          <a:p>
            <a:pPr algn="ctr"/>
            <a:r>
              <a:rPr lang="en-US" sz="3600" dirty="0">
                <a:solidFill>
                  <a:srgbClr val="FF0000"/>
                </a:solidFill>
                <a:latin typeface="Arial Black" pitchFamily="34" charset="0"/>
              </a:rPr>
              <a:t>A person would weigh much less on the </a:t>
            </a:r>
            <a:r>
              <a:rPr lang="en-US" sz="3600" dirty="0" smtClean="0">
                <a:solidFill>
                  <a:srgbClr val="FF0000"/>
                </a:solidFill>
                <a:latin typeface="Arial Black" pitchFamily="34" charset="0"/>
              </a:rPr>
              <a:t>Moon</a:t>
            </a:r>
            <a:endParaRPr lang="bg-BG" sz="3600" dirty="0">
              <a:solidFill>
                <a:srgbClr val="FF0000"/>
              </a:solidFill>
              <a:latin typeface="Arial Black" pitchFamily="34" charset="0"/>
            </a:endParaRPr>
          </a:p>
        </p:txBody>
      </p:sp>
      <p:sp>
        <p:nvSpPr>
          <p:cNvPr id="3" name="Content Placeholder 2"/>
          <p:cNvSpPr>
            <a:spLocks noGrp="1"/>
          </p:cNvSpPr>
          <p:nvPr>
            <p:ph idx="1"/>
          </p:nvPr>
        </p:nvSpPr>
        <p:spPr>
          <a:xfrm>
            <a:off x="318655" y="4913376"/>
            <a:ext cx="11555845" cy="1702170"/>
          </a:xfrm>
        </p:spPr>
        <p:txBody>
          <a:bodyPr>
            <a:noAutofit/>
          </a:bodyPr>
          <a:lstStyle/>
          <a:p>
            <a:pPr marL="0" indent="0" algn="ctr">
              <a:buNone/>
            </a:pPr>
            <a:r>
              <a:rPr lang="en-US" sz="2400" dirty="0" smtClean="0">
                <a:solidFill>
                  <a:schemeClr val="tx1"/>
                </a:solidFill>
                <a:latin typeface="Euphemia" pitchFamily="34" charset="0"/>
                <a:cs typeface="Times New Roman" pitchFamily="18" charset="0"/>
              </a:rPr>
              <a:t>The Moon has much weaker gravity than Earth, due to its smaller mass, so you would weigh about one sixth (16.5%) of your weight on Earth. This is why the lunar astronauts could leap and bound so high in the air.</a:t>
            </a:r>
            <a:endParaRPr lang="bg-BG" sz="2400" dirty="0">
              <a:solidFill>
                <a:schemeClr val="tx1"/>
              </a:solidFill>
              <a:latin typeface="Times New Roman" pitchFamily="18" charset="0"/>
              <a:cs typeface="Times New Roman" pitchFamily="18" charset="0"/>
            </a:endParaRPr>
          </a:p>
        </p:txBody>
      </p:sp>
      <p:pic>
        <p:nvPicPr>
          <p:cNvPr id="4" name="Picture 4" descr="Ð ÐµÐ·ÑÐ»ÑÐ°Ñ Ñ Ð¸Ð·Ð¾Ð±ÑÐ°Ð¶ÐµÐ½Ð¸Ðµ Ð·Ð° Ð»ÑÐ½Ð°ÑÐ°"/>
          <p:cNvPicPr>
            <a:picLocks noChangeAspect="1" noChangeArrowheads="1"/>
          </p:cNvPicPr>
          <p:nvPr/>
        </p:nvPicPr>
        <p:blipFill>
          <a:blip r:embed="rId2" cstate="print"/>
          <a:srcRect/>
          <a:stretch>
            <a:fillRect/>
          </a:stretch>
        </p:blipFill>
        <p:spPr bwMode="auto">
          <a:xfrm>
            <a:off x="3746500" y="1967576"/>
            <a:ext cx="4473307" cy="2901604"/>
          </a:xfrm>
          <a:prstGeom prst="rect">
            <a:avLst/>
          </a:prstGeom>
          <a:ln>
            <a:noFill/>
          </a:ln>
          <a:effectLst>
            <a:softEdge rad="112500"/>
          </a:effectLst>
        </p:spPr>
      </p:pic>
    </p:spTree>
    <p:extLst>
      <p:ext uri="{BB962C8B-B14F-4D97-AF65-F5344CB8AC3E}">
        <p14:creationId xmlns="" xmlns:p14="http://schemas.microsoft.com/office/powerpoint/2010/main" val="148710998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4356100" y="1414585"/>
            <a:ext cx="4519675" cy="721323"/>
          </a:xfrm>
        </p:spPr>
        <p:txBody>
          <a:bodyPr rtlCol="0">
            <a:normAutofit/>
          </a:bodyPr>
          <a:lstStyle/>
          <a:p>
            <a:r>
              <a:rPr lang="en-US" sz="3200" b="1" dirty="0" smtClean="0">
                <a:solidFill>
                  <a:srgbClr val="FF0000"/>
                </a:solidFill>
                <a:latin typeface="Arial Black" pitchFamily="34" charset="0"/>
                <a:cs typeface="Times New Roman" pitchFamily="18" charset="0"/>
              </a:rPr>
              <a:t>lunar tremor</a:t>
            </a:r>
            <a:endParaRPr lang="en-US" sz="3200" b="1" dirty="0">
              <a:solidFill>
                <a:srgbClr val="FF0000"/>
              </a:solidFill>
              <a:latin typeface="Arial Black" pitchFamily="34" charset="0"/>
              <a:cs typeface="Times New Roman" pitchFamily="18" charset="0"/>
            </a:endParaRPr>
          </a:p>
        </p:txBody>
      </p:sp>
      <p:sp>
        <p:nvSpPr>
          <p:cNvPr id="3" name="Подзаглавие 2"/>
          <p:cNvSpPr>
            <a:spLocks noGrp="1"/>
          </p:cNvSpPr>
          <p:nvPr>
            <p:ph type="subTitle" idx="1"/>
          </p:nvPr>
        </p:nvSpPr>
        <p:spPr>
          <a:xfrm>
            <a:off x="4742689" y="2523744"/>
            <a:ext cx="7214616" cy="2980182"/>
          </a:xfrm>
        </p:spPr>
        <p:txBody>
          <a:bodyPr rtlCol="0">
            <a:normAutofit/>
          </a:bodyPr>
          <a:lstStyle/>
          <a:p>
            <a:pPr algn="ctr"/>
            <a:endParaRPr lang="en-US" sz="2400" dirty="0" smtClean="0"/>
          </a:p>
          <a:p>
            <a:pPr algn="just"/>
            <a:r>
              <a:rPr lang="en-US" sz="2400" dirty="0" smtClean="0"/>
              <a:t>There are also earthquakes on the moon - or more precisely, lunacy. They are caused by meteorite shocks or solar activity. The strongest lunar earthquakes have a magnitude 5.5 on the Richter scale and last for about ten minutes.</a:t>
            </a:r>
            <a:endParaRPr lang="en-US" sz="2400" dirty="0"/>
          </a:p>
        </p:txBody>
      </p:sp>
      <p:pic>
        <p:nvPicPr>
          <p:cNvPr id="5" name="Picture 4"/>
          <p:cNvPicPr>
            <a:picLocks noChangeAspect="1"/>
          </p:cNvPicPr>
          <p:nvPr/>
        </p:nvPicPr>
        <p:blipFill>
          <a:blip r:embed="rId3" cstate="print"/>
          <a:stretch>
            <a:fillRect/>
          </a:stretch>
        </p:blipFill>
        <p:spPr>
          <a:xfrm>
            <a:off x="440990" y="2519726"/>
            <a:ext cx="4179674" cy="2466801"/>
          </a:xfrm>
          <a:prstGeom prst="rect">
            <a:avLst/>
          </a:prstGeom>
        </p:spPr>
      </p:pic>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4785948" y="1258278"/>
            <a:ext cx="3370500" cy="721323"/>
          </a:xfrm>
        </p:spPr>
        <p:txBody>
          <a:bodyPr rtlCol="0">
            <a:normAutofit/>
          </a:bodyPr>
          <a:lstStyle/>
          <a:p>
            <a:r>
              <a:rPr lang="en-US" sz="3200" b="1" dirty="0" smtClean="0">
                <a:solidFill>
                  <a:srgbClr val="FF0000"/>
                </a:solidFill>
                <a:latin typeface="Arial Black" pitchFamily="34" charset="0"/>
              </a:rPr>
              <a:t>moon dust</a:t>
            </a:r>
            <a:endParaRPr lang="en-US" sz="3200" b="1" dirty="0">
              <a:solidFill>
                <a:srgbClr val="FF0000"/>
              </a:solidFill>
              <a:latin typeface="Arial Black" pitchFamily="34" charset="0"/>
            </a:endParaRPr>
          </a:p>
        </p:txBody>
      </p:sp>
      <p:sp>
        <p:nvSpPr>
          <p:cNvPr id="3" name="Подзаглавие 2"/>
          <p:cNvSpPr>
            <a:spLocks noGrp="1"/>
          </p:cNvSpPr>
          <p:nvPr>
            <p:ph type="subTitle" idx="1"/>
          </p:nvPr>
        </p:nvSpPr>
        <p:spPr>
          <a:xfrm>
            <a:off x="4918978" y="2141178"/>
            <a:ext cx="7092778" cy="3070139"/>
          </a:xfrm>
        </p:spPr>
        <p:txBody>
          <a:bodyPr rtlCol="0">
            <a:normAutofit/>
          </a:bodyPr>
          <a:lstStyle/>
          <a:p>
            <a:endParaRPr lang="en-US" sz="2400" b="1" dirty="0" smtClean="0"/>
          </a:p>
          <a:p>
            <a:pPr algn="ctr"/>
            <a:r>
              <a:rPr lang="en-US" sz="2400" dirty="0" smtClean="0"/>
              <a:t>One of the strangest and most dangerous substances on the Moon is the lunar dust. It is as fine as flour, but very rough, with which it penetrates almost everywhere. Created in a great voice during the mission: the dust is unpacked by an astronaut almost complete, penetrating into a ship and suits and causing the astronaut's "lunar hay fever".</a:t>
            </a:r>
            <a:endParaRPr lang="en-US" sz="2400" dirty="0"/>
          </a:p>
        </p:txBody>
      </p:sp>
      <p:pic>
        <p:nvPicPr>
          <p:cNvPr id="15362" name="Picture 2" descr="Ð¡Ð²ÑÑÐ·Ð°Ð½Ð¾ Ð¸Ð·Ð¾Ð±ÑÐ°Ð¶ÐµÐ½Ð¸Ðµ"/>
          <p:cNvPicPr>
            <a:picLocks noChangeAspect="1" noChangeArrowheads="1"/>
          </p:cNvPicPr>
          <p:nvPr/>
        </p:nvPicPr>
        <p:blipFill>
          <a:blip r:embed="rId3" cstate="print"/>
          <a:srcRect/>
          <a:stretch>
            <a:fillRect/>
          </a:stretch>
        </p:blipFill>
        <p:spPr bwMode="auto">
          <a:xfrm>
            <a:off x="178122" y="2511552"/>
            <a:ext cx="4696650" cy="2641866"/>
          </a:xfrm>
          <a:prstGeom prst="rect">
            <a:avLst/>
          </a:prstGeom>
          <a:ln>
            <a:noFill/>
          </a:ln>
          <a:effectLst>
            <a:softEdge rad="112500"/>
          </a:effectLst>
        </p:spPr>
      </p:pic>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511553" y="1414272"/>
            <a:ext cx="10351008" cy="621792"/>
          </a:xfrm>
        </p:spPr>
        <p:txBody>
          <a:bodyPr>
            <a:normAutofit fontScale="90000"/>
          </a:bodyPr>
          <a:lstStyle/>
          <a:p>
            <a:pPr algn="ctr"/>
            <a:r>
              <a:rPr lang="en-US" sz="2800" dirty="0" smtClean="0">
                <a:solidFill>
                  <a:srgbClr val="FF0000"/>
                </a:solidFill>
                <a:latin typeface="Arial Black" pitchFamily="34" charset="0"/>
              </a:rPr>
              <a:t>Panayot Volov  Primary school</a:t>
            </a:r>
            <a:br>
              <a:rPr lang="en-US" sz="2800" dirty="0" smtClean="0">
                <a:solidFill>
                  <a:srgbClr val="FF0000"/>
                </a:solidFill>
                <a:latin typeface="Arial Black" pitchFamily="34" charset="0"/>
              </a:rPr>
            </a:br>
            <a:r>
              <a:rPr lang="en-US" sz="2800" dirty="0" smtClean="0">
                <a:solidFill>
                  <a:srgbClr val="FF0000"/>
                </a:solidFill>
                <a:latin typeface="Arial Black" pitchFamily="34" charset="0"/>
              </a:rPr>
              <a:t>Varna, Bulgaria</a:t>
            </a:r>
            <a:endParaRPr lang="bg-BG" sz="2800" dirty="0">
              <a:solidFill>
                <a:srgbClr val="FF0000"/>
              </a:solidFill>
              <a:latin typeface="Arial Black" pitchFamily="34" charset="0"/>
            </a:endParaRPr>
          </a:p>
        </p:txBody>
      </p:sp>
      <p:sp>
        <p:nvSpPr>
          <p:cNvPr id="3" name="Подзаглавие 2"/>
          <p:cNvSpPr>
            <a:spLocks noGrp="1"/>
          </p:cNvSpPr>
          <p:nvPr>
            <p:ph type="subTitle" idx="1"/>
          </p:nvPr>
        </p:nvSpPr>
        <p:spPr>
          <a:xfrm>
            <a:off x="8165061" y="4546121"/>
            <a:ext cx="4026939" cy="955565"/>
          </a:xfrm>
        </p:spPr>
        <p:txBody>
          <a:bodyPr/>
          <a:lstStyle/>
          <a:p>
            <a:r>
              <a:rPr lang="en-US" b="1" dirty="0" smtClean="0"/>
              <a:t>by Siyana Kalcheva </a:t>
            </a:r>
          </a:p>
          <a:p>
            <a:r>
              <a:rPr lang="en-US" b="1" dirty="0" smtClean="0"/>
              <a:t>and Kaloyan Zarev</a:t>
            </a:r>
            <a:endParaRPr lang="bg-BG" b="1" dirty="0"/>
          </a:p>
        </p:txBody>
      </p:sp>
      <p:pic>
        <p:nvPicPr>
          <p:cNvPr id="4" name="Picture 3"/>
          <p:cNvPicPr>
            <a:picLocks noChangeAspect="1"/>
          </p:cNvPicPr>
          <p:nvPr/>
        </p:nvPicPr>
        <p:blipFill>
          <a:blip r:embed="rId2" cstate="print"/>
          <a:stretch>
            <a:fillRect/>
          </a:stretch>
        </p:blipFill>
        <p:spPr>
          <a:xfrm>
            <a:off x="1119909" y="2497283"/>
            <a:ext cx="4533900" cy="3022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926081" y="1051122"/>
            <a:ext cx="7981406" cy="1486805"/>
          </a:xfrm>
        </p:spPr>
        <p:txBody>
          <a:bodyPr>
            <a:normAutofit/>
          </a:bodyPr>
          <a:lstStyle/>
          <a:p>
            <a:r>
              <a:rPr lang="en-US" sz="3200" dirty="0" smtClean="0">
                <a:solidFill>
                  <a:srgbClr val="FF0000"/>
                </a:solidFill>
                <a:latin typeface="Arial Black" pitchFamily="34" charset="0"/>
              </a:rPr>
              <a:t>The moon’s characteristic</a:t>
            </a:r>
            <a:endParaRPr lang="bg-BG" sz="3200" dirty="0">
              <a:solidFill>
                <a:srgbClr val="FF0000"/>
              </a:solidFill>
              <a:latin typeface="Arial Black" pitchFamily="34" charset="0"/>
            </a:endParaRPr>
          </a:p>
        </p:txBody>
      </p:sp>
      <p:sp>
        <p:nvSpPr>
          <p:cNvPr id="3" name="Подзаглавие 2"/>
          <p:cNvSpPr>
            <a:spLocks noGrp="1"/>
          </p:cNvSpPr>
          <p:nvPr>
            <p:ph type="subTitle" idx="1"/>
          </p:nvPr>
        </p:nvSpPr>
        <p:spPr>
          <a:xfrm>
            <a:off x="5224396" y="2441636"/>
            <a:ext cx="6013579" cy="3172018"/>
          </a:xfrm>
        </p:spPr>
        <p:txBody>
          <a:bodyPr>
            <a:noAutofit/>
          </a:bodyPr>
          <a:lstStyle/>
          <a:p>
            <a:pPr algn="just"/>
            <a:r>
              <a:rPr lang="en-US" sz="2000" dirty="0" smtClean="0"/>
              <a:t>The moon is the natural companion of Earth and is the only other astronomical body that is visited by humans. The moon is the brightest body in the background of the night sky, but it does not emit its own light. Instead, it reflects the light from the Sun. The average radius of the Moon (the distance from the center to its surface) is 1737.4 km, about 27% of that on the Earth</a:t>
            </a:r>
            <a:endParaRPr lang="bg-BG" sz="2000" dirty="0"/>
          </a:p>
        </p:txBody>
      </p:sp>
      <p:pic>
        <p:nvPicPr>
          <p:cNvPr id="17410" name="Picture 2" descr="Ð ÐµÐ·ÑÐ»ÑÐ°Ñ Ñ Ð¸Ð·Ð¾Ð±ÑÐ°Ð¶ÐµÐ½Ð¸Ðµ Ð·Ð° ÑÐ»ÑÐ½ÑÐµ Ð·ÐµÐ¼Ñ Ð»ÑÐ½Ð°"/>
          <p:cNvPicPr>
            <a:picLocks noChangeAspect="1" noChangeArrowheads="1"/>
          </p:cNvPicPr>
          <p:nvPr/>
        </p:nvPicPr>
        <p:blipFill>
          <a:blip r:embed="rId2" cstate="print"/>
          <a:srcRect/>
          <a:stretch>
            <a:fillRect/>
          </a:stretch>
        </p:blipFill>
        <p:spPr bwMode="auto">
          <a:xfrm>
            <a:off x="242596" y="2486794"/>
            <a:ext cx="4786603" cy="2766341"/>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46304" y="2599564"/>
            <a:ext cx="3988570" cy="1921091"/>
          </a:xfrm>
          <a:prstGeom prst="rect">
            <a:avLst/>
          </a:prstGeom>
        </p:spPr>
      </p:pic>
      <p:graphicFrame>
        <p:nvGraphicFramePr>
          <p:cNvPr id="5" name="Table 4"/>
          <p:cNvGraphicFramePr>
            <a:graphicFrameLocks noGrp="1"/>
          </p:cNvGraphicFramePr>
          <p:nvPr>
            <p:extLst>
              <p:ext uri="{D42A27DB-BD31-4B8C-83A1-F6EECF244321}">
                <p14:modId xmlns="" xmlns:p14="http://schemas.microsoft.com/office/powerpoint/2010/main" val="4159451188"/>
              </p:ext>
            </p:extLst>
          </p:nvPr>
        </p:nvGraphicFramePr>
        <p:xfrm>
          <a:off x="4523232" y="1926335"/>
          <a:ext cx="7181088" cy="2834640"/>
        </p:xfrm>
        <a:graphic>
          <a:graphicData uri="http://schemas.openxmlformats.org/drawingml/2006/table">
            <a:tbl>
              <a:tblPr firstRow="1" bandRow="1">
                <a:tableStyleId>{5C22544A-7EE6-4342-B048-85BDC9FD1C3A}</a:tableStyleId>
              </a:tblPr>
              <a:tblGrid>
                <a:gridCol w="3590544">
                  <a:extLst>
                    <a:ext uri="{9D8B030D-6E8A-4147-A177-3AD203B41FA5}">
                      <a16:colId xmlns="" xmlns:a16="http://schemas.microsoft.com/office/drawing/2014/main" val="3294654181"/>
                    </a:ext>
                  </a:extLst>
                </a:gridCol>
                <a:gridCol w="3590544">
                  <a:extLst>
                    <a:ext uri="{9D8B030D-6E8A-4147-A177-3AD203B41FA5}">
                      <a16:colId xmlns="" xmlns:a16="http://schemas.microsoft.com/office/drawing/2014/main" val="139699569"/>
                    </a:ext>
                  </a:extLst>
                </a:gridCol>
              </a:tblGrid>
              <a:tr h="606090">
                <a:tc>
                  <a:txBody>
                    <a:bodyPr/>
                    <a:lstStyle/>
                    <a:p>
                      <a:pPr algn="r"/>
                      <a:r>
                        <a:rPr lang="en-US" sz="3600" dirty="0" smtClean="0"/>
                        <a:t>Moon</a:t>
                      </a:r>
                      <a:endParaRPr lang="bg-BG" sz="3600" dirty="0"/>
                    </a:p>
                  </a:txBody>
                  <a:tcPr/>
                </a:tc>
                <a:tc>
                  <a:txBody>
                    <a:bodyPr/>
                    <a:lstStyle/>
                    <a:p>
                      <a:r>
                        <a:rPr lang="en-US" sz="3600" dirty="0" smtClean="0"/>
                        <a:t>Profile</a:t>
                      </a:r>
                      <a:endParaRPr lang="bg-BG" sz="3600" dirty="0"/>
                    </a:p>
                  </a:txBody>
                  <a:tcPr/>
                </a:tc>
                <a:extLst>
                  <a:ext uri="{0D108BD9-81ED-4DB2-BD59-A6C34878D82A}">
                    <a16:rowId xmlns="" xmlns:a16="http://schemas.microsoft.com/office/drawing/2014/main" val="2648898416"/>
                  </a:ext>
                </a:extLst>
              </a:tr>
              <a:tr h="346337">
                <a:tc>
                  <a:txBody>
                    <a:bodyPr/>
                    <a:lstStyle/>
                    <a:p>
                      <a:r>
                        <a:rPr lang="en-US" dirty="0" smtClean="0"/>
                        <a:t>Diameter</a:t>
                      </a:r>
                      <a:endParaRPr lang="bg-BG" dirty="0"/>
                    </a:p>
                  </a:txBody>
                  <a:tcPr/>
                </a:tc>
                <a:tc>
                  <a:txBody>
                    <a:bodyPr/>
                    <a:lstStyle/>
                    <a:p>
                      <a:r>
                        <a:rPr lang="en-US" dirty="0" smtClean="0"/>
                        <a:t>3,475 km</a:t>
                      </a:r>
                      <a:endParaRPr lang="bg-BG" dirty="0"/>
                    </a:p>
                  </a:txBody>
                  <a:tcPr/>
                </a:tc>
                <a:extLst>
                  <a:ext uri="{0D108BD9-81ED-4DB2-BD59-A6C34878D82A}">
                    <a16:rowId xmlns="" xmlns:a16="http://schemas.microsoft.com/office/drawing/2014/main" val="2208800343"/>
                  </a:ext>
                </a:extLst>
              </a:tr>
              <a:tr h="346337">
                <a:tc>
                  <a:txBody>
                    <a:bodyPr/>
                    <a:lstStyle/>
                    <a:p>
                      <a:r>
                        <a:rPr lang="en-US" dirty="0" smtClean="0"/>
                        <a:t>Mass</a:t>
                      </a:r>
                      <a:endParaRPr lang="bg-BG" dirty="0"/>
                    </a:p>
                  </a:txBody>
                  <a:tcPr/>
                </a:tc>
                <a:tc>
                  <a:txBody>
                    <a:bodyPr/>
                    <a:lstStyle/>
                    <a:p>
                      <a:r>
                        <a:rPr lang="en-US" sz="1800" b="0" i="0" kern="1200" dirty="0" smtClean="0">
                          <a:solidFill>
                            <a:schemeClr val="dk1"/>
                          </a:solidFill>
                          <a:effectLst/>
                          <a:latin typeface="+mn-lt"/>
                          <a:ea typeface="+mn-ea"/>
                          <a:cs typeface="+mn-cs"/>
                        </a:rPr>
                        <a:t>7.35 × 10^22 kg (0.01 Earths)</a:t>
                      </a:r>
                      <a:endParaRPr lang="bg-BG" dirty="0"/>
                    </a:p>
                  </a:txBody>
                  <a:tcPr/>
                </a:tc>
                <a:extLst>
                  <a:ext uri="{0D108BD9-81ED-4DB2-BD59-A6C34878D82A}">
                    <a16:rowId xmlns="" xmlns:a16="http://schemas.microsoft.com/office/drawing/2014/main" val="2281824237"/>
                  </a:ext>
                </a:extLst>
              </a:tr>
              <a:tr h="346337">
                <a:tc>
                  <a:txBody>
                    <a:bodyPr/>
                    <a:lstStyle/>
                    <a:p>
                      <a:r>
                        <a:rPr lang="en-US" dirty="0" smtClean="0"/>
                        <a:t>Orbits</a:t>
                      </a:r>
                      <a:endParaRPr lang="bg-BG" dirty="0"/>
                    </a:p>
                  </a:txBody>
                  <a:tcPr/>
                </a:tc>
                <a:tc>
                  <a:txBody>
                    <a:bodyPr/>
                    <a:lstStyle/>
                    <a:p>
                      <a:r>
                        <a:rPr lang="en-US" dirty="0" smtClean="0"/>
                        <a:t>The Earth</a:t>
                      </a:r>
                      <a:endParaRPr lang="bg-BG" dirty="0"/>
                    </a:p>
                  </a:txBody>
                  <a:tcPr/>
                </a:tc>
                <a:extLst>
                  <a:ext uri="{0D108BD9-81ED-4DB2-BD59-A6C34878D82A}">
                    <a16:rowId xmlns="" xmlns:a16="http://schemas.microsoft.com/office/drawing/2014/main" val="2844174175"/>
                  </a:ext>
                </a:extLst>
              </a:tr>
              <a:tr h="346337">
                <a:tc>
                  <a:txBody>
                    <a:bodyPr/>
                    <a:lstStyle/>
                    <a:p>
                      <a:r>
                        <a:rPr lang="en-US" dirty="0" smtClean="0"/>
                        <a:t>Orbit Distance</a:t>
                      </a:r>
                      <a:endParaRPr lang="bg-BG" dirty="0"/>
                    </a:p>
                  </a:txBody>
                  <a:tcPr/>
                </a:tc>
                <a:tc>
                  <a:txBody>
                    <a:bodyPr/>
                    <a:lstStyle/>
                    <a:p>
                      <a:r>
                        <a:rPr lang="en-US" dirty="0" smtClean="0"/>
                        <a:t>384,400 km</a:t>
                      </a:r>
                      <a:endParaRPr lang="bg-BG" dirty="0"/>
                    </a:p>
                  </a:txBody>
                  <a:tcPr/>
                </a:tc>
                <a:extLst>
                  <a:ext uri="{0D108BD9-81ED-4DB2-BD59-A6C34878D82A}">
                    <a16:rowId xmlns="" xmlns:a16="http://schemas.microsoft.com/office/drawing/2014/main" val="3770809763"/>
                  </a:ext>
                </a:extLst>
              </a:tr>
              <a:tr h="346337">
                <a:tc>
                  <a:txBody>
                    <a:bodyPr/>
                    <a:lstStyle/>
                    <a:p>
                      <a:r>
                        <a:rPr lang="en-US" dirty="0" smtClean="0"/>
                        <a:t>Orbit Period	</a:t>
                      </a:r>
                      <a:endParaRPr lang="bg-BG" dirty="0"/>
                    </a:p>
                  </a:txBody>
                  <a:tcPr/>
                </a:tc>
                <a:tc>
                  <a:txBody>
                    <a:bodyPr/>
                    <a:lstStyle/>
                    <a:p>
                      <a:r>
                        <a:rPr lang="en-US" dirty="0" smtClean="0"/>
                        <a:t>27.3 days</a:t>
                      </a:r>
                      <a:endParaRPr lang="bg-BG" dirty="0"/>
                    </a:p>
                  </a:txBody>
                  <a:tcPr/>
                </a:tc>
                <a:extLst>
                  <a:ext uri="{0D108BD9-81ED-4DB2-BD59-A6C34878D82A}">
                    <a16:rowId xmlns="" xmlns:a16="http://schemas.microsoft.com/office/drawing/2014/main" val="1106798371"/>
                  </a:ext>
                </a:extLst>
              </a:tr>
              <a:tr h="346337">
                <a:tc>
                  <a:txBody>
                    <a:bodyPr/>
                    <a:lstStyle/>
                    <a:p>
                      <a:r>
                        <a:rPr lang="en-US" dirty="0" smtClean="0"/>
                        <a:t>Surface Temperature:</a:t>
                      </a:r>
                      <a:endParaRPr lang="bg-BG"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-233 to 123 °C</a:t>
                      </a:r>
                      <a:endParaRPr lang="bg-BG" dirty="0" smtClean="0"/>
                    </a:p>
                  </a:txBody>
                  <a:tcPr/>
                </a:tc>
                <a:extLst>
                  <a:ext uri="{0D108BD9-81ED-4DB2-BD59-A6C34878D82A}">
                    <a16:rowId xmlns="" xmlns:a16="http://schemas.microsoft.com/office/drawing/2014/main" val="3604933852"/>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8200" y="963168"/>
            <a:ext cx="7684008" cy="1209277"/>
          </a:xfrm>
        </p:spPr>
        <p:txBody>
          <a:bodyPr>
            <a:normAutofit/>
          </a:bodyPr>
          <a:lstStyle/>
          <a:p>
            <a:pPr algn="ctr"/>
            <a:r>
              <a:rPr lang="en-US" sz="2800" dirty="0" smtClean="0">
                <a:solidFill>
                  <a:srgbClr val="FF0000"/>
                </a:solidFill>
                <a:latin typeface="Arial Black" pitchFamily="34" charset="0"/>
              </a:rPr>
              <a:t>Phases of the moon</a:t>
            </a:r>
            <a:endParaRPr lang="bg-BG" sz="2800" dirty="0">
              <a:solidFill>
                <a:srgbClr val="FF0000"/>
              </a:solidFill>
              <a:latin typeface="Arial Black" pitchFamily="34" charset="0"/>
            </a:endParaRPr>
          </a:p>
        </p:txBody>
      </p:sp>
      <p:pic>
        <p:nvPicPr>
          <p:cNvPr id="4" name="Picture 2" descr="Moon Phases"/>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3377185" y="2215896"/>
            <a:ext cx="7522464" cy="3124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889504" y="1354563"/>
            <a:ext cx="8784806" cy="721323"/>
          </a:xfrm>
        </p:spPr>
        <p:txBody>
          <a:bodyPr rtlCol="0">
            <a:normAutofit fontScale="90000"/>
          </a:bodyPr>
          <a:lstStyle/>
          <a:p>
            <a:r>
              <a:rPr lang="en-US" sz="2800" b="1" dirty="0" smtClean="0"/>
              <a:t> </a:t>
            </a:r>
            <a:r>
              <a:rPr lang="en-US" sz="3200" b="1" dirty="0" smtClean="0">
                <a:solidFill>
                  <a:srgbClr val="FF0000"/>
                </a:solidFill>
                <a:latin typeface="Arial Black" pitchFamily="34" charset="0"/>
              </a:rPr>
              <a:t>interesting facts about the moon</a:t>
            </a:r>
            <a:endParaRPr lang="en-US" sz="3200" b="1" dirty="0">
              <a:solidFill>
                <a:srgbClr val="FF0000"/>
              </a:solidFill>
              <a:latin typeface="Arial Black" pitchFamily="34" charset="0"/>
            </a:endParaRPr>
          </a:p>
        </p:txBody>
      </p:sp>
      <p:sp>
        <p:nvSpPr>
          <p:cNvPr id="3" name="Подзаглавие 2"/>
          <p:cNvSpPr>
            <a:spLocks noGrp="1"/>
          </p:cNvSpPr>
          <p:nvPr>
            <p:ph type="subTitle" idx="1"/>
          </p:nvPr>
        </p:nvSpPr>
        <p:spPr>
          <a:xfrm flipH="1">
            <a:off x="11201399" y="5421630"/>
            <a:ext cx="45719" cy="45719"/>
          </a:xfrm>
        </p:spPr>
        <p:txBody>
          <a:bodyPr rtlCol="0">
            <a:normAutofit fontScale="25000" lnSpcReduction="20000"/>
          </a:bodyPr>
          <a:lstStyle/>
          <a:p>
            <a:endParaRPr lang="en-US" sz="2400" b="1" dirty="0"/>
          </a:p>
        </p:txBody>
      </p:sp>
      <p:sp>
        <p:nvSpPr>
          <p:cNvPr id="13314" name="AutoShape 2" descr="Ð ÐµÐ·ÑÐ»ÑÐ°Ñ Ñ Ð¸Ð·Ð¾Ð±ÑÐ°Ð¶ÐµÐ½Ð¸Ðµ Ð·Ð° Ð»ÑÐ½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13316" name="AutoShape 4" descr="Ð ÐµÐ·ÑÐ»ÑÐ°Ñ Ñ Ð¸Ð·Ð¾Ð±ÑÐ°Ð¶ÐµÐ½Ð¸Ðµ Ð·Ð° Ð»ÑÐ½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13318" name="Picture 6" descr="Ð ÐµÐ·ÑÐ»ÑÐ°Ñ Ñ Ð¸Ð·Ð¾Ð±ÑÐ°Ð¶ÐµÐ½Ð¸Ðµ Ð·Ð° Ð»ÑÐ½Ð°"/>
          <p:cNvPicPr>
            <a:picLocks noChangeAspect="1" noChangeArrowheads="1"/>
          </p:cNvPicPr>
          <p:nvPr/>
        </p:nvPicPr>
        <p:blipFill>
          <a:blip r:embed="rId3" cstate="print"/>
          <a:srcRect/>
          <a:stretch>
            <a:fillRect/>
          </a:stretch>
        </p:blipFill>
        <p:spPr bwMode="auto">
          <a:xfrm>
            <a:off x="375137" y="3564208"/>
            <a:ext cx="3641971" cy="2049069"/>
          </a:xfrm>
          <a:prstGeom prst="rect">
            <a:avLst/>
          </a:prstGeom>
          <a:ln>
            <a:noFill/>
          </a:ln>
          <a:effectLst>
            <a:softEdge rad="112500"/>
          </a:effectLst>
        </p:spPr>
      </p:pic>
      <p:pic>
        <p:nvPicPr>
          <p:cNvPr id="13322" name="Picture 10" descr="Ð ÐµÐ·ÑÐ»ÑÐ°Ñ Ñ Ð¸Ð·Ð¾Ð±ÑÐ°Ð¶ÐµÐ½Ð¸Ðµ Ð·Ð° Ð»ÑÐ½Ð°"/>
          <p:cNvPicPr>
            <a:picLocks noChangeAspect="1" noChangeArrowheads="1"/>
          </p:cNvPicPr>
          <p:nvPr/>
        </p:nvPicPr>
        <p:blipFill>
          <a:blip r:embed="rId4" cstate="print"/>
          <a:srcRect/>
          <a:stretch>
            <a:fillRect/>
          </a:stretch>
        </p:blipFill>
        <p:spPr bwMode="auto">
          <a:xfrm>
            <a:off x="8196827" y="3563815"/>
            <a:ext cx="3538217" cy="2110155"/>
          </a:xfrm>
          <a:prstGeom prst="rect">
            <a:avLst/>
          </a:prstGeom>
          <a:ln>
            <a:noFill/>
          </a:ln>
          <a:effectLst>
            <a:softEdge rad="112500"/>
          </a:effectLst>
        </p:spPr>
      </p:pic>
      <p:sp>
        <p:nvSpPr>
          <p:cNvPr id="12" name="Стрелка наляво, надясно и нагоре 11"/>
          <p:cNvSpPr/>
          <p:nvPr/>
        </p:nvSpPr>
        <p:spPr>
          <a:xfrm>
            <a:off x="4892431" y="4275014"/>
            <a:ext cx="2657231" cy="1273909"/>
          </a:xfrm>
          <a:prstGeom prst="leftRightUpArrow">
            <a:avLst>
              <a:gd name="adj1" fmla="val 25238"/>
              <a:gd name="adj2" fmla="val 29762"/>
              <a:gd name="adj3" fmla="val 20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1" name="Picture 10"/>
          <p:cNvPicPr>
            <a:picLocks noChangeAspect="1"/>
          </p:cNvPicPr>
          <p:nvPr/>
        </p:nvPicPr>
        <p:blipFill>
          <a:blip r:embed="rId5" cstate="print"/>
          <a:stretch>
            <a:fillRect/>
          </a:stretch>
        </p:blipFill>
        <p:spPr>
          <a:xfrm>
            <a:off x="4573425" y="2052747"/>
            <a:ext cx="3336392" cy="19462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31564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603" y="159434"/>
            <a:ext cx="11770161" cy="1101330"/>
          </a:xfrm>
        </p:spPr>
        <p:txBody>
          <a:bodyPr>
            <a:normAutofit/>
          </a:bodyPr>
          <a:lstStyle/>
          <a:p>
            <a:pPr algn="ctr"/>
            <a:r>
              <a:rPr lang="en-US" sz="3200" dirty="0" smtClean="0">
                <a:solidFill>
                  <a:srgbClr val="FF0000"/>
                </a:solidFill>
                <a:latin typeface="Arial Black" pitchFamily="34" charset="0"/>
              </a:rPr>
              <a:t>Rise and fall of the tides</a:t>
            </a:r>
            <a:endParaRPr lang="bg-BG" sz="3200" dirty="0">
              <a:solidFill>
                <a:srgbClr val="FF0000"/>
              </a:solidFill>
              <a:latin typeface="Arial Black" pitchFamily="34" charset="0"/>
            </a:endParaRPr>
          </a:p>
        </p:txBody>
      </p:sp>
      <p:pic>
        <p:nvPicPr>
          <p:cNvPr id="11" name="Content Placeholder 10"/>
          <p:cNvPicPr>
            <a:picLocks noGrp="1" noChangeAspect="1"/>
          </p:cNvPicPr>
          <p:nvPr>
            <p:ph sz="half" idx="1"/>
          </p:nvPr>
        </p:nvPicPr>
        <p:blipFill rotWithShape="1">
          <a:blip r:embed="rId2" cstate="print"/>
          <a:srcRect l="846" t="1395" b="603"/>
          <a:stretch/>
        </p:blipFill>
        <p:spPr>
          <a:xfrm>
            <a:off x="644514" y="3082546"/>
            <a:ext cx="4834370" cy="3387215"/>
          </a:xfrm>
          <a:prstGeom prst="rect">
            <a:avLst/>
          </a:prstGeom>
          <a:effectLst>
            <a:outerShdw blurRad="254000" dist="50800" dir="4020000" sx="31000" sy="31000" algn="ctr" rotWithShape="0">
              <a:srgbClr val="000000"/>
            </a:outerShdw>
          </a:effectLst>
        </p:spPr>
      </p:pic>
      <p:pic>
        <p:nvPicPr>
          <p:cNvPr id="9" name="Content Placeholder 8"/>
          <p:cNvPicPr>
            <a:picLocks noGrp="1" noChangeAspect="1"/>
          </p:cNvPicPr>
          <p:nvPr>
            <p:ph sz="half" idx="2"/>
          </p:nvPr>
        </p:nvPicPr>
        <p:blipFill>
          <a:blip r:embed="rId3" cstate="print"/>
          <a:stretch>
            <a:fillRect/>
          </a:stretch>
        </p:blipFill>
        <p:spPr>
          <a:xfrm>
            <a:off x="6532085" y="3084576"/>
            <a:ext cx="5064031" cy="3423285"/>
          </a:xfrm>
          <a:prstGeom prst="rect">
            <a:avLst/>
          </a:prstGeom>
        </p:spPr>
      </p:pic>
      <p:sp>
        <p:nvSpPr>
          <p:cNvPr id="7" name="Rectangle 6"/>
          <p:cNvSpPr/>
          <p:nvPr/>
        </p:nvSpPr>
        <p:spPr>
          <a:xfrm>
            <a:off x="1" y="1260764"/>
            <a:ext cx="12198202" cy="1938992"/>
          </a:xfrm>
          <a:prstGeom prst="rect">
            <a:avLst/>
          </a:prstGeom>
        </p:spPr>
        <p:txBody>
          <a:bodyPr wrap="square">
            <a:spAutoFit/>
          </a:bodyPr>
          <a:lstStyle/>
          <a:p>
            <a:pPr algn="ctr"/>
            <a:r>
              <a:rPr lang="en-US" sz="2400" dirty="0">
                <a:solidFill>
                  <a:schemeClr val="tx2"/>
                </a:solidFill>
                <a:latin typeface="Ebrima" pitchFamily="2" charset="0"/>
                <a:ea typeface="Ebrima" pitchFamily="2" charset="0"/>
                <a:cs typeface="Ebrima" pitchFamily="2" charset="0"/>
              </a:rPr>
              <a:t>The rise and fall of the tides on Earth is caused by the Moon.</a:t>
            </a:r>
          </a:p>
          <a:p>
            <a:pPr algn="ctr"/>
            <a:r>
              <a:rPr lang="en-US" sz="2400" dirty="0">
                <a:solidFill>
                  <a:schemeClr val="tx2"/>
                </a:solidFill>
                <a:latin typeface="Ebrima" pitchFamily="2" charset="0"/>
                <a:ea typeface="Ebrima" pitchFamily="2" charset="0"/>
                <a:cs typeface="Ebrima" pitchFamily="2" charset="0"/>
              </a:rPr>
              <a:t>There are two bulges in the Earth due to the gravitational pull that the Moon exerts; one on the side facing the Moon, and the other on the opposite side that faces away from the Moon, The bulges move around the oceans as the Earth rotates, causing high and low tides around the globe.</a:t>
            </a:r>
            <a:endParaRPr lang="bg-BG" sz="2400" dirty="0">
              <a:solidFill>
                <a:schemeClr val="tx2"/>
              </a:solidFill>
              <a:latin typeface="Times New Roman" pitchFamily="18" charset="0"/>
              <a:ea typeface="Ebrima" pitchFamily="2" charset="0"/>
              <a:cs typeface="Ebrima" pitchFamily="2" charset="0"/>
            </a:endParaRPr>
          </a:p>
        </p:txBody>
      </p:sp>
    </p:spTree>
    <p:extLst>
      <p:ext uri="{BB962C8B-B14F-4D97-AF65-F5344CB8AC3E}">
        <p14:creationId xmlns="" xmlns:p14="http://schemas.microsoft.com/office/powerpoint/2010/main" val="271874646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0"/>
            <a:ext cx="11679381" cy="1125682"/>
          </a:xfrm>
        </p:spPr>
        <p:txBody>
          <a:bodyPr>
            <a:noAutofit/>
          </a:bodyPr>
          <a:lstStyle/>
          <a:p>
            <a:pPr algn="ctr"/>
            <a:r>
              <a:rPr lang="en-US" sz="3600" dirty="0">
                <a:solidFill>
                  <a:srgbClr val="FF0000"/>
                </a:solidFill>
                <a:latin typeface="Arial Black" pitchFamily="34" charset="0"/>
              </a:rPr>
              <a:t>The Moon has only been walked on by 12 people; all American </a:t>
            </a:r>
            <a:r>
              <a:rPr lang="en-US" sz="3600" dirty="0" smtClean="0">
                <a:solidFill>
                  <a:srgbClr val="FF0000"/>
                </a:solidFill>
                <a:latin typeface="Arial Black" pitchFamily="34" charset="0"/>
              </a:rPr>
              <a:t>males</a:t>
            </a:r>
            <a:endParaRPr lang="bg-BG" sz="3600" dirty="0">
              <a:solidFill>
                <a:srgbClr val="FF0000"/>
              </a:solidFill>
              <a:latin typeface="Arial Black" pitchFamily="34" charset="0"/>
            </a:endParaRPr>
          </a:p>
        </p:txBody>
      </p:sp>
      <p:sp>
        <p:nvSpPr>
          <p:cNvPr id="3" name="Content Placeholder 2"/>
          <p:cNvSpPr>
            <a:spLocks noGrp="1"/>
          </p:cNvSpPr>
          <p:nvPr>
            <p:ph idx="1"/>
          </p:nvPr>
        </p:nvSpPr>
        <p:spPr>
          <a:xfrm>
            <a:off x="346364" y="1816099"/>
            <a:ext cx="5999018" cy="4066310"/>
          </a:xfrm>
        </p:spPr>
        <p:txBody>
          <a:bodyPr>
            <a:normAutofit/>
          </a:bodyPr>
          <a:lstStyle/>
          <a:p>
            <a:pPr marL="0" indent="0">
              <a:buNone/>
            </a:pPr>
            <a:r>
              <a:rPr lang="en-US" sz="2400" dirty="0">
                <a:solidFill>
                  <a:schemeClr val="tx1"/>
                </a:solidFill>
                <a:latin typeface="Euphemia" pitchFamily="34" charset="0"/>
                <a:cs typeface="Times New Roman" pitchFamily="18" charset="0"/>
              </a:rPr>
              <a:t>The first man to set foot on the Moon in 1969 was Neil Armstrong on the Apollo 11 mission, while the last man to walk on the Moon in 1972 was Gene Cernan on the Apollo 17 mission. Since then the Moon has only be visited by unmanned vehicles.</a:t>
            </a:r>
            <a:endParaRPr lang="bg-BG" sz="24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6453711" y="2336799"/>
            <a:ext cx="4850231" cy="3429001"/>
          </a:xfrm>
          <a:prstGeom prst="rect">
            <a:avLst/>
          </a:prstGeom>
        </p:spPr>
      </p:pic>
    </p:spTree>
    <p:extLst>
      <p:ext uri="{BB962C8B-B14F-4D97-AF65-F5344CB8AC3E}">
        <p14:creationId xmlns="" xmlns:p14="http://schemas.microsoft.com/office/powerpoint/2010/main" val="238827318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3200"/>
            <a:ext cx="11887200" cy="887845"/>
          </a:xfrm>
        </p:spPr>
        <p:txBody>
          <a:bodyPr>
            <a:normAutofit/>
          </a:bodyPr>
          <a:lstStyle/>
          <a:p>
            <a:r>
              <a:rPr lang="en-US" sz="5400" dirty="0" smtClean="0">
                <a:solidFill>
                  <a:srgbClr val="FF0000"/>
                </a:solidFill>
                <a:latin typeface="Berlin Sans FB Demi" panose="020E0802020502020306" pitchFamily="34" charset="0"/>
              </a:rPr>
              <a:t>     </a:t>
            </a:r>
            <a:r>
              <a:rPr lang="en-US" sz="4400" dirty="0" smtClean="0">
                <a:solidFill>
                  <a:srgbClr val="FF0000"/>
                </a:solidFill>
                <a:latin typeface="Arial Black" pitchFamily="34" charset="0"/>
              </a:rPr>
              <a:t>The </a:t>
            </a:r>
            <a:r>
              <a:rPr lang="en-US" sz="4400" dirty="0">
                <a:solidFill>
                  <a:srgbClr val="FF0000"/>
                </a:solidFill>
                <a:latin typeface="Arial Black" pitchFamily="34" charset="0"/>
              </a:rPr>
              <a:t>Moon has no </a:t>
            </a:r>
            <a:r>
              <a:rPr lang="en-US" sz="4400" dirty="0" smtClean="0">
                <a:solidFill>
                  <a:srgbClr val="FF0000"/>
                </a:solidFill>
                <a:latin typeface="Arial Black" pitchFamily="34" charset="0"/>
              </a:rPr>
              <a:t>atmosphere</a:t>
            </a:r>
            <a:endParaRPr lang="bg-BG" sz="4400" dirty="0">
              <a:solidFill>
                <a:srgbClr val="FF0000"/>
              </a:solidFill>
              <a:latin typeface="Arial Black" pitchFamily="34" charset="0"/>
            </a:endParaRPr>
          </a:p>
        </p:txBody>
      </p:sp>
      <p:sp>
        <p:nvSpPr>
          <p:cNvPr id="3" name="Content Placeholder 2"/>
          <p:cNvSpPr>
            <a:spLocks noGrp="1"/>
          </p:cNvSpPr>
          <p:nvPr>
            <p:ph idx="1"/>
          </p:nvPr>
        </p:nvSpPr>
        <p:spPr>
          <a:xfrm>
            <a:off x="512618" y="1399310"/>
            <a:ext cx="10778837" cy="2701636"/>
          </a:xfrm>
        </p:spPr>
        <p:txBody>
          <a:bodyPr>
            <a:normAutofit/>
          </a:bodyPr>
          <a:lstStyle/>
          <a:p>
            <a:pPr marL="0" indent="0" algn="ctr">
              <a:buNone/>
            </a:pPr>
            <a:r>
              <a:rPr lang="en-US" sz="3200" dirty="0">
                <a:solidFill>
                  <a:schemeClr val="tx1"/>
                </a:solidFill>
                <a:latin typeface="Times New Roman" pitchFamily="18" charset="0"/>
                <a:cs typeface="Times New Roman" pitchFamily="18" charset="0"/>
              </a:rPr>
              <a:t>This means that the surface of the Moon is unprotected from cosmic rays, meteorites and solar winds, and has huge temperature variations. The lack of atmosphere means no sound can be heard on the Moon, and the sky always appears black.</a:t>
            </a:r>
            <a:endParaRPr lang="bg-BG" sz="32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stretch>
            <a:fillRect/>
          </a:stretch>
        </p:blipFill>
        <p:spPr>
          <a:xfrm>
            <a:off x="6547104" y="3791158"/>
            <a:ext cx="3677548" cy="2758161"/>
          </a:xfrm>
          <a:prstGeom prst="rect">
            <a:avLst/>
          </a:prstGeom>
        </p:spPr>
      </p:pic>
      <p:pic>
        <p:nvPicPr>
          <p:cNvPr id="5" name="Picture 4"/>
          <p:cNvPicPr>
            <a:picLocks noChangeAspect="1"/>
          </p:cNvPicPr>
          <p:nvPr/>
        </p:nvPicPr>
        <p:blipFill>
          <a:blip r:embed="rId3" cstate="print"/>
          <a:stretch>
            <a:fillRect/>
          </a:stretch>
        </p:blipFill>
        <p:spPr>
          <a:xfrm>
            <a:off x="1645921" y="3824606"/>
            <a:ext cx="3681544" cy="2757604"/>
          </a:xfrm>
          <a:prstGeom prst="rect">
            <a:avLst/>
          </a:prstGeom>
        </p:spPr>
      </p:pic>
    </p:spTree>
    <p:extLst>
      <p:ext uri="{BB962C8B-B14F-4D97-AF65-F5344CB8AC3E}">
        <p14:creationId xmlns="" xmlns:p14="http://schemas.microsoft.com/office/powerpoint/2010/main" val="5762938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TF03431380" id="{7E64EE74-6425-4B32-9DC4-43C164D0B1B4}" vid="{F56D38C4-66C5-466B-9BEB-827164206D17}"/>
    </a:ext>
  </a:extLst>
</a:theme>
</file>

<file path=ppt/theme/theme2.xml><?xml version="1.0" encoding="utf-8"?>
<a:theme xmlns:a="http://schemas.openxmlformats.org/drawingml/2006/main" name="Тема н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н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576</Words>
  <Application>Microsoft Office PowerPoint</Application>
  <PresentationFormat>Custom</PresentationFormat>
  <Paragraphs>42</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TF03431380</vt:lpstr>
      <vt:lpstr>Slide 1</vt:lpstr>
      <vt:lpstr>Panayot Volov  Primary school Varna, Bulgaria</vt:lpstr>
      <vt:lpstr>The moon’s characteristic</vt:lpstr>
      <vt:lpstr>Slide 4</vt:lpstr>
      <vt:lpstr>Phases of the moon</vt:lpstr>
      <vt:lpstr> interesting facts about the moon</vt:lpstr>
      <vt:lpstr>Rise and fall of the tides</vt:lpstr>
      <vt:lpstr>The Moon has only been walked on by 12 people; all American males</vt:lpstr>
      <vt:lpstr>     The Moon has no atmosphere</vt:lpstr>
      <vt:lpstr>Slide 10</vt:lpstr>
      <vt:lpstr>A person would weigh much less on the Moon</vt:lpstr>
      <vt:lpstr>lunar tremor</vt:lpstr>
      <vt:lpstr>moon dust</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2019-02-07T12:42:44Z</dcterms:created>
  <dcterms:modified xsi:type="dcterms:W3CDTF">2019-02-17T13:07:06Z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