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8" r:id="rId2"/>
    <p:sldId id="264" r:id="rId3"/>
    <p:sldId id="259" r:id="rId4"/>
    <p:sldId id="260" r:id="rId5"/>
    <p:sldId id="261" r:id="rId6"/>
    <p:sldId id="279" r:id="rId7"/>
    <p:sldId id="262" r:id="rId8"/>
    <p:sldId id="263" r:id="rId9"/>
    <p:sldId id="266" r:id="rId10"/>
    <p:sldId id="265" r:id="rId11"/>
    <p:sldId id="267" r:id="rId12"/>
    <p:sldId id="268" r:id="rId13"/>
    <p:sldId id="269" r:id="rId14"/>
    <p:sldId id="270" r:id="rId15"/>
    <p:sldId id="271" r:id="rId16"/>
    <p:sldId id="276" r:id="rId17"/>
    <p:sldId id="272" r:id="rId18"/>
    <p:sldId id="277" r:id="rId19"/>
    <p:sldId id="278" r:id="rId20"/>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pl-PL" sz="2400">
                <a:latin typeface="Times New Roman"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pl-PL" sz="2400">
                <a:latin typeface="Times New Roman"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pl-PL" sz="2400">
                <a:latin typeface="Times New Roman"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pl-PL"/>
            </a:p>
          </p:txBody>
        </p:sp>
      </p:grpSp>
      <p:sp>
        <p:nvSpPr>
          <p:cNvPr id="92167" name="Rectangle 7"/>
          <p:cNvSpPr>
            <a:spLocks noGrp="1" noChangeArrowheads="1"/>
          </p:cNvSpPr>
          <p:nvPr>
            <p:ph type="ctrTitle"/>
          </p:nvPr>
        </p:nvSpPr>
        <p:spPr>
          <a:xfrm>
            <a:off x="228600" y="1427163"/>
            <a:ext cx="8077200" cy="1609725"/>
          </a:xfrm>
        </p:spPr>
        <p:txBody>
          <a:bodyPr/>
          <a:lstStyle>
            <a:lvl1pPr>
              <a:defRPr sz="4600"/>
            </a:lvl1pPr>
          </a:lstStyle>
          <a:p>
            <a:r>
              <a:rPr lang="pl-PL"/>
              <a:t>Kliknij, aby edytować styl wzorca tytułu</a:t>
            </a:r>
          </a:p>
        </p:txBody>
      </p:sp>
      <p:sp>
        <p:nvSpPr>
          <p:cNvPr id="9216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pl-PL"/>
              <a:t>Kliknij, aby edytować styl wzorca podtytułu</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pl-PL"/>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pl-PL"/>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92B2F7A9-14F0-4AA8-9327-4FE9FAC6104D}" type="slidenum">
              <a:rPr lang="pl-PL"/>
              <a:pPr>
                <a:defRPr/>
              </a:pPr>
              <a:t>‹#›</a:t>
            </a:fld>
            <a:endParaRPr lang="pl-PL"/>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F7E70D55-152B-42B4-B53E-34AEABF9865F}" type="slidenum">
              <a:rPr lang="pl-PL"/>
              <a:pPr>
                <a:defRPr/>
              </a:pPr>
              <a:t>‹#›</a:t>
            </a:fld>
            <a:endParaRPr lang="pl-P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450013" y="228600"/>
            <a:ext cx="2084387" cy="57912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95263" y="228600"/>
            <a:ext cx="6102350" cy="57912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469AB02B-F11B-47F3-9AE3-DE227979667B}" type="slidenum">
              <a:rPr lang="pl-PL"/>
              <a:pPr>
                <a:defRPr/>
              </a:pPr>
              <a:t>‹#›</a:t>
            </a:fld>
            <a:endParaRPr lang="pl-P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E8B5506E-AD4D-408A-A3CD-041A2746C225}" type="slidenum">
              <a:rPr lang="pl-PL"/>
              <a:pPr>
                <a:defRPr/>
              </a:pPr>
              <a:t>‹#›</a:t>
            </a:fld>
            <a:endParaRPr lang="pl-PL"/>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A4793EBC-B264-4C1B-B5AD-F89693FD2CB6}" type="slidenum">
              <a:rPr lang="pl-PL"/>
              <a:pPr>
                <a:defRPr/>
              </a:pPr>
              <a:t>‹#›</a:t>
            </a:fld>
            <a:endParaRPr lang="pl-PL"/>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108C15F2-2560-457F-B6CC-65ACB38F48F8}" type="slidenum">
              <a:rPr lang="pl-PL"/>
              <a:pPr>
                <a:defRPr/>
              </a:pPr>
              <a:t>‹#›</a:t>
            </a:fld>
            <a:endParaRPr lang="pl-PL"/>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8"/>
          <p:cNvSpPr>
            <a:spLocks noGrp="1" noChangeArrowheads="1"/>
          </p:cNvSpPr>
          <p:nvPr>
            <p:ph type="dt" sz="half" idx="10"/>
          </p:nvPr>
        </p:nvSpPr>
        <p:spPr>
          <a:ln/>
        </p:spPr>
        <p:txBody>
          <a:bodyPr/>
          <a:lstStyle>
            <a:lvl1pPr>
              <a:defRPr/>
            </a:lvl1pPr>
          </a:lstStyle>
          <a:p>
            <a:pPr>
              <a:defRPr/>
            </a:pPr>
            <a:endParaRPr lang="pl-PL"/>
          </a:p>
        </p:txBody>
      </p:sp>
      <p:sp>
        <p:nvSpPr>
          <p:cNvPr id="8" name="Rectangle 9"/>
          <p:cNvSpPr>
            <a:spLocks noGrp="1" noChangeArrowheads="1"/>
          </p:cNvSpPr>
          <p:nvPr>
            <p:ph type="ftr" sz="quarter" idx="11"/>
          </p:nvPr>
        </p:nvSpPr>
        <p:spPr>
          <a:ln/>
        </p:spPr>
        <p:txBody>
          <a:bodyPr/>
          <a:lstStyle>
            <a:lvl1pPr>
              <a:defRPr/>
            </a:lvl1pPr>
          </a:lstStyle>
          <a:p>
            <a:pPr>
              <a:defRPr/>
            </a:pPr>
            <a:endParaRPr lang="pl-PL"/>
          </a:p>
        </p:txBody>
      </p:sp>
      <p:sp>
        <p:nvSpPr>
          <p:cNvPr id="9" name="Rectangle 10"/>
          <p:cNvSpPr>
            <a:spLocks noGrp="1" noChangeArrowheads="1"/>
          </p:cNvSpPr>
          <p:nvPr>
            <p:ph type="sldNum" sz="quarter" idx="12"/>
          </p:nvPr>
        </p:nvSpPr>
        <p:spPr>
          <a:ln/>
        </p:spPr>
        <p:txBody>
          <a:bodyPr/>
          <a:lstStyle>
            <a:lvl1pPr>
              <a:defRPr/>
            </a:lvl1pPr>
          </a:lstStyle>
          <a:p>
            <a:pPr>
              <a:defRPr/>
            </a:pPr>
            <a:fld id="{7240D21D-78CB-422E-ACB6-CAEE1CC24009}" type="slidenum">
              <a:rPr lang="pl-PL"/>
              <a:pPr>
                <a:defRPr/>
              </a:pPr>
              <a:t>‹#›</a:t>
            </a:fld>
            <a:endParaRPr lang="pl-PL"/>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8"/>
          <p:cNvSpPr>
            <a:spLocks noGrp="1" noChangeArrowheads="1"/>
          </p:cNvSpPr>
          <p:nvPr>
            <p:ph type="dt" sz="half" idx="10"/>
          </p:nvPr>
        </p:nvSpPr>
        <p:spPr>
          <a:ln/>
        </p:spPr>
        <p:txBody>
          <a:bodyPr/>
          <a:lstStyle>
            <a:lvl1pPr>
              <a:defRPr/>
            </a:lvl1pPr>
          </a:lstStyle>
          <a:p>
            <a:pPr>
              <a:defRPr/>
            </a:pPr>
            <a:endParaRPr lang="pl-PL"/>
          </a:p>
        </p:txBody>
      </p:sp>
      <p:sp>
        <p:nvSpPr>
          <p:cNvPr id="4" name="Rectangle 9"/>
          <p:cNvSpPr>
            <a:spLocks noGrp="1" noChangeArrowheads="1"/>
          </p:cNvSpPr>
          <p:nvPr>
            <p:ph type="ftr" sz="quarter" idx="11"/>
          </p:nvPr>
        </p:nvSpPr>
        <p:spPr>
          <a:ln/>
        </p:spPr>
        <p:txBody>
          <a:bodyPr/>
          <a:lstStyle>
            <a:lvl1pPr>
              <a:defRPr/>
            </a:lvl1pPr>
          </a:lstStyle>
          <a:p>
            <a:pPr>
              <a:defRPr/>
            </a:pPr>
            <a:endParaRPr lang="pl-PL"/>
          </a:p>
        </p:txBody>
      </p:sp>
      <p:sp>
        <p:nvSpPr>
          <p:cNvPr id="5" name="Rectangle 10"/>
          <p:cNvSpPr>
            <a:spLocks noGrp="1" noChangeArrowheads="1"/>
          </p:cNvSpPr>
          <p:nvPr>
            <p:ph type="sldNum" sz="quarter" idx="12"/>
          </p:nvPr>
        </p:nvSpPr>
        <p:spPr>
          <a:ln/>
        </p:spPr>
        <p:txBody>
          <a:bodyPr/>
          <a:lstStyle>
            <a:lvl1pPr>
              <a:defRPr/>
            </a:lvl1pPr>
          </a:lstStyle>
          <a:p>
            <a:pPr>
              <a:defRPr/>
            </a:pPr>
            <a:fld id="{C8D6C49C-DF6C-4934-9D52-92DF568309EA}" type="slidenum">
              <a:rPr lang="pl-PL"/>
              <a:pPr>
                <a:defRPr/>
              </a:pPr>
              <a:t>‹#›</a:t>
            </a:fld>
            <a:endParaRPr lang="pl-P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pl-PL"/>
          </a:p>
        </p:txBody>
      </p:sp>
      <p:sp>
        <p:nvSpPr>
          <p:cNvPr id="3" name="Rectangle 9"/>
          <p:cNvSpPr>
            <a:spLocks noGrp="1" noChangeArrowheads="1"/>
          </p:cNvSpPr>
          <p:nvPr>
            <p:ph type="ftr" sz="quarter" idx="11"/>
          </p:nvPr>
        </p:nvSpPr>
        <p:spPr>
          <a:ln/>
        </p:spPr>
        <p:txBody>
          <a:bodyPr/>
          <a:lstStyle>
            <a:lvl1pPr>
              <a:defRPr/>
            </a:lvl1pPr>
          </a:lstStyle>
          <a:p>
            <a:pPr>
              <a:defRPr/>
            </a:pPr>
            <a:endParaRPr lang="pl-PL"/>
          </a:p>
        </p:txBody>
      </p:sp>
      <p:sp>
        <p:nvSpPr>
          <p:cNvPr id="4" name="Rectangle 10"/>
          <p:cNvSpPr>
            <a:spLocks noGrp="1" noChangeArrowheads="1"/>
          </p:cNvSpPr>
          <p:nvPr>
            <p:ph type="sldNum" sz="quarter" idx="12"/>
          </p:nvPr>
        </p:nvSpPr>
        <p:spPr>
          <a:ln/>
        </p:spPr>
        <p:txBody>
          <a:bodyPr/>
          <a:lstStyle>
            <a:lvl1pPr>
              <a:defRPr/>
            </a:lvl1pPr>
          </a:lstStyle>
          <a:p>
            <a:pPr>
              <a:defRPr/>
            </a:pPr>
            <a:fld id="{F871057E-CC07-4A64-9E10-89ABB61D29C6}" type="slidenum">
              <a:rPr lang="pl-PL"/>
              <a:pPr>
                <a:defRPr/>
              </a:pPr>
              <a:t>‹#›</a:t>
            </a:fld>
            <a:endParaRPr lang="pl-P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2F78F555-73DF-45F0-963D-FA53B97058EC}" type="slidenum">
              <a:rPr lang="pl-PL"/>
              <a:pPr>
                <a:defRPr/>
              </a:pPr>
              <a:t>‹#›</a:t>
            </a:fld>
            <a:endParaRPr lang="pl-PL"/>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D28E158A-8083-468F-885B-A63FCAADCF4E}" type="slidenum">
              <a:rPr lang="pl-PL"/>
              <a:pPr>
                <a:defRPr/>
              </a:pPr>
              <a:t>‹#›</a:t>
            </a:fld>
            <a:endParaRPr lang="pl-PL"/>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9113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pl-PL" sz="2400">
                <a:latin typeface="Times New Roman" charset="0"/>
              </a:endParaRPr>
            </a:p>
          </p:txBody>
        </p:sp>
        <p:sp>
          <p:nvSpPr>
            <p:cNvPr id="9114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pl-PL" sz="2400">
                <a:latin typeface="Times New Roman" charset="0"/>
              </a:endParaRPr>
            </a:p>
          </p:txBody>
        </p:sp>
        <p:sp>
          <p:nvSpPr>
            <p:cNvPr id="9114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pl-PL"/>
            </a:p>
          </p:txBody>
        </p:sp>
      </p:grpSp>
      <p:sp>
        <p:nvSpPr>
          <p:cNvPr id="91142"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91143"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9114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l-PL"/>
          </a:p>
        </p:txBody>
      </p:sp>
      <p:sp>
        <p:nvSpPr>
          <p:cNvPr id="9114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pl-PL"/>
          </a:p>
        </p:txBody>
      </p:sp>
      <p:sp>
        <p:nvSpPr>
          <p:cNvPr id="9114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CA7FE9C0-B968-4E44-A314-6E10BCAF18BD}"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42"/>
                                        </p:tgtEl>
                                        <p:attrNameLst>
                                          <p:attrName>style.visibility</p:attrName>
                                        </p:attrNameLst>
                                      </p:cBhvr>
                                      <p:to>
                                        <p:strVal val="visible"/>
                                      </p:to>
                                    </p:set>
                                    <p:animEffect transition="in" filter="fade">
                                      <p:cBhvr>
                                        <p:cTn id="7" dur="2000"/>
                                        <p:tgtEl>
                                          <p:spTgt spid="91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43">
                                            <p:txEl>
                                              <p:pRg st="0" end="0"/>
                                            </p:txEl>
                                          </p:spTgt>
                                        </p:tgtEl>
                                        <p:attrNameLst>
                                          <p:attrName>style.visibility</p:attrName>
                                        </p:attrNameLst>
                                      </p:cBhvr>
                                      <p:to>
                                        <p:strVal val="visible"/>
                                      </p:to>
                                    </p:set>
                                    <p:animEffect transition="in" filter="fade">
                                      <p:cBhvr>
                                        <p:cTn id="12" dur="2000"/>
                                        <p:tgtEl>
                                          <p:spTgt spid="91143">
                                            <p:txEl>
                                              <p:pRg st="0" end="0"/>
                                            </p:txEl>
                                          </p:spTgt>
                                        </p:tgtEl>
                                      </p:cBhvr>
                                    </p:animEffect>
                                  </p:childTnLst>
                                  <p:subTnLst>
                                    <p:animClr clrSpc="rgb" dir="cw">
                                      <p:cBhvr override="childStyle">
                                        <p:cTn dur="1" fill="hold" display="0" masterRel="nextClick" afterEffect="1"/>
                                        <p:tgtEl>
                                          <p:spTgt spid="91143">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91143">
                                            <p:txEl>
                                              <p:pRg st="1" end="1"/>
                                            </p:txEl>
                                          </p:spTgt>
                                        </p:tgtEl>
                                        <p:attrNameLst>
                                          <p:attrName>style.visibility</p:attrName>
                                        </p:attrNameLst>
                                      </p:cBhvr>
                                      <p:to>
                                        <p:strVal val="visible"/>
                                      </p:to>
                                    </p:set>
                                    <p:animEffect transition="in" filter="fade">
                                      <p:cBhvr>
                                        <p:cTn id="15" dur="2000"/>
                                        <p:tgtEl>
                                          <p:spTgt spid="91143">
                                            <p:txEl>
                                              <p:pRg st="1" end="1"/>
                                            </p:txEl>
                                          </p:spTgt>
                                        </p:tgtEl>
                                      </p:cBhvr>
                                    </p:animEffect>
                                  </p:childTnLst>
                                  <p:subTnLst>
                                    <p:animClr clrSpc="rgb" dir="cw">
                                      <p:cBhvr override="childStyle">
                                        <p:cTn dur="1" fill="hold" display="0" masterRel="nextClick" afterEffect="1"/>
                                        <p:tgtEl>
                                          <p:spTgt spid="91143">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91143">
                                            <p:txEl>
                                              <p:pRg st="2" end="2"/>
                                            </p:txEl>
                                          </p:spTgt>
                                        </p:tgtEl>
                                        <p:attrNameLst>
                                          <p:attrName>style.visibility</p:attrName>
                                        </p:attrNameLst>
                                      </p:cBhvr>
                                      <p:to>
                                        <p:strVal val="visible"/>
                                      </p:to>
                                    </p:set>
                                    <p:animEffect transition="in" filter="fade">
                                      <p:cBhvr>
                                        <p:cTn id="18" dur="2000"/>
                                        <p:tgtEl>
                                          <p:spTgt spid="91143">
                                            <p:txEl>
                                              <p:pRg st="2" end="2"/>
                                            </p:txEl>
                                          </p:spTgt>
                                        </p:tgtEl>
                                      </p:cBhvr>
                                    </p:animEffect>
                                  </p:childTnLst>
                                  <p:subTnLst>
                                    <p:animClr clrSpc="rgb" dir="cw">
                                      <p:cBhvr override="childStyle">
                                        <p:cTn dur="1" fill="hold" display="0" masterRel="nextClick" afterEffect="1"/>
                                        <p:tgtEl>
                                          <p:spTgt spid="91143">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91143">
                                            <p:txEl>
                                              <p:pRg st="3" end="3"/>
                                            </p:txEl>
                                          </p:spTgt>
                                        </p:tgtEl>
                                        <p:attrNameLst>
                                          <p:attrName>style.visibility</p:attrName>
                                        </p:attrNameLst>
                                      </p:cBhvr>
                                      <p:to>
                                        <p:strVal val="visible"/>
                                      </p:to>
                                    </p:set>
                                    <p:animEffect transition="in" filter="fade">
                                      <p:cBhvr>
                                        <p:cTn id="21" dur="2000"/>
                                        <p:tgtEl>
                                          <p:spTgt spid="91143">
                                            <p:txEl>
                                              <p:pRg st="3" end="3"/>
                                            </p:txEl>
                                          </p:spTgt>
                                        </p:tgtEl>
                                      </p:cBhvr>
                                    </p:animEffect>
                                  </p:childTnLst>
                                  <p:subTnLst>
                                    <p:animClr clrSpc="rgb" dir="cw">
                                      <p:cBhvr override="childStyle">
                                        <p:cTn dur="1" fill="hold" display="0" masterRel="nextClick" afterEffect="1"/>
                                        <p:tgtEl>
                                          <p:spTgt spid="91143">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91143">
                                            <p:txEl>
                                              <p:pRg st="4" end="4"/>
                                            </p:txEl>
                                          </p:spTgt>
                                        </p:tgtEl>
                                        <p:attrNameLst>
                                          <p:attrName>style.visibility</p:attrName>
                                        </p:attrNameLst>
                                      </p:cBhvr>
                                      <p:to>
                                        <p:strVal val="visible"/>
                                      </p:to>
                                    </p:set>
                                    <p:animEffect transition="in" filter="fade">
                                      <p:cBhvr>
                                        <p:cTn id="24" dur="2000"/>
                                        <p:tgtEl>
                                          <p:spTgt spid="91143">
                                            <p:txEl>
                                              <p:pRg st="4" end="4"/>
                                            </p:txEl>
                                          </p:spTgt>
                                        </p:tgtEl>
                                      </p:cBhvr>
                                    </p:animEffect>
                                  </p:childTnLst>
                                  <p:subTnLst>
                                    <p:animClr clrSpc="rgb" dir="cw">
                                      <p:cBhvr override="childStyle">
                                        <p:cTn dur="1" fill="hold" display="0" masterRel="nextClick" afterEffect="1"/>
                                        <p:tgtEl>
                                          <p:spTgt spid="9114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91143" grpId="0" build="p">
        <p:tmplLst>
          <p:tmpl lvl="1">
            <p:tnLst>
              <p:par>
                <p:cTn presetID="10" presetClass="entr" presetSubtype="0" fill="hold" nodeType="clickEffect">
                  <p:stCondLst>
                    <p:cond delay="0"/>
                  </p:stCondLst>
                  <p:childTnLst>
                    <p:set>
                      <p:cBhvr>
                        <p:cTn dur="1" fill="hold">
                          <p:stCondLst>
                            <p:cond delay="0"/>
                          </p:stCondLst>
                        </p:cTn>
                        <p:tgtEl>
                          <p:spTgt spid="91143"/>
                        </p:tgtEl>
                        <p:attrNameLst>
                          <p:attrName>style.visibility</p:attrName>
                        </p:attrNameLst>
                      </p:cBhvr>
                      <p:to>
                        <p:strVal val="visible"/>
                      </p:to>
                    </p:set>
                    <p:animEffect transition="in" filter="fade">
                      <p:cBhvr>
                        <p:cTn dur="2000"/>
                        <p:tgtEl>
                          <p:spTgt spid="91143"/>
                        </p:tgtEl>
                      </p:cBhvr>
                    </p:animEffect>
                  </p:childTnLst>
                  <p:subTnLst>
                    <p:animClr>
                      <p:cBhvr override="childStyle">
                        <p:cTn dur="1" fill="hold" display="0" masterRel="nextClick" afterEffect="1"/>
                        <p:tgtEl>
                          <p:spTgt spid="91143"/>
                        </p:tgtEl>
                        <p:attrNameLst>
                          <p:attrName>ppt_c</p:attrName>
                        </p:attrNameLst>
                      </p:cBhvr>
                      <p:to>
                        <a:schemeClr val="bg2"/>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91143"/>
                        </p:tgtEl>
                        <p:attrNameLst>
                          <p:attrName>style.visibility</p:attrName>
                        </p:attrNameLst>
                      </p:cBhvr>
                      <p:to>
                        <p:strVal val="visible"/>
                      </p:to>
                    </p:set>
                    <p:animEffect transition="in" filter="fade">
                      <p:cBhvr>
                        <p:cTn dur="2000"/>
                        <p:tgtEl>
                          <p:spTgt spid="91143"/>
                        </p:tgtEl>
                      </p:cBhvr>
                    </p:animEffect>
                  </p:childTnLst>
                  <p:subTnLst>
                    <p:animClr>
                      <p:cBhvr override="childStyle">
                        <p:cTn dur="1" fill="hold" display="0" masterRel="nextClick" afterEffect="1"/>
                        <p:tgtEl>
                          <p:spTgt spid="91143"/>
                        </p:tgtEl>
                        <p:attrNameLst>
                          <p:attrName>ppt_c</p:attrName>
                        </p:attrNameLst>
                      </p:cBhvr>
                      <p:to>
                        <a:schemeClr val="bg2"/>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91143"/>
                        </p:tgtEl>
                        <p:attrNameLst>
                          <p:attrName>style.visibility</p:attrName>
                        </p:attrNameLst>
                      </p:cBhvr>
                      <p:to>
                        <p:strVal val="visible"/>
                      </p:to>
                    </p:set>
                    <p:animEffect transition="in" filter="fade">
                      <p:cBhvr>
                        <p:cTn dur="2000"/>
                        <p:tgtEl>
                          <p:spTgt spid="91143"/>
                        </p:tgtEl>
                      </p:cBhvr>
                    </p:animEffect>
                  </p:childTnLst>
                  <p:subTnLst>
                    <p:animClr>
                      <p:cBhvr override="childStyle">
                        <p:cTn dur="1" fill="hold" display="0" masterRel="nextClick" afterEffect="1"/>
                        <p:tgtEl>
                          <p:spTgt spid="91143"/>
                        </p:tgtEl>
                        <p:attrNameLst>
                          <p:attrName>ppt_c</p:attrName>
                        </p:attrNameLst>
                      </p:cBhvr>
                      <p:to>
                        <a:schemeClr val="bg2"/>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91143"/>
                        </p:tgtEl>
                        <p:attrNameLst>
                          <p:attrName>style.visibility</p:attrName>
                        </p:attrNameLst>
                      </p:cBhvr>
                      <p:to>
                        <p:strVal val="visible"/>
                      </p:to>
                    </p:set>
                    <p:animEffect transition="in" filter="fade">
                      <p:cBhvr>
                        <p:cTn dur="2000"/>
                        <p:tgtEl>
                          <p:spTgt spid="91143"/>
                        </p:tgtEl>
                      </p:cBhvr>
                    </p:animEffect>
                  </p:childTnLst>
                  <p:subTnLst>
                    <p:animClr>
                      <p:cBhvr override="childStyle">
                        <p:cTn dur="1" fill="hold" display="0" masterRel="nextClick" afterEffect="1"/>
                        <p:tgtEl>
                          <p:spTgt spid="91143"/>
                        </p:tgtEl>
                        <p:attrNameLst>
                          <p:attrName>ppt_c</p:attrName>
                        </p:attrNameLst>
                      </p:cBhvr>
                      <p:to>
                        <a:schemeClr val="bg2"/>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91143"/>
                        </p:tgtEl>
                        <p:attrNameLst>
                          <p:attrName>style.visibility</p:attrName>
                        </p:attrNameLst>
                      </p:cBhvr>
                      <p:to>
                        <p:strVal val="visible"/>
                      </p:to>
                    </p:set>
                    <p:animEffect transition="in" filter="fade">
                      <p:cBhvr>
                        <p:cTn dur="2000"/>
                        <p:tgtEl>
                          <p:spTgt spid="91143"/>
                        </p:tgtEl>
                      </p:cBhvr>
                    </p:animEffect>
                  </p:childTnLst>
                  <p:subTnLst>
                    <p:animClr>
                      <p:cBhvr override="childStyle">
                        <p:cTn dur="1" fill="hold" display="0" masterRel="nextClick" afterEffect="1"/>
                        <p:tgtEl>
                          <p:spTgt spid="91143"/>
                        </p:tgtEl>
                        <p:attrNameLst>
                          <p:attrName>ppt_c</p:attrName>
                        </p:attrNameLst>
                      </p:cBhvr>
                      <p:to>
                        <a:schemeClr val="bg2"/>
                      </p:to>
                    </p:animClr>
                  </p:sub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audio" Target="file:///H:\Szkola\Erasmus+\!%20REALIZACA%20PRAJEKTU\2%20wizyta%20-%20Bu&#322;garia\Prezentacja%20o%20szkole\bensound-ukulele.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a:xfrm>
            <a:off x="381000" y="228600"/>
            <a:ext cx="8077200" cy="914400"/>
          </a:xfrm>
        </p:spPr>
        <p:txBody>
          <a:bodyPr/>
          <a:lstStyle/>
          <a:p>
            <a:pPr eaLnBrk="1" hangingPunct="1"/>
            <a:r>
              <a:rPr lang="pl-PL" sz="2200" b="1" dirty="0" smtClean="0"/>
              <a:t>Szkoła Podstawowa nr 7 w Częstochowie</a:t>
            </a:r>
          </a:p>
        </p:txBody>
      </p:sp>
      <p:pic>
        <p:nvPicPr>
          <p:cNvPr id="3075" name="Picture 17" descr="H:\prezentacja do portugalii\grafika\szkola01.jpg"/>
          <p:cNvPicPr>
            <a:picLocks noChangeAspect="1" noChangeArrowheads="1"/>
          </p:cNvPicPr>
          <p:nvPr/>
        </p:nvPicPr>
        <p:blipFill>
          <a:blip r:embed="rId3" cstate="print"/>
          <a:stretch>
            <a:fillRect/>
          </a:stretch>
        </p:blipFill>
        <p:spPr bwMode="auto">
          <a:xfrm>
            <a:off x="1000100" y="1428736"/>
            <a:ext cx="7035804" cy="4672945"/>
          </a:xfrm>
          <a:prstGeom prst="rect">
            <a:avLst/>
          </a:prstGeom>
          <a:ln>
            <a:noFill/>
          </a:ln>
          <a:effectLst>
            <a:softEdge rad="112500"/>
          </a:effectLst>
        </p:spPr>
      </p:pic>
      <p:sp>
        <p:nvSpPr>
          <p:cNvPr id="3076" name="Rectangle 12"/>
          <p:cNvSpPr>
            <a:spLocks noChangeArrowheads="1"/>
          </p:cNvSpPr>
          <p:nvPr/>
        </p:nvSpPr>
        <p:spPr bwMode="auto">
          <a:xfrm>
            <a:off x="1285852" y="2143116"/>
            <a:ext cx="3657600" cy="2227263"/>
          </a:xfrm>
          <a:prstGeom prst="rect">
            <a:avLst/>
          </a:prstGeom>
          <a:noFill/>
          <a:ln w="9525">
            <a:noFill/>
            <a:miter lim="800000"/>
            <a:headEnd/>
            <a:tailEnd/>
          </a:ln>
        </p:spPr>
        <p:txBody>
          <a:bodyPr>
            <a:spAutoFit/>
          </a:bodyPr>
          <a:lstStyle/>
          <a:p>
            <a:pPr>
              <a:buFontTx/>
              <a:buChar char="•"/>
            </a:pPr>
            <a:r>
              <a:rPr lang="pl-PL" sz="2800" b="1" dirty="0">
                <a:solidFill>
                  <a:srgbClr val="FFFF00"/>
                </a:solidFill>
                <a:latin typeface="Times New Roman" pitchFamily="18" charset="0"/>
              </a:rPr>
              <a:t>  </a:t>
            </a:r>
            <a:r>
              <a:rPr lang="pl-PL" sz="2800" b="1" dirty="0" err="1">
                <a:solidFill>
                  <a:srgbClr val="FFFF00"/>
                </a:solidFill>
              </a:rPr>
              <a:t>The</a:t>
            </a:r>
            <a:r>
              <a:rPr lang="pl-PL" sz="2800" b="1" dirty="0">
                <a:solidFill>
                  <a:srgbClr val="FFFF00"/>
                </a:solidFill>
              </a:rPr>
              <a:t> </a:t>
            </a:r>
            <a:r>
              <a:rPr lang="pl-PL" sz="2800" b="1" dirty="0" err="1">
                <a:solidFill>
                  <a:srgbClr val="FFFF00"/>
                </a:solidFill>
              </a:rPr>
              <a:t>school</a:t>
            </a:r>
            <a:endParaRPr lang="pl-PL" sz="2800" b="1" dirty="0">
              <a:solidFill>
                <a:srgbClr val="FFFF00"/>
              </a:solidFill>
              <a:latin typeface="Times New Roman" pitchFamily="18" charset="0"/>
            </a:endParaRPr>
          </a:p>
          <a:p>
            <a:endParaRPr lang="pl-PL" sz="2800" b="1" dirty="0">
              <a:solidFill>
                <a:srgbClr val="FFFF00"/>
              </a:solidFill>
              <a:latin typeface="Times New Roman" pitchFamily="18" charset="0"/>
            </a:endParaRPr>
          </a:p>
          <a:p>
            <a:pPr eaLnBrk="0" hangingPunct="0">
              <a:buFontTx/>
              <a:buChar char="•"/>
            </a:pPr>
            <a:r>
              <a:rPr lang="pl-PL" sz="2800" b="1" dirty="0">
                <a:solidFill>
                  <a:srgbClr val="FFFF00"/>
                </a:solidFill>
                <a:latin typeface="Times New Roman" pitchFamily="18" charset="0"/>
              </a:rPr>
              <a:t>  </a:t>
            </a:r>
            <a:r>
              <a:rPr lang="pl-PL" sz="2800" b="1" dirty="0" err="1">
                <a:solidFill>
                  <a:srgbClr val="FFFF00"/>
                </a:solidFill>
              </a:rPr>
              <a:t>The</a:t>
            </a:r>
            <a:r>
              <a:rPr lang="en-US" sz="2800" b="1" dirty="0">
                <a:solidFill>
                  <a:srgbClr val="FFFF00"/>
                </a:solidFill>
                <a:cs typeface="Times New Roman" pitchFamily="18" charset="0"/>
              </a:rPr>
              <a:t> city</a:t>
            </a:r>
            <a:endParaRPr lang="pl-PL" sz="2800" b="1" dirty="0">
              <a:solidFill>
                <a:srgbClr val="FFFF00"/>
              </a:solidFill>
              <a:latin typeface="Times New Roman" pitchFamily="18" charset="0"/>
            </a:endParaRPr>
          </a:p>
          <a:p>
            <a:pPr eaLnBrk="0" hangingPunct="0"/>
            <a:endParaRPr lang="pl-PL" sz="2800" b="1" dirty="0">
              <a:solidFill>
                <a:srgbClr val="FFFF00"/>
              </a:solidFill>
              <a:latin typeface="Times New Roman" pitchFamily="18" charset="0"/>
            </a:endParaRPr>
          </a:p>
          <a:p>
            <a:pPr eaLnBrk="0" hangingPunct="0">
              <a:buFontTx/>
              <a:buChar char="•"/>
            </a:pPr>
            <a:r>
              <a:rPr lang="pl-PL" sz="2800" b="1" dirty="0">
                <a:solidFill>
                  <a:srgbClr val="FFFF00"/>
                </a:solidFill>
                <a:latin typeface="Times New Roman" pitchFamily="18" charset="0"/>
              </a:rPr>
              <a:t>  </a:t>
            </a:r>
            <a:r>
              <a:rPr lang="pl-PL" sz="2800" b="1" dirty="0" err="1">
                <a:solidFill>
                  <a:srgbClr val="FFFF00"/>
                </a:solidFill>
              </a:rPr>
              <a:t>The</a:t>
            </a:r>
            <a:r>
              <a:rPr lang="pl-PL" sz="2800" b="1" dirty="0">
                <a:solidFill>
                  <a:srgbClr val="FFFF00"/>
                </a:solidFill>
              </a:rPr>
              <a:t> </a:t>
            </a:r>
            <a:r>
              <a:rPr lang="pl-PL" sz="2800" b="1" dirty="0" err="1">
                <a:solidFill>
                  <a:srgbClr val="FFFF00"/>
                </a:solidFill>
              </a:rPr>
              <a:t>surroundings</a:t>
            </a:r>
            <a:r>
              <a:rPr lang="pl-PL" sz="2400" b="1" dirty="0">
                <a:solidFill>
                  <a:srgbClr val="FFFF00"/>
                </a:solidFill>
              </a:rPr>
              <a:t> </a:t>
            </a:r>
          </a:p>
        </p:txBody>
      </p:sp>
      <p:pic>
        <p:nvPicPr>
          <p:cNvPr id="5" name="bensound-ukulele.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advTm="542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157622515"/>
          <p:cNvPicPr>
            <a:picLocks noChangeAspect="1" noChangeArrowheads="1"/>
          </p:cNvPicPr>
          <p:nvPr/>
        </p:nvPicPr>
        <p:blipFill>
          <a:blip r:embed="rId2" cstate="print"/>
          <a:srcRect/>
          <a:stretch>
            <a:fillRect/>
          </a:stretch>
        </p:blipFill>
        <p:spPr bwMode="auto">
          <a:xfrm>
            <a:off x="847725" y="1412875"/>
            <a:ext cx="3724275" cy="4679950"/>
          </a:xfrm>
          <a:prstGeom prst="rect">
            <a:avLst/>
          </a:prstGeom>
          <a:noFill/>
          <a:ln w="9525">
            <a:noFill/>
            <a:miter lim="800000"/>
            <a:headEnd/>
            <a:tailEnd/>
          </a:ln>
        </p:spPr>
      </p:pic>
      <p:sp>
        <p:nvSpPr>
          <p:cNvPr id="11267" name="Text Box 3"/>
          <p:cNvSpPr txBox="1">
            <a:spLocks noChangeArrowheads="1"/>
          </p:cNvSpPr>
          <p:nvPr/>
        </p:nvSpPr>
        <p:spPr bwMode="auto">
          <a:xfrm>
            <a:off x="4648200" y="1981200"/>
            <a:ext cx="3810000" cy="3800475"/>
          </a:xfrm>
          <a:prstGeom prst="rect">
            <a:avLst/>
          </a:prstGeom>
          <a:noFill/>
          <a:ln w="9525">
            <a:noFill/>
            <a:miter lim="800000"/>
            <a:headEnd/>
            <a:tailEnd/>
          </a:ln>
        </p:spPr>
        <p:txBody>
          <a:bodyPr>
            <a:spAutoFit/>
          </a:bodyPr>
          <a:lstStyle/>
          <a:p>
            <a:pPr>
              <a:spcBef>
                <a:spcPct val="50000"/>
              </a:spcBef>
            </a:pPr>
            <a:r>
              <a:rPr lang="en-US" sz="1400">
                <a:cs typeface="Times New Roman" pitchFamily="18" charset="0"/>
              </a:rPr>
              <a:t>Cz</a:t>
            </a:r>
            <a:r>
              <a:rPr lang="pl-PL" sz="1400"/>
              <a:t>e</a:t>
            </a:r>
            <a:r>
              <a:rPr lang="en-US" sz="1400">
                <a:cs typeface="Times New Roman" pitchFamily="18" charset="0"/>
              </a:rPr>
              <a:t>stochowa with  Jasna G</a:t>
            </a:r>
            <a:r>
              <a:rPr lang="pl-PL" sz="1400"/>
              <a:t>o</a:t>
            </a:r>
            <a:r>
              <a:rPr lang="en-US" sz="1400">
                <a:cs typeface="Times New Roman" pitchFamily="18" charset="0"/>
              </a:rPr>
              <a:t>ra Monastery is one of the major pilgrimage centres of the Christian world. It is also the second biggest - after Lourdes - centre of the Marian cult. Every year Cz</a:t>
            </a:r>
            <a:r>
              <a:rPr lang="pl-PL" sz="1400"/>
              <a:t>e</a:t>
            </a:r>
            <a:r>
              <a:rPr lang="en-US" sz="1400">
                <a:cs typeface="Times New Roman" pitchFamily="18" charset="0"/>
              </a:rPr>
              <a:t>stochowa is visited by 3 - 4 million pilgrims and tourists.</a:t>
            </a:r>
            <a:br>
              <a:rPr lang="en-US" sz="1400">
                <a:cs typeface="Times New Roman" pitchFamily="18" charset="0"/>
              </a:rPr>
            </a:br>
            <a:r>
              <a:rPr lang="en-US" sz="1400">
                <a:cs typeface="Times New Roman" pitchFamily="18" charset="0"/>
              </a:rPr>
              <a:t/>
            </a:r>
            <a:br>
              <a:rPr lang="en-US" sz="1400">
                <a:cs typeface="Times New Roman" pitchFamily="18" charset="0"/>
              </a:rPr>
            </a:br>
            <a:r>
              <a:rPr lang="en-US" sz="1400">
                <a:cs typeface="Times New Roman" pitchFamily="18" charset="0"/>
              </a:rPr>
              <a:t>In 1996 five European towns, functioning as centres of Marian cult i.e. Loreto, </a:t>
            </a:r>
            <a:r>
              <a:rPr lang="en-US" sz="1400" b="1">
                <a:cs typeface="Times New Roman" pitchFamily="18" charset="0"/>
              </a:rPr>
              <a:t>Lourdes</a:t>
            </a:r>
            <a:r>
              <a:rPr lang="en-US" sz="1400">
                <a:cs typeface="Times New Roman" pitchFamily="18" charset="0"/>
              </a:rPr>
              <a:t>, Altötting, Fatima and Cz</a:t>
            </a:r>
            <a:r>
              <a:rPr lang="pl-PL" sz="1400"/>
              <a:t>e</a:t>
            </a:r>
            <a:r>
              <a:rPr lang="en-US" sz="1400">
                <a:cs typeface="Times New Roman" pitchFamily="18" charset="0"/>
              </a:rPr>
              <a:t>stochowa signed a co-operation agreement. The main objective of this co-operation is to share experience in the field of orga</a:t>
            </a:r>
            <a:r>
              <a:rPr lang="pl-PL" sz="1400"/>
              <a:t>nization</a:t>
            </a:r>
            <a:r>
              <a:rPr lang="en-US" sz="1400">
                <a:cs typeface="Times New Roman" pitchFamily="18" charset="0"/>
              </a:rPr>
              <a:t> of religion - motivated tourism and to create conditions for wide promotion of these towns.</a:t>
            </a:r>
            <a:r>
              <a:rPr lang="en-US">
                <a:cs typeface="Times New Roman" pitchFamily="18" charset="0"/>
              </a:rPr>
              <a:t> </a:t>
            </a:r>
            <a:endParaRPr lang="pl-PL">
              <a:latin typeface="Times New Roman" pitchFamily="18" charset="0"/>
            </a:endParaRPr>
          </a:p>
          <a:p>
            <a:pPr>
              <a:spcBef>
                <a:spcPct val="50000"/>
              </a:spcBef>
            </a:pPr>
            <a:endParaRPr lang="pl-PL">
              <a:latin typeface="Times New Roman" pitchFamily="18" charset="0"/>
            </a:endParaRPr>
          </a:p>
        </p:txBody>
      </p:sp>
      <p:sp>
        <p:nvSpPr>
          <p:cNvPr id="11268" name="Text Box 4"/>
          <p:cNvSpPr txBox="1">
            <a:spLocks noChangeArrowheads="1"/>
          </p:cNvSpPr>
          <p:nvPr/>
        </p:nvSpPr>
        <p:spPr bwMode="auto">
          <a:xfrm>
            <a:off x="357188" y="428625"/>
            <a:ext cx="7315200" cy="581025"/>
          </a:xfrm>
          <a:prstGeom prst="rect">
            <a:avLst/>
          </a:prstGeom>
          <a:noFill/>
          <a:ln w="9525">
            <a:noFill/>
            <a:miter lim="800000"/>
            <a:headEnd/>
            <a:tailEnd/>
          </a:ln>
        </p:spPr>
        <p:txBody>
          <a:bodyPr>
            <a:spAutoFit/>
          </a:bodyPr>
          <a:lstStyle/>
          <a:p>
            <a:pPr>
              <a:spcBef>
                <a:spcPct val="50000"/>
              </a:spcBef>
            </a:pPr>
            <a:r>
              <a:rPr lang="en-US" sz="1600">
                <a:solidFill>
                  <a:schemeClr val="bg1"/>
                </a:solidFill>
                <a:cs typeface="Times New Roman" pitchFamily="18" charset="0"/>
              </a:rPr>
              <a:t>Czestochowa is regarded as the spiritual capital of Poland. Her history and present position is inseparably connected with Monastery of Jasna Gora.</a:t>
            </a:r>
            <a:r>
              <a:rPr lang="en-US" sz="1600">
                <a:cs typeface="Times New Roman" pitchFamily="18" charset="0"/>
              </a:rPr>
              <a:t> </a:t>
            </a:r>
            <a:endParaRPr lang="pl-PL" sz="1600">
              <a:cs typeface="Times New Roman" pitchFamily="18" charset="0"/>
            </a:endParaRPr>
          </a:p>
        </p:txBody>
      </p:sp>
    </p:spTree>
  </p:cSld>
  <p:clrMapOvr>
    <a:masterClrMapping/>
  </p:clrMapOvr>
  <p:transition advTm="9812">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prezentacja do portugalii\grafika\nocne4.jpg"/>
          <p:cNvPicPr>
            <a:picLocks noChangeAspect="1" noChangeArrowheads="1"/>
          </p:cNvPicPr>
          <p:nvPr/>
        </p:nvPicPr>
        <p:blipFill>
          <a:blip r:embed="rId2" cstate="print"/>
          <a:srcRect/>
          <a:stretch>
            <a:fillRect/>
          </a:stretch>
        </p:blipFill>
        <p:spPr bwMode="auto">
          <a:xfrm>
            <a:off x="1214438" y="1371600"/>
            <a:ext cx="6643687" cy="4838700"/>
          </a:xfrm>
          <a:prstGeom prst="rect">
            <a:avLst/>
          </a:prstGeom>
          <a:noFill/>
          <a:ln w="9525">
            <a:noFill/>
            <a:miter lim="800000"/>
            <a:headEnd/>
            <a:tailEnd/>
          </a:ln>
        </p:spPr>
      </p:pic>
      <p:sp>
        <p:nvSpPr>
          <p:cNvPr id="12291" name="Text Box 7"/>
          <p:cNvSpPr txBox="1">
            <a:spLocks noChangeArrowheads="1"/>
          </p:cNvSpPr>
          <p:nvPr/>
        </p:nvSpPr>
        <p:spPr bwMode="auto">
          <a:xfrm>
            <a:off x="381000" y="228600"/>
            <a:ext cx="7334250" cy="825500"/>
          </a:xfrm>
          <a:prstGeom prst="rect">
            <a:avLst/>
          </a:prstGeom>
          <a:noFill/>
          <a:ln w="9525">
            <a:noFill/>
            <a:miter lim="800000"/>
            <a:headEnd/>
            <a:tailEnd/>
          </a:ln>
        </p:spPr>
        <p:txBody>
          <a:bodyPr>
            <a:spAutoFit/>
          </a:bodyPr>
          <a:lstStyle/>
          <a:p>
            <a:pPr>
              <a:spcBef>
                <a:spcPct val="50000"/>
              </a:spcBef>
            </a:pPr>
            <a:r>
              <a:rPr lang="en-US" sz="1600" dirty="0">
                <a:solidFill>
                  <a:schemeClr val="bg1"/>
                </a:solidFill>
                <a:cs typeface="Times New Roman" pitchFamily="18" charset="0"/>
              </a:rPr>
              <a:t>The population of Czestochowa is about </a:t>
            </a:r>
            <a:r>
              <a:rPr lang="en-US" sz="1600" dirty="0" smtClean="0">
                <a:solidFill>
                  <a:schemeClr val="bg1"/>
                </a:solidFill>
                <a:cs typeface="Times New Roman" pitchFamily="18" charset="0"/>
              </a:rPr>
              <a:t>2</a:t>
            </a:r>
            <a:r>
              <a:rPr lang="pl-PL" sz="1600" dirty="0" smtClean="0">
                <a:solidFill>
                  <a:schemeClr val="bg1"/>
                </a:solidFill>
                <a:cs typeface="Times New Roman" pitchFamily="18" charset="0"/>
              </a:rPr>
              <a:t>3</a:t>
            </a:r>
            <a:r>
              <a:rPr lang="en-US" sz="1600" dirty="0" smtClean="0">
                <a:solidFill>
                  <a:schemeClr val="bg1"/>
                </a:solidFill>
                <a:cs typeface="Times New Roman" pitchFamily="18" charset="0"/>
              </a:rPr>
              <a:t>0 </a:t>
            </a:r>
            <a:r>
              <a:rPr lang="en-US" sz="1600" dirty="0">
                <a:solidFill>
                  <a:schemeClr val="bg1"/>
                </a:solidFill>
                <a:cs typeface="Times New Roman" pitchFamily="18" charset="0"/>
              </a:rPr>
              <a:t>thousand people. </a:t>
            </a:r>
            <a:r>
              <a:rPr lang="pl-PL" sz="1600" dirty="0" err="1">
                <a:solidFill>
                  <a:schemeClr val="bg1"/>
                </a:solidFill>
                <a:cs typeface="Times New Roman" pitchFamily="18" charset="0"/>
              </a:rPr>
              <a:t>The</a:t>
            </a:r>
            <a:r>
              <a:rPr lang="pl-PL" sz="1600" dirty="0">
                <a:solidFill>
                  <a:schemeClr val="bg1"/>
                </a:solidFill>
                <a:cs typeface="Times New Roman" pitchFamily="18" charset="0"/>
              </a:rPr>
              <a:t> </a:t>
            </a:r>
            <a:r>
              <a:rPr lang="pl-PL" sz="1600" dirty="0" err="1">
                <a:solidFill>
                  <a:schemeClr val="bg1"/>
                </a:solidFill>
                <a:cs typeface="Times New Roman" pitchFamily="18" charset="0"/>
              </a:rPr>
              <a:t>main</a:t>
            </a:r>
            <a:r>
              <a:rPr lang="pl-PL" sz="1600" dirty="0">
                <a:solidFill>
                  <a:schemeClr val="bg1"/>
                </a:solidFill>
                <a:cs typeface="Times New Roman" pitchFamily="18" charset="0"/>
              </a:rPr>
              <a:t> street </a:t>
            </a:r>
            <a:r>
              <a:rPr lang="pl-PL" sz="1600" dirty="0">
                <a:solidFill>
                  <a:schemeClr val="bg1"/>
                </a:solidFill>
              </a:rPr>
              <a:t>of</a:t>
            </a:r>
            <a:r>
              <a:rPr lang="pl-PL" sz="1600" dirty="0">
                <a:solidFill>
                  <a:schemeClr val="bg1"/>
                </a:solidFill>
                <a:cs typeface="Times New Roman" pitchFamily="18" charset="0"/>
              </a:rPr>
              <a:t> </a:t>
            </a:r>
            <a:r>
              <a:rPr lang="pl-PL" sz="1600" dirty="0" err="1">
                <a:solidFill>
                  <a:schemeClr val="bg1"/>
                </a:solidFill>
              </a:rPr>
              <a:t>the</a:t>
            </a:r>
            <a:r>
              <a:rPr lang="pl-PL" sz="1600" dirty="0">
                <a:solidFill>
                  <a:schemeClr val="bg1"/>
                </a:solidFill>
              </a:rPr>
              <a:t> city</a:t>
            </a:r>
            <a:r>
              <a:rPr lang="pl-PL" sz="1600" dirty="0">
                <a:solidFill>
                  <a:schemeClr val="bg1"/>
                </a:solidFill>
                <a:cs typeface="Times New Roman" pitchFamily="18" charset="0"/>
              </a:rPr>
              <a:t> </a:t>
            </a:r>
            <a:r>
              <a:rPr lang="pl-PL" sz="1600" dirty="0">
                <a:solidFill>
                  <a:schemeClr val="bg1"/>
                </a:solidFill>
              </a:rPr>
              <a:t>-</a:t>
            </a:r>
            <a:r>
              <a:rPr lang="pl-PL" sz="1600" dirty="0">
                <a:solidFill>
                  <a:schemeClr val="bg1"/>
                </a:solidFill>
                <a:cs typeface="Times New Roman" pitchFamily="18" charset="0"/>
              </a:rPr>
              <a:t> NMP </a:t>
            </a:r>
            <a:r>
              <a:rPr lang="pl-PL" sz="1600" dirty="0" err="1">
                <a:solidFill>
                  <a:schemeClr val="bg1"/>
                </a:solidFill>
                <a:cs typeface="Times New Roman" pitchFamily="18" charset="0"/>
              </a:rPr>
              <a:t>Avenue</a:t>
            </a:r>
            <a:r>
              <a:rPr lang="pl-PL" sz="1600" dirty="0">
                <a:solidFill>
                  <a:schemeClr val="bg1"/>
                </a:solidFill>
              </a:rPr>
              <a:t> </a:t>
            </a:r>
            <a:r>
              <a:rPr lang="pl-PL" sz="1600" dirty="0" err="1">
                <a:solidFill>
                  <a:schemeClr val="bg1"/>
                </a:solidFill>
              </a:rPr>
              <a:t>is</a:t>
            </a:r>
            <a:r>
              <a:rPr lang="pl-PL" sz="1600" dirty="0">
                <a:solidFill>
                  <a:schemeClr val="bg1"/>
                </a:solidFill>
              </a:rPr>
              <a:t> </a:t>
            </a:r>
            <a:r>
              <a:rPr lang="pl-PL" sz="1600" dirty="0" err="1">
                <a:solidFill>
                  <a:schemeClr val="bg1"/>
                </a:solidFill>
              </a:rPr>
              <a:t>full</a:t>
            </a:r>
            <a:r>
              <a:rPr lang="pl-PL" sz="1600" dirty="0">
                <a:solidFill>
                  <a:schemeClr val="bg1"/>
                </a:solidFill>
              </a:rPr>
              <a:t> of </a:t>
            </a:r>
            <a:r>
              <a:rPr lang="pl-PL" sz="1600" dirty="0" err="1">
                <a:solidFill>
                  <a:schemeClr val="bg1"/>
                </a:solidFill>
              </a:rPr>
              <a:t>hustle</a:t>
            </a:r>
            <a:r>
              <a:rPr lang="pl-PL" sz="1600" dirty="0">
                <a:solidFill>
                  <a:schemeClr val="bg1"/>
                </a:solidFill>
              </a:rPr>
              <a:t> and </a:t>
            </a:r>
            <a:r>
              <a:rPr lang="pl-PL" sz="1600" dirty="0" err="1">
                <a:solidFill>
                  <a:schemeClr val="bg1"/>
                </a:solidFill>
              </a:rPr>
              <a:t>bustle</a:t>
            </a:r>
            <a:r>
              <a:rPr lang="pl-PL" sz="1600" dirty="0">
                <a:solidFill>
                  <a:schemeClr val="bg1"/>
                </a:solidFill>
                <a:cs typeface="Times New Roman" pitchFamily="18" charset="0"/>
              </a:rPr>
              <a:t>. </a:t>
            </a:r>
            <a:r>
              <a:rPr lang="pl-PL" sz="1600" dirty="0" err="1">
                <a:solidFill>
                  <a:schemeClr val="bg1"/>
                </a:solidFill>
                <a:cs typeface="Times New Roman" pitchFamily="18" charset="0"/>
              </a:rPr>
              <a:t>You</a:t>
            </a:r>
            <a:r>
              <a:rPr lang="pl-PL" sz="1600" dirty="0">
                <a:solidFill>
                  <a:schemeClr val="bg1"/>
                </a:solidFill>
                <a:cs typeface="Times New Roman" pitchFamily="18" charset="0"/>
              </a:rPr>
              <a:t> </a:t>
            </a:r>
            <a:r>
              <a:rPr lang="pl-PL" sz="1600" dirty="0" err="1">
                <a:solidFill>
                  <a:schemeClr val="bg1"/>
                </a:solidFill>
                <a:cs typeface="Times New Roman" pitchFamily="18" charset="0"/>
              </a:rPr>
              <a:t>can</a:t>
            </a:r>
            <a:r>
              <a:rPr lang="pl-PL" sz="1600" dirty="0">
                <a:solidFill>
                  <a:schemeClr val="bg1"/>
                </a:solidFill>
                <a:cs typeface="Times New Roman" pitchFamily="18" charset="0"/>
              </a:rPr>
              <a:t> </a:t>
            </a:r>
            <a:r>
              <a:rPr lang="pl-PL" sz="1600" dirty="0" err="1">
                <a:solidFill>
                  <a:schemeClr val="bg1"/>
                </a:solidFill>
                <a:cs typeface="Times New Roman" pitchFamily="18" charset="0"/>
              </a:rPr>
              <a:t>find</a:t>
            </a:r>
            <a:r>
              <a:rPr lang="pl-PL" sz="1600" dirty="0">
                <a:solidFill>
                  <a:schemeClr val="bg1"/>
                </a:solidFill>
                <a:cs typeface="Times New Roman" pitchFamily="18" charset="0"/>
              </a:rPr>
              <a:t> many </a:t>
            </a:r>
            <a:r>
              <a:rPr lang="pl-PL" sz="1600" dirty="0" err="1">
                <a:solidFill>
                  <a:schemeClr val="bg1"/>
                </a:solidFill>
                <a:cs typeface="Times New Roman" pitchFamily="18" charset="0"/>
              </a:rPr>
              <a:t>shops</a:t>
            </a:r>
            <a:r>
              <a:rPr lang="pl-PL" sz="1600" dirty="0">
                <a:solidFill>
                  <a:schemeClr val="bg1"/>
                </a:solidFill>
              </a:rPr>
              <a:t>, </a:t>
            </a:r>
            <a:r>
              <a:rPr lang="pl-PL" sz="1600" dirty="0">
                <a:solidFill>
                  <a:schemeClr val="bg1"/>
                </a:solidFill>
                <a:cs typeface="Times New Roman" pitchFamily="18" charset="0"/>
              </a:rPr>
              <a:t>restaurants</a:t>
            </a:r>
            <a:r>
              <a:rPr lang="pl-PL" sz="1600" dirty="0">
                <a:solidFill>
                  <a:schemeClr val="bg1"/>
                </a:solidFill>
              </a:rPr>
              <a:t>, </a:t>
            </a:r>
            <a:r>
              <a:rPr lang="pl-PL" sz="1600" dirty="0" err="1">
                <a:solidFill>
                  <a:schemeClr val="bg1"/>
                </a:solidFill>
              </a:rPr>
              <a:t>pubs</a:t>
            </a:r>
            <a:r>
              <a:rPr lang="pl-PL" sz="1600" dirty="0">
                <a:solidFill>
                  <a:schemeClr val="bg1"/>
                </a:solidFill>
              </a:rPr>
              <a:t> and </a:t>
            </a:r>
            <a:r>
              <a:rPr lang="pl-PL" sz="1600" dirty="0" err="1">
                <a:solidFill>
                  <a:schemeClr val="bg1"/>
                </a:solidFill>
              </a:rPr>
              <a:t>cultural</a:t>
            </a:r>
            <a:r>
              <a:rPr lang="pl-PL" sz="1600" dirty="0">
                <a:solidFill>
                  <a:schemeClr val="bg1"/>
                </a:solidFill>
              </a:rPr>
              <a:t> </a:t>
            </a:r>
            <a:r>
              <a:rPr lang="pl-PL" sz="1600" dirty="0" err="1">
                <a:solidFill>
                  <a:schemeClr val="bg1"/>
                </a:solidFill>
              </a:rPr>
              <a:t>institutions</a:t>
            </a:r>
            <a:r>
              <a:rPr lang="pl-PL" sz="1600" dirty="0">
                <a:solidFill>
                  <a:schemeClr val="bg1"/>
                </a:solidFill>
                <a:cs typeface="Times New Roman" pitchFamily="18" charset="0"/>
              </a:rPr>
              <a:t> </a:t>
            </a:r>
            <a:r>
              <a:rPr lang="pl-PL" sz="1600" dirty="0" err="1">
                <a:solidFill>
                  <a:schemeClr val="bg1"/>
                </a:solidFill>
                <a:cs typeface="Times New Roman" pitchFamily="18" charset="0"/>
              </a:rPr>
              <a:t>there</a:t>
            </a:r>
            <a:r>
              <a:rPr lang="pl-PL" sz="1600" dirty="0">
                <a:solidFill>
                  <a:schemeClr val="bg1"/>
                </a:solidFill>
              </a:rPr>
              <a:t>. </a:t>
            </a:r>
          </a:p>
        </p:txBody>
      </p:sp>
    </p:spTree>
  </p:cSld>
  <p:clrMapOvr>
    <a:masterClrMapping/>
  </p:clrMapOvr>
  <p:transition advTm="8031">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prezentacja do portugalii\częstochowa zdjęcia\politechnika czestochowska.jpg"/>
          <p:cNvPicPr>
            <a:picLocks noChangeAspect="1" noChangeArrowheads="1"/>
          </p:cNvPicPr>
          <p:nvPr/>
        </p:nvPicPr>
        <p:blipFill>
          <a:blip r:embed="rId2" cstate="print"/>
          <a:srcRect/>
          <a:stretch>
            <a:fillRect/>
          </a:stretch>
        </p:blipFill>
        <p:spPr bwMode="auto">
          <a:xfrm>
            <a:off x="1092200" y="1498600"/>
            <a:ext cx="6934200" cy="4640263"/>
          </a:xfrm>
          <a:prstGeom prst="rect">
            <a:avLst/>
          </a:prstGeom>
          <a:noFill/>
          <a:ln w="9525">
            <a:noFill/>
            <a:miter lim="800000"/>
            <a:headEnd/>
            <a:tailEnd/>
          </a:ln>
        </p:spPr>
      </p:pic>
      <p:sp>
        <p:nvSpPr>
          <p:cNvPr id="13315" name="Text Box 5"/>
          <p:cNvSpPr txBox="1">
            <a:spLocks noChangeArrowheads="1"/>
          </p:cNvSpPr>
          <p:nvPr/>
        </p:nvSpPr>
        <p:spPr bwMode="auto">
          <a:xfrm>
            <a:off x="457200" y="381000"/>
            <a:ext cx="7543800" cy="581025"/>
          </a:xfrm>
          <a:prstGeom prst="rect">
            <a:avLst/>
          </a:prstGeom>
          <a:noFill/>
          <a:ln w="9525">
            <a:noFill/>
            <a:miter lim="800000"/>
            <a:headEnd/>
            <a:tailEnd/>
          </a:ln>
        </p:spPr>
        <p:txBody>
          <a:bodyPr>
            <a:spAutoFit/>
          </a:bodyPr>
          <a:lstStyle/>
          <a:p>
            <a:pPr>
              <a:spcBef>
                <a:spcPct val="50000"/>
              </a:spcBef>
            </a:pPr>
            <a:r>
              <a:rPr lang="en-US" sz="1600">
                <a:solidFill>
                  <a:schemeClr val="bg1"/>
                </a:solidFill>
                <a:cs typeface="Times New Roman" pitchFamily="18" charset="0"/>
              </a:rPr>
              <a:t>Czestochowa is also</a:t>
            </a:r>
            <a:r>
              <a:rPr lang="pl-PL" sz="1600">
                <a:solidFill>
                  <a:schemeClr val="bg1"/>
                </a:solidFill>
              </a:rPr>
              <a:t> a</a:t>
            </a:r>
            <a:r>
              <a:rPr lang="en-US" sz="1600">
                <a:solidFill>
                  <a:schemeClr val="bg1"/>
                </a:solidFill>
                <a:cs typeface="Times New Roman" pitchFamily="18" charset="0"/>
              </a:rPr>
              <a:t> very important academic city with many universities and places where students spend their free time.</a:t>
            </a:r>
            <a:r>
              <a:rPr lang="en-US" sz="1600">
                <a:cs typeface="Times New Roman" pitchFamily="18" charset="0"/>
              </a:rPr>
              <a:t> </a:t>
            </a:r>
            <a:endParaRPr lang="pl-PL" sz="1600">
              <a:cs typeface="Times New Roman" pitchFamily="18" charset="0"/>
            </a:endParaRPr>
          </a:p>
        </p:txBody>
      </p:sp>
    </p:spTree>
  </p:cSld>
  <p:clrMapOvr>
    <a:masterClrMapping/>
  </p:clrMapOvr>
  <p:transition advTm="636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prezentacja do portugalii\grafika\czwa05.jpg"/>
          <p:cNvPicPr>
            <a:picLocks noChangeAspect="1" noChangeArrowheads="1"/>
          </p:cNvPicPr>
          <p:nvPr/>
        </p:nvPicPr>
        <p:blipFill>
          <a:blip r:embed="rId2" cstate="print"/>
          <a:srcRect/>
          <a:stretch>
            <a:fillRect/>
          </a:stretch>
        </p:blipFill>
        <p:spPr bwMode="auto">
          <a:xfrm>
            <a:off x="1066800" y="1438275"/>
            <a:ext cx="6705600" cy="4746625"/>
          </a:xfrm>
          <a:prstGeom prst="rect">
            <a:avLst/>
          </a:prstGeom>
          <a:noFill/>
          <a:ln w="9525">
            <a:noFill/>
            <a:miter lim="800000"/>
            <a:headEnd/>
            <a:tailEnd/>
          </a:ln>
        </p:spPr>
      </p:pic>
      <p:sp>
        <p:nvSpPr>
          <p:cNvPr id="14339" name="Prostokąt 4"/>
          <p:cNvSpPr>
            <a:spLocks noChangeArrowheads="1"/>
          </p:cNvSpPr>
          <p:nvPr/>
        </p:nvSpPr>
        <p:spPr bwMode="auto">
          <a:xfrm>
            <a:off x="428625" y="214313"/>
            <a:ext cx="7072313" cy="830262"/>
          </a:xfrm>
          <a:prstGeom prst="rect">
            <a:avLst/>
          </a:prstGeom>
          <a:noFill/>
          <a:ln w="9525">
            <a:noFill/>
            <a:miter lim="800000"/>
            <a:headEnd/>
            <a:tailEnd/>
          </a:ln>
        </p:spPr>
        <p:txBody>
          <a:bodyPr>
            <a:spAutoFit/>
          </a:bodyPr>
          <a:lstStyle/>
          <a:p>
            <a:r>
              <a:rPr lang="en-US" sz="1600">
                <a:solidFill>
                  <a:schemeClr val="bg1"/>
                </a:solidFill>
                <a:cs typeface="Times New Roman" pitchFamily="18" charset="0"/>
              </a:rPr>
              <a:t>Archaeological reservation in the area of an excavation of the cemetery of luzycka culture. The unique in Europe museum is situated near our school and it contains 2,5 thousand years old exhibits.</a:t>
            </a:r>
            <a:r>
              <a:rPr lang="en-US" sz="1600">
                <a:solidFill>
                  <a:srgbClr val="000000"/>
                </a:solidFill>
                <a:cs typeface="Times New Roman" pitchFamily="18" charset="0"/>
              </a:rPr>
              <a:t> </a:t>
            </a:r>
            <a:endParaRPr lang="pl-PL" sz="1600"/>
          </a:p>
        </p:txBody>
      </p:sp>
    </p:spTree>
  </p:cSld>
  <p:clrMapOvr>
    <a:masterClrMapping/>
  </p:clrMapOvr>
  <p:transition advTm="6953">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prezentacja do portugalii\grafika\czwa08.jpg"/>
          <p:cNvPicPr>
            <a:picLocks noChangeAspect="1" noChangeArrowheads="1"/>
          </p:cNvPicPr>
          <p:nvPr/>
        </p:nvPicPr>
        <p:blipFill>
          <a:blip r:embed="rId2"/>
          <a:stretch>
            <a:fillRect/>
          </a:stretch>
        </p:blipFill>
        <p:spPr bwMode="auto">
          <a:xfrm>
            <a:off x="494680" y="1784961"/>
            <a:ext cx="8006410" cy="3858617"/>
          </a:xfrm>
          <a:prstGeom prst="rect">
            <a:avLst/>
          </a:prstGeom>
          <a:ln>
            <a:noFill/>
          </a:ln>
          <a:effectLst>
            <a:softEdge rad="112500"/>
          </a:effectLst>
        </p:spPr>
      </p:pic>
      <p:sp>
        <p:nvSpPr>
          <p:cNvPr id="15363" name="Text Box 5"/>
          <p:cNvSpPr txBox="1">
            <a:spLocks noChangeArrowheads="1"/>
          </p:cNvSpPr>
          <p:nvPr/>
        </p:nvSpPr>
        <p:spPr bwMode="auto">
          <a:xfrm>
            <a:off x="381000" y="381000"/>
            <a:ext cx="7620000" cy="581025"/>
          </a:xfrm>
          <a:prstGeom prst="rect">
            <a:avLst/>
          </a:prstGeom>
          <a:noFill/>
          <a:ln w="9525">
            <a:noFill/>
            <a:miter lim="800000"/>
            <a:headEnd/>
            <a:tailEnd/>
          </a:ln>
        </p:spPr>
        <p:txBody>
          <a:bodyPr>
            <a:spAutoFit/>
          </a:bodyPr>
          <a:lstStyle/>
          <a:p>
            <a:pPr>
              <a:spcBef>
                <a:spcPct val="50000"/>
              </a:spcBef>
            </a:pPr>
            <a:r>
              <a:rPr lang="pl-PL" sz="1600">
                <a:solidFill>
                  <a:schemeClr val="bg1"/>
                </a:solidFill>
              </a:rPr>
              <a:t>Speedway is a very popular sport in our country. The club from Czestochowa is one of the best in Poland. </a:t>
            </a:r>
          </a:p>
        </p:txBody>
      </p:sp>
    </p:spTree>
  </p:cSld>
  <p:clrMapOvr>
    <a:masterClrMapping/>
  </p:clrMapOvr>
  <p:transition advTm="5813">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prezentacja do portugalii\grafika\czwa3.jpg"/>
          <p:cNvPicPr>
            <a:picLocks noChangeAspect="1" noChangeArrowheads="1"/>
          </p:cNvPicPr>
          <p:nvPr/>
        </p:nvPicPr>
        <p:blipFill>
          <a:blip r:embed="rId2"/>
          <a:stretch>
            <a:fillRect/>
          </a:stretch>
        </p:blipFill>
        <p:spPr bwMode="auto">
          <a:xfrm>
            <a:off x="498099" y="1500174"/>
            <a:ext cx="7860115" cy="4421315"/>
          </a:xfrm>
          <a:prstGeom prst="rect">
            <a:avLst/>
          </a:prstGeom>
          <a:ln>
            <a:noFill/>
          </a:ln>
          <a:effectLst>
            <a:softEdge rad="112500"/>
          </a:effectLst>
        </p:spPr>
      </p:pic>
      <p:sp>
        <p:nvSpPr>
          <p:cNvPr id="16387" name="Text Box 3"/>
          <p:cNvSpPr txBox="1">
            <a:spLocks noChangeArrowheads="1"/>
          </p:cNvSpPr>
          <p:nvPr/>
        </p:nvSpPr>
        <p:spPr bwMode="auto">
          <a:xfrm>
            <a:off x="457200" y="381000"/>
            <a:ext cx="7543800" cy="581025"/>
          </a:xfrm>
          <a:prstGeom prst="rect">
            <a:avLst/>
          </a:prstGeom>
          <a:noFill/>
          <a:ln w="9525">
            <a:noFill/>
            <a:miter lim="800000"/>
            <a:headEnd/>
            <a:tailEnd/>
          </a:ln>
        </p:spPr>
        <p:txBody>
          <a:bodyPr>
            <a:spAutoFit/>
          </a:bodyPr>
          <a:lstStyle/>
          <a:p>
            <a:pPr>
              <a:spcBef>
                <a:spcPct val="50000"/>
              </a:spcBef>
            </a:pPr>
            <a:r>
              <a:rPr lang="en-US" sz="1600">
                <a:solidFill>
                  <a:schemeClr val="bg1"/>
                </a:solidFill>
                <a:cs typeface="Times New Roman" pitchFamily="18" charset="0"/>
              </a:rPr>
              <a:t>The second, an</a:t>
            </a:r>
            <a:r>
              <a:rPr lang="pl-PL" sz="1600">
                <a:solidFill>
                  <a:schemeClr val="bg1"/>
                </a:solidFill>
              </a:rPr>
              <a:t>d</a:t>
            </a:r>
            <a:r>
              <a:rPr lang="en-US" sz="1600">
                <a:solidFill>
                  <a:schemeClr val="bg1"/>
                </a:solidFill>
                <a:cs typeface="Times New Roman" pitchFamily="18" charset="0"/>
              </a:rPr>
              <a:t> for some even more important is volleyball. Representatives of our city have  always been in the forefront of Polish league. </a:t>
            </a:r>
            <a:endParaRPr lang="pl-PL" sz="1600">
              <a:solidFill>
                <a:schemeClr val="bg1"/>
              </a:solidFill>
              <a:cs typeface="Times New Roman" pitchFamily="18" charset="0"/>
            </a:endParaRPr>
          </a:p>
        </p:txBody>
      </p:sp>
    </p:spTree>
  </p:cSld>
  <p:clrMapOvr>
    <a:masterClrMapping/>
  </p:clrMapOvr>
  <p:transition advTm="5453">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H:\prezentacja do portugalii\częstochowa zdjęcia\czwa-4.gif"/>
          <p:cNvPicPr>
            <a:picLocks noChangeAspect="1" noChangeArrowheads="1"/>
          </p:cNvPicPr>
          <p:nvPr/>
        </p:nvPicPr>
        <p:blipFill>
          <a:blip r:embed="rId2" cstate="print">
            <a:lum bright="70000" contrast="-70000"/>
          </a:blip>
          <a:srcRect/>
          <a:stretch>
            <a:fillRect/>
          </a:stretch>
        </p:blipFill>
        <p:spPr bwMode="auto">
          <a:xfrm>
            <a:off x="1676400" y="1524000"/>
            <a:ext cx="5791200" cy="4579938"/>
          </a:xfrm>
          <a:prstGeom prst="rect">
            <a:avLst/>
          </a:prstGeom>
          <a:noFill/>
          <a:ln w="9525">
            <a:noFill/>
            <a:miter lim="800000"/>
            <a:headEnd/>
            <a:tailEnd/>
          </a:ln>
        </p:spPr>
      </p:pic>
      <p:sp>
        <p:nvSpPr>
          <p:cNvPr id="17411" name="Text Box 1027"/>
          <p:cNvSpPr txBox="1">
            <a:spLocks noChangeArrowheads="1"/>
          </p:cNvSpPr>
          <p:nvPr/>
        </p:nvSpPr>
        <p:spPr bwMode="auto">
          <a:xfrm>
            <a:off x="914400" y="1752600"/>
            <a:ext cx="7239000" cy="3814763"/>
          </a:xfrm>
          <a:prstGeom prst="rect">
            <a:avLst/>
          </a:prstGeom>
          <a:noFill/>
          <a:ln w="9525">
            <a:noFill/>
            <a:miter lim="800000"/>
            <a:headEnd/>
            <a:tailEnd/>
          </a:ln>
        </p:spPr>
        <p:txBody>
          <a:bodyPr>
            <a:spAutoFit/>
          </a:bodyPr>
          <a:lstStyle/>
          <a:p>
            <a:pPr>
              <a:spcBef>
                <a:spcPct val="50000"/>
              </a:spcBef>
            </a:pPr>
            <a:r>
              <a:rPr lang="pl-PL" sz="1400"/>
              <a:t>Jura Krakowsko – Czestochowska is a hilly Upland with Jurassic limestone rocks, stretching from Czestochowa to Krakow. This amazing area is situated in South – central part of Poland. It is famous for its cliffs and valleys. </a:t>
            </a:r>
            <a:r>
              <a:rPr lang="en-US" sz="1400">
                <a:cs typeface="Times New Roman" pitchFamily="18" charset="0"/>
              </a:rPr>
              <a:t>Several nature reserves are situated around Czestochowa. The biggest one is Sokole Góry (the Falcon Mountains) with limestone hills and picturesque white rock clusters hidden in the beech forest. Underground there is a mysterious world of 46 caves. </a:t>
            </a:r>
            <a:endParaRPr lang="pl-PL" sz="1400"/>
          </a:p>
          <a:p>
            <a:pPr>
              <a:spcBef>
                <a:spcPct val="50000"/>
              </a:spcBef>
            </a:pPr>
            <a:r>
              <a:rPr lang="pl-PL" sz="1400"/>
              <a:t>Jura Krakowsko – Czestochowska is very greenfull. Completely opposite plants coexist in the same time and place. That makes this area so special. Flora and fauna is very rich here. The whole upland is surrounded by huge forrest. Apart from green you may find here also different sorts of animals. </a:t>
            </a:r>
          </a:p>
          <a:p>
            <a:pPr>
              <a:spcBef>
                <a:spcPct val="50000"/>
              </a:spcBef>
            </a:pPr>
            <a:r>
              <a:rPr lang="pl-PL" sz="1400"/>
              <a:t>This upland is a unique cultural landscape. There are relicts of former inhabitants, monuments and art. Apart from flora and fauna there are lots of objects prepared for visitors like castles which represent different styles of epochs. </a:t>
            </a:r>
          </a:p>
          <a:p>
            <a:pPr>
              <a:spcBef>
                <a:spcPct val="50000"/>
              </a:spcBef>
            </a:pPr>
            <a:r>
              <a:rPr lang="en-US" sz="1400">
                <a:cs typeface="Times New Roman" pitchFamily="18" charset="0"/>
              </a:rPr>
              <a:t>The area is a real paradise for those who like outdoor activities. It is perfect place for hiking, mountain biking or paragliding. The steep rocks give opportunity for improving climbing skills and for training under the supervision of professional instructors </a:t>
            </a:r>
            <a:endParaRPr lang="pl-PL" sz="1400">
              <a:cs typeface="Times New Roman" pitchFamily="18" charset="0"/>
            </a:endParaRPr>
          </a:p>
        </p:txBody>
      </p:sp>
      <p:sp>
        <p:nvSpPr>
          <p:cNvPr id="17412" name="Text Box 1028"/>
          <p:cNvSpPr txBox="1">
            <a:spLocks noChangeArrowheads="1"/>
          </p:cNvSpPr>
          <p:nvPr/>
        </p:nvSpPr>
        <p:spPr bwMode="auto">
          <a:xfrm>
            <a:off x="609600" y="304800"/>
            <a:ext cx="6400800" cy="823913"/>
          </a:xfrm>
          <a:prstGeom prst="rect">
            <a:avLst/>
          </a:prstGeom>
          <a:noFill/>
          <a:ln w="9525">
            <a:noFill/>
            <a:miter lim="800000"/>
            <a:headEnd/>
            <a:tailEnd/>
          </a:ln>
        </p:spPr>
        <p:txBody>
          <a:bodyPr>
            <a:spAutoFit/>
          </a:bodyPr>
          <a:lstStyle/>
          <a:p>
            <a:pPr>
              <a:spcBef>
                <a:spcPct val="50000"/>
              </a:spcBef>
            </a:pPr>
            <a:r>
              <a:rPr lang="en-US" sz="2400" b="1">
                <a:solidFill>
                  <a:schemeClr val="bg1"/>
                </a:solidFill>
                <a:cs typeface="Times New Roman" pitchFamily="18" charset="0"/>
              </a:rPr>
              <a:t>Our </a:t>
            </a:r>
            <a:r>
              <a:rPr lang="pl-PL" sz="2400" b="1">
                <a:solidFill>
                  <a:schemeClr val="bg1"/>
                </a:solidFill>
              </a:rPr>
              <a:t>surroundings</a:t>
            </a:r>
          </a:p>
          <a:p>
            <a:pPr>
              <a:spcBef>
                <a:spcPct val="50000"/>
              </a:spcBef>
            </a:pPr>
            <a:r>
              <a:rPr lang="pl-PL" sz="1600" b="1">
                <a:solidFill>
                  <a:schemeClr val="bg1"/>
                </a:solidFill>
              </a:rPr>
              <a:t>Jura Krakowsko - Czestochowska</a:t>
            </a:r>
          </a:p>
        </p:txBody>
      </p:sp>
    </p:spTree>
  </p:cSld>
  <p:clrMapOvr>
    <a:masterClrMapping/>
  </p:clrMapOvr>
  <p:transition advTm="20156">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prezentacja do portugalii\grafika\okolice\ok12.jpg"/>
          <p:cNvPicPr>
            <a:picLocks noChangeAspect="1" noChangeArrowheads="1"/>
          </p:cNvPicPr>
          <p:nvPr/>
        </p:nvPicPr>
        <p:blipFill>
          <a:blip r:embed="rId3" cstate="print"/>
          <a:srcRect/>
          <a:stretch>
            <a:fillRect/>
          </a:stretch>
        </p:blipFill>
        <p:spPr bwMode="auto">
          <a:xfrm>
            <a:off x="1066800" y="1438275"/>
            <a:ext cx="6999288" cy="4606925"/>
          </a:xfrm>
          <a:prstGeom prst="rect">
            <a:avLst/>
          </a:prstGeom>
          <a:noFill/>
          <a:ln w="9525">
            <a:noFill/>
            <a:miter lim="800000"/>
            <a:headEnd/>
            <a:tailEnd/>
          </a:ln>
        </p:spPr>
      </p:pic>
      <p:pic>
        <p:nvPicPr>
          <p:cNvPr id="114696" name="Picture 8" descr="H:\prezentacja do portugalii\grafika\okolice\ok04.jpg"/>
          <p:cNvPicPr>
            <a:picLocks noChangeAspect="1" noChangeArrowheads="1"/>
          </p:cNvPicPr>
          <p:nvPr/>
        </p:nvPicPr>
        <p:blipFill>
          <a:blip r:embed="rId4" cstate="print"/>
          <a:srcRect/>
          <a:stretch>
            <a:fillRect/>
          </a:stretch>
        </p:blipFill>
        <p:spPr bwMode="auto">
          <a:xfrm>
            <a:off x="1066800" y="1438275"/>
            <a:ext cx="6956425" cy="4605338"/>
          </a:xfrm>
          <a:prstGeom prst="rect">
            <a:avLst/>
          </a:prstGeom>
          <a:noFill/>
          <a:ln w="9525">
            <a:noFill/>
            <a:miter lim="800000"/>
            <a:headEnd/>
            <a:tailEnd/>
          </a:ln>
        </p:spPr>
      </p:pic>
      <p:sp>
        <p:nvSpPr>
          <p:cNvPr id="18436" name="Text Box 5"/>
          <p:cNvSpPr txBox="1">
            <a:spLocks noChangeArrowheads="1"/>
          </p:cNvSpPr>
          <p:nvPr/>
        </p:nvSpPr>
        <p:spPr bwMode="auto">
          <a:xfrm>
            <a:off x="444500" y="381000"/>
            <a:ext cx="7543800" cy="581025"/>
          </a:xfrm>
          <a:prstGeom prst="rect">
            <a:avLst/>
          </a:prstGeom>
          <a:noFill/>
          <a:ln w="9525">
            <a:noFill/>
            <a:miter lim="800000"/>
            <a:headEnd/>
            <a:tailEnd/>
          </a:ln>
        </p:spPr>
        <p:txBody>
          <a:bodyPr>
            <a:spAutoFit/>
          </a:bodyPr>
          <a:lstStyle/>
          <a:p>
            <a:pPr>
              <a:spcBef>
                <a:spcPct val="50000"/>
              </a:spcBef>
            </a:pPr>
            <a:r>
              <a:rPr lang="pl-PL" sz="1600">
                <a:solidFill>
                  <a:schemeClr val="bg1"/>
                </a:solidFill>
              </a:rPr>
              <a:t>Jura is a hilly upland with limestone hills where you can find deep caves, mysterious ruins of old castles and historical buildings.</a:t>
            </a:r>
            <a:r>
              <a:rPr lang="pl-PL" sz="1600"/>
              <a:t> </a:t>
            </a:r>
          </a:p>
        </p:txBody>
      </p:sp>
      <p:pic>
        <p:nvPicPr>
          <p:cNvPr id="114695" name="Picture 7" descr="H:\prezentacja do portugalii\grafika\okolice\ok8.jpg"/>
          <p:cNvPicPr>
            <a:picLocks noChangeAspect="1" noChangeArrowheads="1"/>
          </p:cNvPicPr>
          <p:nvPr/>
        </p:nvPicPr>
        <p:blipFill>
          <a:blip r:embed="rId5" cstate="print"/>
          <a:srcRect/>
          <a:stretch>
            <a:fillRect/>
          </a:stretch>
        </p:blipFill>
        <p:spPr bwMode="auto">
          <a:xfrm>
            <a:off x="762000" y="1438275"/>
            <a:ext cx="7543800" cy="4605338"/>
          </a:xfrm>
          <a:prstGeom prst="rect">
            <a:avLst/>
          </a:prstGeom>
          <a:noFill/>
          <a:ln w="9525">
            <a:noFill/>
            <a:miter lim="800000"/>
            <a:headEnd/>
            <a:tailEnd/>
          </a:ln>
        </p:spPr>
      </p:pic>
    </p:spTree>
    <p:custDataLst>
      <p:tags r:id="rId1"/>
    </p:custDataLst>
  </p:cSld>
  <p:clrMapOvr>
    <a:masterClrMapping/>
  </p:clrMapOvr>
  <p:transition advTm="1667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blinds(horizontal)">
                                      <p:cBhvr>
                                        <p:cTn id="7" dur="500"/>
                                        <p:tgtEl>
                                          <p:spTgt spid="1146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14695"/>
                                        </p:tgtEl>
                                        <p:attrNameLst>
                                          <p:attrName>style.visibility</p:attrName>
                                        </p:attrNameLst>
                                      </p:cBhvr>
                                      <p:to>
                                        <p:strVal val="visible"/>
                                      </p:to>
                                    </p:set>
                                    <p:animEffect transition="in" filter="blinds(vertical)">
                                      <p:cBhvr>
                                        <p:cTn id="12"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prezentacja do portugalii\grafika\okolice\ok10.jpg"/>
          <p:cNvPicPr>
            <a:picLocks noChangeAspect="1" noChangeArrowheads="1"/>
          </p:cNvPicPr>
          <p:nvPr/>
        </p:nvPicPr>
        <p:blipFill>
          <a:blip r:embed="rId2" cstate="print"/>
          <a:srcRect/>
          <a:stretch>
            <a:fillRect/>
          </a:stretch>
        </p:blipFill>
        <p:spPr bwMode="auto">
          <a:xfrm>
            <a:off x="914400" y="1600200"/>
            <a:ext cx="7239000" cy="4459288"/>
          </a:xfrm>
          <a:prstGeom prst="rect">
            <a:avLst/>
          </a:prstGeom>
          <a:noFill/>
          <a:ln w="9525">
            <a:noFill/>
            <a:miter lim="800000"/>
            <a:headEnd/>
            <a:tailEnd/>
          </a:ln>
        </p:spPr>
      </p:pic>
      <p:sp>
        <p:nvSpPr>
          <p:cNvPr id="19459" name="Text Box 3"/>
          <p:cNvSpPr txBox="1">
            <a:spLocks noChangeArrowheads="1"/>
          </p:cNvSpPr>
          <p:nvPr/>
        </p:nvSpPr>
        <p:spPr bwMode="auto">
          <a:xfrm>
            <a:off x="381000" y="457200"/>
            <a:ext cx="7620000" cy="581025"/>
          </a:xfrm>
          <a:prstGeom prst="rect">
            <a:avLst/>
          </a:prstGeom>
          <a:noFill/>
          <a:ln w="9525">
            <a:noFill/>
            <a:miter lim="800000"/>
            <a:headEnd/>
            <a:tailEnd/>
          </a:ln>
        </p:spPr>
        <p:txBody>
          <a:bodyPr>
            <a:spAutoFit/>
          </a:bodyPr>
          <a:lstStyle/>
          <a:p>
            <a:pPr>
              <a:spcBef>
                <a:spcPct val="50000"/>
              </a:spcBef>
            </a:pPr>
            <a:r>
              <a:rPr lang="en-US" sz="1600" dirty="0">
                <a:solidFill>
                  <a:schemeClr val="bg1"/>
                </a:solidFill>
                <a:cs typeface="Times New Roman" pitchFamily="18" charset="0"/>
              </a:rPr>
              <a:t>Situated about 15 kilometers from Czestochowa the artificial lake</a:t>
            </a:r>
            <a:r>
              <a:rPr lang="pl-PL" sz="1600" dirty="0">
                <a:solidFill>
                  <a:schemeClr val="bg1"/>
                </a:solidFill>
              </a:rPr>
              <a:t> </a:t>
            </a:r>
            <a:r>
              <a:rPr lang="en-US" sz="1600" dirty="0">
                <a:solidFill>
                  <a:schemeClr val="bg1"/>
                </a:solidFill>
                <a:cs typeface="Times New Roman" pitchFamily="18" charset="0"/>
              </a:rPr>
              <a:t> </a:t>
            </a:r>
            <a:r>
              <a:rPr lang="pl-PL" sz="1600" dirty="0">
                <a:solidFill>
                  <a:schemeClr val="bg1"/>
                </a:solidFill>
              </a:rPr>
              <a:t>„</a:t>
            </a:r>
            <a:r>
              <a:rPr lang="en-US" sz="1600" dirty="0" err="1">
                <a:solidFill>
                  <a:schemeClr val="bg1"/>
                </a:solidFill>
                <a:cs typeface="Times New Roman" pitchFamily="18" charset="0"/>
              </a:rPr>
              <a:t>Poraj</a:t>
            </a:r>
            <a:r>
              <a:rPr lang="pl-PL" sz="1600" dirty="0">
                <a:solidFill>
                  <a:schemeClr val="bg1"/>
                </a:solidFill>
              </a:rPr>
              <a:t>”</a:t>
            </a:r>
            <a:r>
              <a:rPr lang="en-US" sz="1600" dirty="0">
                <a:solidFill>
                  <a:schemeClr val="bg1"/>
                </a:solidFill>
                <a:cs typeface="Times New Roman" pitchFamily="18" charset="0"/>
              </a:rPr>
              <a:t> attracts fisher</a:t>
            </a:r>
            <a:r>
              <a:rPr lang="pl-PL" sz="1600" dirty="0">
                <a:solidFill>
                  <a:schemeClr val="bg1"/>
                </a:solidFill>
              </a:rPr>
              <a:t>men</a:t>
            </a:r>
            <a:r>
              <a:rPr lang="en-US" sz="1600" dirty="0">
                <a:solidFill>
                  <a:schemeClr val="bg1"/>
                </a:solidFill>
                <a:cs typeface="Times New Roman" pitchFamily="18" charset="0"/>
              </a:rPr>
              <a:t>, yachtsmen and everyone who likes water and </a:t>
            </a:r>
            <a:r>
              <a:rPr lang="en-US" sz="1600" dirty="0" smtClean="0">
                <a:solidFill>
                  <a:schemeClr val="bg1"/>
                </a:solidFill>
                <a:cs typeface="Times New Roman" pitchFamily="18" charset="0"/>
              </a:rPr>
              <a:t>sunbathing</a:t>
            </a:r>
            <a:r>
              <a:rPr lang="en-US" sz="1600" dirty="0">
                <a:solidFill>
                  <a:schemeClr val="bg1"/>
                </a:solidFill>
                <a:cs typeface="Times New Roman" pitchFamily="18" charset="0"/>
              </a:rPr>
              <a:t>. </a:t>
            </a:r>
            <a:endParaRPr lang="pl-PL" sz="1600" dirty="0">
              <a:solidFill>
                <a:schemeClr val="bg1"/>
              </a:solidFill>
              <a:cs typeface="Times New Roman" pitchFamily="18" charset="0"/>
            </a:endParaRPr>
          </a:p>
        </p:txBody>
      </p:sp>
    </p:spTree>
  </p:cSld>
  <p:clrMapOvr>
    <a:masterClrMapping/>
  </p:clrMapOvr>
  <p:transition advTm="6203">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prezentacja do portugalii\grafika\okolice\ucz.jpg"/>
          <p:cNvPicPr>
            <a:picLocks noChangeAspect="1" noChangeArrowheads="1"/>
          </p:cNvPicPr>
          <p:nvPr/>
        </p:nvPicPr>
        <p:blipFill>
          <a:blip r:embed="rId2" cstate="print">
            <a:lum bright="70000" contrast="-70000"/>
          </a:blip>
          <a:srcRect/>
          <a:stretch>
            <a:fillRect/>
          </a:stretch>
        </p:blipFill>
        <p:spPr bwMode="auto">
          <a:xfrm>
            <a:off x="1358900" y="1384300"/>
            <a:ext cx="6426200" cy="4819650"/>
          </a:xfrm>
          <a:prstGeom prst="rect">
            <a:avLst/>
          </a:prstGeom>
          <a:noFill/>
          <a:ln w="9525">
            <a:noFill/>
            <a:miter lim="800000"/>
            <a:headEnd/>
            <a:tailEnd/>
          </a:ln>
        </p:spPr>
      </p:pic>
      <p:sp>
        <p:nvSpPr>
          <p:cNvPr id="20483" name="Text Box 2"/>
          <p:cNvSpPr txBox="1">
            <a:spLocks noChangeArrowheads="1"/>
          </p:cNvSpPr>
          <p:nvPr/>
        </p:nvSpPr>
        <p:spPr bwMode="auto">
          <a:xfrm>
            <a:off x="1142976" y="1928802"/>
            <a:ext cx="6400800" cy="2923877"/>
          </a:xfrm>
          <a:prstGeom prst="rect">
            <a:avLst/>
          </a:prstGeom>
          <a:noFill/>
          <a:ln w="9525">
            <a:noFill/>
            <a:miter lim="800000"/>
            <a:headEnd/>
            <a:tailEnd/>
          </a:ln>
        </p:spPr>
        <p:txBody>
          <a:bodyPr>
            <a:spAutoFit/>
          </a:bodyPr>
          <a:lstStyle/>
          <a:p>
            <a:pPr>
              <a:spcBef>
                <a:spcPct val="50000"/>
              </a:spcBef>
            </a:pPr>
            <a:endParaRPr lang="pl-PL" dirty="0"/>
          </a:p>
          <a:p>
            <a:pPr algn="ctr">
              <a:spcBef>
                <a:spcPct val="50000"/>
              </a:spcBef>
            </a:pPr>
            <a:r>
              <a:rPr lang="en-US" sz="2400" dirty="0">
                <a:cs typeface="Times New Roman" pitchFamily="18" charset="0"/>
              </a:rPr>
              <a:t>We hope that this short presentation </a:t>
            </a:r>
            <a:r>
              <a:rPr lang="en-US" sz="2400" dirty="0" smtClean="0">
                <a:cs typeface="Times New Roman" pitchFamily="18" charset="0"/>
              </a:rPr>
              <a:t>ha</a:t>
            </a:r>
            <a:r>
              <a:rPr lang="pl-PL" sz="2400" dirty="0" smtClean="0">
                <a:cs typeface="Times New Roman" pitchFamily="18" charset="0"/>
              </a:rPr>
              <a:t>s</a:t>
            </a:r>
            <a:r>
              <a:rPr lang="en-US" sz="2400" dirty="0" smtClean="0">
                <a:cs typeface="Times New Roman" pitchFamily="18" charset="0"/>
              </a:rPr>
              <a:t> </a:t>
            </a:r>
            <a:r>
              <a:rPr lang="en-US" sz="2400" dirty="0">
                <a:cs typeface="Times New Roman" pitchFamily="18" charset="0"/>
              </a:rPr>
              <a:t>given you a bit of knowledge about our school, city and region</a:t>
            </a:r>
            <a:r>
              <a:rPr lang="pl-PL" sz="2400" dirty="0"/>
              <a:t> </a:t>
            </a:r>
            <a:r>
              <a:rPr lang="en-US" sz="2400" dirty="0">
                <a:cs typeface="Times New Roman" pitchFamily="18" charset="0"/>
              </a:rPr>
              <a:t>and will contribute to </a:t>
            </a:r>
            <a:r>
              <a:rPr lang="pl-PL" sz="2400" dirty="0" err="1" smtClean="0">
                <a:cs typeface="Times New Roman" pitchFamily="18" charset="0"/>
              </a:rPr>
              <a:t>our</a:t>
            </a:r>
            <a:r>
              <a:rPr lang="pl-PL" sz="2400" dirty="0" smtClean="0">
                <a:cs typeface="Times New Roman" pitchFamily="18" charset="0"/>
              </a:rPr>
              <a:t> </a:t>
            </a:r>
            <a:r>
              <a:rPr lang="en-US" sz="2400" dirty="0" smtClean="0">
                <a:cs typeface="Times New Roman" pitchFamily="18" charset="0"/>
              </a:rPr>
              <a:t>better </a:t>
            </a:r>
            <a:r>
              <a:rPr lang="en-US" sz="2400" dirty="0">
                <a:cs typeface="Times New Roman" pitchFamily="18" charset="0"/>
              </a:rPr>
              <a:t>co-operation.</a:t>
            </a:r>
            <a:r>
              <a:rPr lang="en-US" sz="2800" dirty="0">
                <a:cs typeface="Times New Roman" pitchFamily="18" charset="0"/>
              </a:rPr>
              <a:t> </a:t>
            </a:r>
            <a:endParaRPr lang="pl-PL" sz="2800" dirty="0">
              <a:cs typeface="Times New Roman" pitchFamily="18" charset="0"/>
            </a:endParaRPr>
          </a:p>
          <a:p>
            <a:pPr>
              <a:spcBef>
                <a:spcPct val="50000"/>
              </a:spcBef>
            </a:pPr>
            <a:r>
              <a:rPr lang="en-US" dirty="0">
                <a:cs typeface="Times New Roman" pitchFamily="18" charset="0"/>
              </a:rPr>
              <a:t> </a:t>
            </a:r>
            <a:endParaRPr lang="pl-PL" dirty="0"/>
          </a:p>
          <a:p>
            <a:pPr>
              <a:spcBef>
                <a:spcPct val="50000"/>
              </a:spcBef>
            </a:pPr>
            <a:endParaRPr lang="pl-PL" dirty="0"/>
          </a:p>
        </p:txBody>
      </p:sp>
      <p:sp>
        <p:nvSpPr>
          <p:cNvPr id="20484" name="Text Box 3"/>
          <p:cNvSpPr txBox="1">
            <a:spLocks noChangeArrowheads="1"/>
          </p:cNvSpPr>
          <p:nvPr/>
        </p:nvSpPr>
        <p:spPr bwMode="auto">
          <a:xfrm>
            <a:off x="2590800" y="381000"/>
            <a:ext cx="3124200" cy="641350"/>
          </a:xfrm>
          <a:prstGeom prst="rect">
            <a:avLst/>
          </a:prstGeom>
          <a:noFill/>
          <a:ln w="9525">
            <a:noFill/>
            <a:miter lim="800000"/>
            <a:headEnd/>
            <a:tailEnd/>
          </a:ln>
        </p:spPr>
        <p:txBody>
          <a:bodyPr>
            <a:spAutoFit/>
          </a:bodyPr>
          <a:lstStyle/>
          <a:p>
            <a:pPr algn="ctr">
              <a:spcBef>
                <a:spcPct val="50000"/>
              </a:spcBef>
            </a:pPr>
            <a:r>
              <a:rPr lang="en-US" sz="3600" b="1">
                <a:solidFill>
                  <a:schemeClr val="bg1"/>
                </a:solidFill>
                <a:cs typeface="Times New Roman" pitchFamily="18" charset="0"/>
              </a:rPr>
              <a:t>Thank you</a:t>
            </a:r>
            <a:endParaRPr lang="pl-PL" sz="3600" b="1">
              <a:solidFill>
                <a:schemeClr val="bg1"/>
              </a:solidFill>
            </a:endParaRPr>
          </a:p>
        </p:txBody>
      </p:sp>
    </p:spTree>
  </p:cSld>
  <p:clrMapOvr>
    <a:masterClrMapping/>
  </p:clrMapOvr>
  <p:transition advTm="6343">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H:\prezentacja do portugalii\grafika\dyrektor.jpg"/>
          <p:cNvPicPr>
            <a:picLocks noChangeAspect="1" noChangeArrowheads="1"/>
          </p:cNvPicPr>
          <p:nvPr/>
        </p:nvPicPr>
        <p:blipFill>
          <a:blip r:embed="rId2" cstate="print"/>
          <a:stretch>
            <a:fillRect/>
          </a:stretch>
        </p:blipFill>
        <p:spPr bwMode="auto">
          <a:xfrm>
            <a:off x="5143504" y="1345726"/>
            <a:ext cx="2857520" cy="4648659"/>
          </a:xfrm>
          <a:prstGeom prst="rect">
            <a:avLst/>
          </a:prstGeom>
          <a:ln>
            <a:noFill/>
          </a:ln>
          <a:effectLst>
            <a:softEdge rad="112500"/>
          </a:effectLst>
        </p:spPr>
      </p:pic>
      <p:sp>
        <p:nvSpPr>
          <p:cNvPr id="4099" name="Text Box 4"/>
          <p:cNvSpPr txBox="1">
            <a:spLocks noChangeArrowheads="1"/>
          </p:cNvSpPr>
          <p:nvPr/>
        </p:nvSpPr>
        <p:spPr bwMode="auto">
          <a:xfrm>
            <a:off x="533400" y="1752600"/>
            <a:ext cx="4267200" cy="4078039"/>
          </a:xfrm>
          <a:prstGeom prst="rect">
            <a:avLst/>
          </a:prstGeom>
          <a:noFill/>
          <a:ln w="9525">
            <a:noFill/>
            <a:miter lim="800000"/>
            <a:headEnd/>
            <a:tailEnd/>
          </a:ln>
        </p:spPr>
        <p:txBody>
          <a:bodyPr>
            <a:spAutoFit/>
          </a:bodyPr>
          <a:lstStyle/>
          <a:p>
            <a:pPr>
              <a:spcBef>
                <a:spcPct val="50000"/>
              </a:spcBef>
            </a:pPr>
            <a:r>
              <a:rPr lang="en-US" sz="1400" dirty="0" smtClean="0">
                <a:cs typeface="Times New Roman" pitchFamily="18" charset="0"/>
              </a:rPr>
              <a:t>Primary School No. 7 in </a:t>
            </a:r>
            <a:r>
              <a:rPr lang="en-US" sz="1400" dirty="0" err="1" smtClean="0">
                <a:cs typeface="Times New Roman" pitchFamily="18" charset="0"/>
              </a:rPr>
              <a:t>Częstochowa</a:t>
            </a:r>
            <a:r>
              <a:rPr lang="en-US" sz="1400" dirty="0" smtClean="0">
                <a:cs typeface="Times New Roman" pitchFamily="18" charset="0"/>
              </a:rPr>
              <a:t> was created in September 2017 from Lower </a:t>
            </a:r>
            <a:r>
              <a:rPr lang="pl-PL" sz="1400" dirty="0" smtClean="0">
                <a:cs typeface="Times New Roman" pitchFamily="18" charset="0"/>
              </a:rPr>
              <a:t>Se</a:t>
            </a:r>
            <a:r>
              <a:rPr lang="en-US" sz="1400" dirty="0" err="1" smtClean="0">
                <a:cs typeface="Times New Roman" pitchFamily="18" charset="0"/>
              </a:rPr>
              <a:t>condary</a:t>
            </a:r>
            <a:r>
              <a:rPr lang="en-US" sz="1400" dirty="0" smtClean="0">
                <a:cs typeface="Times New Roman" pitchFamily="18" charset="0"/>
              </a:rPr>
              <a:t> </a:t>
            </a:r>
            <a:r>
              <a:rPr lang="pl-PL" sz="1400" dirty="0" smtClean="0">
                <a:cs typeface="Times New Roman" pitchFamily="18" charset="0"/>
              </a:rPr>
              <a:t>S</a:t>
            </a:r>
            <a:r>
              <a:rPr lang="en-US" sz="1400" dirty="0" err="1" smtClean="0">
                <a:cs typeface="Times New Roman" pitchFamily="18" charset="0"/>
              </a:rPr>
              <a:t>chool</a:t>
            </a:r>
            <a:r>
              <a:rPr lang="en-US" sz="1400" dirty="0" smtClean="0">
                <a:cs typeface="Times New Roman" pitchFamily="18" charset="0"/>
              </a:rPr>
              <a:t> as a result of the Polish education reform. </a:t>
            </a:r>
          </a:p>
          <a:p>
            <a:pPr>
              <a:spcBef>
                <a:spcPct val="50000"/>
              </a:spcBef>
            </a:pPr>
            <a:r>
              <a:rPr lang="en-US" sz="1400" dirty="0" smtClean="0">
                <a:cs typeface="Times New Roman" pitchFamily="18" charset="0"/>
              </a:rPr>
              <a:t>We have  </a:t>
            </a:r>
            <a:r>
              <a:rPr lang="pl-PL" sz="1400" dirty="0" smtClean="0">
                <a:cs typeface="Times New Roman" pitchFamily="18" charset="0"/>
              </a:rPr>
              <a:t>383</a:t>
            </a:r>
            <a:r>
              <a:rPr lang="en-US" sz="1400" dirty="0" smtClean="0">
                <a:cs typeface="Times New Roman" pitchFamily="18" charset="0"/>
              </a:rPr>
              <a:t> pupils in our school. They are 6 – 15 years old and attend to 16 classes. </a:t>
            </a:r>
          </a:p>
          <a:p>
            <a:pPr>
              <a:spcBef>
                <a:spcPct val="50000"/>
              </a:spcBef>
            </a:pPr>
            <a:r>
              <a:rPr lang="en-US" sz="1400" dirty="0" smtClean="0">
                <a:cs typeface="Times New Roman" pitchFamily="18" charset="0"/>
              </a:rPr>
              <a:t>In addition to general, we also have sports classes with the specialization of football and athletics. Our </a:t>
            </a:r>
            <a:r>
              <a:rPr lang="en-US" sz="1400" dirty="0">
                <a:cs typeface="Times New Roman" pitchFamily="18" charset="0"/>
              </a:rPr>
              <a:t>school day starts at 8 o’clock and finishes between three and four. After compulsory, formal lessons our students can take part in additional class</a:t>
            </a:r>
            <a:r>
              <a:rPr lang="pl-PL" sz="1400" dirty="0"/>
              <a:t>e</a:t>
            </a:r>
            <a:r>
              <a:rPr lang="en-US" sz="1400" dirty="0">
                <a:cs typeface="Times New Roman" pitchFamily="18" charset="0"/>
              </a:rPr>
              <a:t>s</a:t>
            </a:r>
            <a:r>
              <a:rPr lang="pl-PL" sz="1400" dirty="0"/>
              <a:t>, </a:t>
            </a:r>
            <a:r>
              <a:rPr lang="pl-PL" sz="1400" dirty="0" err="1"/>
              <a:t>during</a:t>
            </a:r>
            <a:r>
              <a:rPr lang="pl-PL" sz="1400" dirty="0"/>
              <a:t> </a:t>
            </a:r>
            <a:r>
              <a:rPr lang="pl-PL" sz="1400" dirty="0" err="1"/>
              <a:t>which</a:t>
            </a:r>
            <a:r>
              <a:rPr lang="en-US" sz="1400" dirty="0">
                <a:cs typeface="Times New Roman" pitchFamily="18" charset="0"/>
              </a:rPr>
              <a:t> they have possibilities to develop their artistic, scientific or sport interests. The latter is the most popular. </a:t>
            </a:r>
            <a:endParaRPr lang="pl-PL" sz="1400" dirty="0"/>
          </a:p>
          <a:p>
            <a:pPr>
              <a:spcBef>
                <a:spcPct val="50000"/>
              </a:spcBef>
            </a:pPr>
            <a:r>
              <a:rPr lang="en-US" sz="1400" dirty="0">
                <a:cs typeface="Times New Roman" pitchFamily="18" charset="0"/>
              </a:rPr>
              <a:t>The </a:t>
            </a:r>
            <a:r>
              <a:rPr lang="pl-PL" sz="1400" dirty="0"/>
              <a:t>nice </a:t>
            </a:r>
            <a:r>
              <a:rPr lang="en-US" sz="1400" dirty="0">
                <a:cs typeface="Times New Roman" pitchFamily="18" charset="0"/>
              </a:rPr>
              <a:t>atmosphere </a:t>
            </a:r>
            <a:r>
              <a:rPr lang="pl-PL" sz="1400" dirty="0" err="1"/>
              <a:t>connected</a:t>
            </a:r>
            <a:r>
              <a:rPr lang="pl-PL" sz="1400" dirty="0"/>
              <a:t> </a:t>
            </a:r>
            <a:r>
              <a:rPr lang="pl-PL" sz="1400" dirty="0" err="1"/>
              <a:t>with</a:t>
            </a:r>
            <a:r>
              <a:rPr lang="pl-PL" sz="1400" dirty="0"/>
              <a:t> </a:t>
            </a:r>
            <a:r>
              <a:rPr lang="pl-PL" sz="1400" dirty="0" err="1"/>
              <a:t>the</a:t>
            </a:r>
            <a:r>
              <a:rPr lang="en-US" sz="1400" dirty="0">
                <a:cs typeface="Times New Roman" pitchFamily="18" charset="0"/>
              </a:rPr>
              <a:t> commitment of the headmistress and</a:t>
            </a:r>
            <a:r>
              <a:rPr lang="pl-PL" sz="1400" dirty="0"/>
              <a:t> </a:t>
            </a:r>
            <a:r>
              <a:rPr lang="pl-PL" sz="1400" dirty="0" err="1"/>
              <a:t>the</a:t>
            </a:r>
            <a:r>
              <a:rPr lang="en-US" sz="1400" dirty="0">
                <a:cs typeface="Times New Roman" pitchFamily="18" charset="0"/>
              </a:rPr>
              <a:t> teaching staff </a:t>
            </a:r>
            <a:r>
              <a:rPr lang="pl-PL" sz="1400" dirty="0"/>
              <a:t>influence</a:t>
            </a:r>
            <a:r>
              <a:rPr lang="en-US" sz="1400" dirty="0">
                <a:cs typeface="Times New Roman" pitchFamily="18" charset="0"/>
              </a:rPr>
              <a:t>s the </a:t>
            </a:r>
            <a:r>
              <a:rPr lang="pl-PL" sz="1400" dirty="0" err="1"/>
              <a:t>progress</a:t>
            </a:r>
            <a:r>
              <a:rPr lang="en-US" sz="1400" dirty="0">
                <a:cs typeface="Times New Roman" pitchFamily="18" charset="0"/>
              </a:rPr>
              <a:t> of our students and contribute</a:t>
            </a:r>
            <a:r>
              <a:rPr lang="pl-PL" sz="1400" dirty="0"/>
              <a:t>s</a:t>
            </a:r>
            <a:r>
              <a:rPr lang="en-US" sz="1400" dirty="0">
                <a:cs typeface="Times New Roman" pitchFamily="18" charset="0"/>
              </a:rPr>
              <a:t> to</a:t>
            </a:r>
            <a:r>
              <a:rPr lang="pl-PL" sz="1400" dirty="0"/>
              <a:t> </a:t>
            </a:r>
            <a:r>
              <a:rPr lang="pl-PL" sz="1400" dirty="0" err="1"/>
              <a:t>their</a:t>
            </a:r>
            <a:r>
              <a:rPr lang="en-US" sz="1400" dirty="0">
                <a:cs typeface="Times New Roman" pitchFamily="18" charset="0"/>
              </a:rPr>
              <a:t> successes in </a:t>
            </a:r>
            <a:r>
              <a:rPr lang="en-US" sz="1400" dirty="0" err="1" smtClean="0">
                <a:cs typeface="Times New Roman" pitchFamily="18" charset="0"/>
              </a:rPr>
              <a:t>vari</a:t>
            </a:r>
            <a:r>
              <a:rPr lang="pl-PL" sz="1400" dirty="0" err="1" smtClean="0">
                <a:cs typeface="Times New Roman" pitchFamily="18" charset="0"/>
              </a:rPr>
              <a:t>ou</a:t>
            </a:r>
            <a:r>
              <a:rPr lang="en-US" sz="1400" dirty="0" smtClean="0">
                <a:cs typeface="Times New Roman" pitchFamily="18" charset="0"/>
              </a:rPr>
              <a:t>s </a:t>
            </a:r>
            <a:r>
              <a:rPr lang="en-US" sz="1400" dirty="0">
                <a:cs typeface="Times New Roman" pitchFamily="18" charset="0"/>
              </a:rPr>
              <a:t>fields. </a:t>
            </a:r>
            <a:endParaRPr lang="pl-PL" sz="1400" dirty="0">
              <a:cs typeface="Times New Roman" pitchFamily="18" charset="0"/>
            </a:endParaRPr>
          </a:p>
        </p:txBody>
      </p:sp>
      <p:sp>
        <p:nvSpPr>
          <p:cNvPr id="4100" name="Text Box 5"/>
          <p:cNvSpPr txBox="1">
            <a:spLocks noChangeArrowheads="1"/>
          </p:cNvSpPr>
          <p:nvPr/>
        </p:nvSpPr>
        <p:spPr bwMode="auto">
          <a:xfrm>
            <a:off x="4572000" y="5929330"/>
            <a:ext cx="3429000" cy="274638"/>
          </a:xfrm>
          <a:prstGeom prst="rect">
            <a:avLst/>
          </a:prstGeom>
          <a:noFill/>
          <a:ln w="9525">
            <a:noFill/>
            <a:miter lim="800000"/>
            <a:headEnd/>
            <a:tailEnd/>
          </a:ln>
        </p:spPr>
        <p:txBody>
          <a:bodyPr>
            <a:spAutoFit/>
          </a:bodyPr>
          <a:lstStyle/>
          <a:p>
            <a:pPr>
              <a:spcBef>
                <a:spcPct val="50000"/>
              </a:spcBef>
            </a:pPr>
            <a:r>
              <a:rPr lang="pl-PL" sz="1200" b="1" dirty="0" err="1"/>
              <a:t>Headmistress</a:t>
            </a:r>
            <a:r>
              <a:rPr lang="pl-PL" sz="1200" b="1" dirty="0"/>
              <a:t> – Joanna </a:t>
            </a:r>
            <a:r>
              <a:rPr lang="pl-PL" sz="1200" b="1" dirty="0" smtClean="0"/>
              <a:t>Ziółkowska-Nowak</a:t>
            </a:r>
            <a:endParaRPr lang="pl-PL" sz="1200" b="1" dirty="0"/>
          </a:p>
        </p:txBody>
      </p:sp>
      <p:sp>
        <p:nvSpPr>
          <p:cNvPr id="4101" name="Prostokąt 6"/>
          <p:cNvSpPr>
            <a:spLocks noChangeArrowheads="1"/>
          </p:cNvSpPr>
          <p:nvPr/>
        </p:nvSpPr>
        <p:spPr bwMode="auto">
          <a:xfrm>
            <a:off x="357188" y="285750"/>
            <a:ext cx="5500687" cy="800100"/>
          </a:xfrm>
          <a:prstGeom prst="rect">
            <a:avLst/>
          </a:prstGeom>
          <a:noFill/>
          <a:ln w="9525">
            <a:noFill/>
            <a:miter lim="800000"/>
            <a:headEnd/>
            <a:tailEnd/>
          </a:ln>
        </p:spPr>
        <p:txBody>
          <a:bodyPr>
            <a:spAutoFit/>
          </a:bodyPr>
          <a:lstStyle/>
          <a:p>
            <a:r>
              <a:rPr lang="pl-PL" sz="2800" b="1">
                <a:solidFill>
                  <a:schemeClr val="bg1"/>
                </a:solidFill>
              </a:rPr>
              <a:t>Our school</a:t>
            </a:r>
            <a:br>
              <a:rPr lang="pl-PL" sz="2800" b="1">
                <a:solidFill>
                  <a:schemeClr val="bg1"/>
                </a:solidFill>
              </a:rPr>
            </a:br>
            <a:r>
              <a:rPr lang="pl-PL" b="1">
                <a:solidFill>
                  <a:schemeClr val="bg1"/>
                </a:solidFill>
              </a:rPr>
              <a:t>A few pieces of information about our school</a:t>
            </a:r>
            <a:endParaRPr lang="pl-PL">
              <a:solidFill>
                <a:schemeClr val="bg1"/>
              </a:solidFill>
            </a:endParaRPr>
          </a:p>
        </p:txBody>
      </p:sp>
    </p:spTree>
  </p:cSld>
  <p:clrMapOvr>
    <a:masterClrMapping/>
  </p:clrMapOvr>
  <p:transition advTm="20141">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raz 5" descr="prac00.jpg"/>
          <p:cNvPicPr>
            <a:picLocks noChangeAspect="1"/>
          </p:cNvPicPr>
          <p:nvPr/>
        </p:nvPicPr>
        <p:blipFill>
          <a:blip r:embed="rId2" cstate="print"/>
          <a:stretch>
            <a:fillRect/>
          </a:stretch>
        </p:blipFill>
        <p:spPr bwMode="auto">
          <a:xfrm>
            <a:off x="924690" y="1412875"/>
            <a:ext cx="7158094" cy="4752975"/>
          </a:xfrm>
          <a:prstGeom prst="rect">
            <a:avLst/>
          </a:prstGeom>
          <a:ln>
            <a:noFill/>
          </a:ln>
          <a:effectLst>
            <a:softEdge rad="112500"/>
          </a:effectLst>
        </p:spPr>
      </p:pic>
      <p:sp>
        <p:nvSpPr>
          <p:cNvPr id="5123" name="Text Box 3"/>
          <p:cNvSpPr txBox="1">
            <a:spLocks noChangeArrowheads="1"/>
          </p:cNvSpPr>
          <p:nvPr/>
        </p:nvSpPr>
        <p:spPr bwMode="auto">
          <a:xfrm>
            <a:off x="428625" y="285750"/>
            <a:ext cx="6681788" cy="338138"/>
          </a:xfrm>
          <a:prstGeom prst="rect">
            <a:avLst/>
          </a:prstGeom>
          <a:noFill/>
          <a:ln w="9525">
            <a:noFill/>
            <a:miter lim="800000"/>
            <a:headEnd/>
            <a:tailEnd/>
          </a:ln>
        </p:spPr>
        <p:txBody>
          <a:bodyPr>
            <a:spAutoFit/>
          </a:bodyPr>
          <a:lstStyle/>
          <a:p>
            <a:pPr>
              <a:spcBef>
                <a:spcPct val="50000"/>
              </a:spcBef>
            </a:pPr>
            <a:r>
              <a:rPr lang="en-US" sz="1600" dirty="0">
                <a:solidFill>
                  <a:schemeClr val="bg1"/>
                </a:solidFill>
                <a:cs typeface="Times New Roman" pitchFamily="18" charset="0"/>
              </a:rPr>
              <a:t>The students are keen on </a:t>
            </a:r>
            <a:r>
              <a:rPr lang="pl-PL" sz="1600" dirty="0" err="1" smtClean="0">
                <a:solidFill>
                  <a:schemeClr val="bg1"/>
                </a:solidFill>
                <a:cs typeface="Times New Roman" pitchFamily="18" charset="0"/>
              </a:rPr>
              <a:t>experiments</a:t>
            </a:r>
            <a:r>
              <a:rPr lang="en-US" sz="1600" dirty="0" smtClean="0">
                <a:solidFill>
                  <a:schemeClr val="bg1"/>
                </a:solidFill>
                <a:cs typeface="Times New Roman" pitchFamily="18" charset="0"/>
              </a:rPr>
              <a:t>. </a:t>
            </a:r>
            <a:endParaRPr lang="pl-PL" dirty="0">
              <a:solidFill>
                <a:schemeClr val="bg1"/>
              </a:solidFill>
              <a:cs typeface="Times New Roman" pitchFamily="18" charset="0"/>
            </a:endParaRPr>
          </a:p>
        </p:txBody>
      </p:sp>
      <p:sp>
        <p:nvSpPr>
          <p:cNvPr id="5124" name="Text Box 4"/>
          <p:cNvSpPr txBox="1">
            <a:spLocks noChangeArrowheads="1"/>
          </p:cNvSpPr>
          <p:nvPr/>
        </p:nvSpPr>
        <p:spPr bwMode="auto">
          <a:xfrm>
            <a:off x="1500166" y="5715016"/>
            <a:ext cx="4495800" cy="366713"/>
          </a:xfrm>
          <a:prstGeom prst="rect">
            <a:avLst/>
          </a:prstGeom>
          <a:noFill/>
          <a:ln w="9525">
            <a:noFill/>
            <a:miter lim="800000"/>
            <a:headEnd/>
            <a:tailEnd/>
          </a:ln>
        </p:spPr>
        <p:txBody>
          <a:bodyPr>
            <a:spAutoFit/>
          </a:bodyPr>
          <a:lstStyle/>
          <a:p>
            <a:pPr>
              <a:spcBef>
                <a:spcPct val="50000"/>
              </a:spcBef>
            </a:pPr>
            <a:r>
              <a:rPr lang="en-US" b="1" dirty="0">
                <a:solidFill>
                  <a:srgbClr val="FFFF00"/>
                </a:solidFill>
                <a:cs typeface="Times New Roman" pitchFamily="18" charset="0"/>
              </a:rPr>
              <a:t>Students during </a:t>
            </a:r>
            <a:r>
              <a:rPr lang="pl-PL" b="1" dirty="0">
                <a:solidFill>
                  <a:srgbClr val="FFFF00"/>
                </a:solidFill>
              </a:rPr>
              <a:t>a</a:t>
            </a:r>
            <a:r>
              <a:rPr lang="en-US" b="1" dirty="0">
                <a:solidFill>
                  <a:srgbClr val="FFFF00"/>
                </a:solidFill>
                <a:cs typeface="Times New Roman" pitchFamily="18" charset="0"/>
              </a:rPr>
              <a:t> </a:t>
            </a:r>
            <a:r>
              <a:rPr lang="en-US" b="1" dirty="0" smtClean="0">
                <a:solidFill>
                  <a:srgbClr val="FFFF00"/>
                </a:solidFill>
                <a:cs typeface="Times New Roman" pitchFamily="18" charset="0"/>
              </a:rPr>
              <a:t>lesson</a:t>
            </a:r>
            <a:r>
              <a:rPr lang="pl-PL" b="1" dirty="0" smtClean="0">
                <a:solidFill>
                  <a:srgbClr val="FFFF00"/>
                </a:solidFill>
                <a:cs typeface="Times New Roman" pitchFamily="18" charset="0"/>
              </a:rPr>
              <a:t>.</a:t>
            </a:r>
            <a:r>
              <a:rPr lang="pl-PL" b="1" dirty="0" smtClean="0">
                <a:solidFill>
                  <a:srgbClr val="FFFF00"/>
                </a:solidFill>
              </a:rPr>
              <a:t> </a:t>
            </a:r>
            <a:endParaRPr lang="pl-PL" b="1" dirty="0">
              <a:solidFill>
                <a:srgbClr val="FFFF00"/>
              </a:solidFill>
            </a:endParaRPr>
          </a:p>
        </p:txBody>
      </p:sp>
    </p:spTree>
  </p:cSld>
  <p:clrMapOvr>
    <a:masterClrMapping/>
  </p:clrMapOvr>
  <p:transition advTm="6656">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sport02.jpg"/>
          <p:cNvPicPr>
            <a:picLocks noChangeAspect="1"/>
          </p:cNvPicPr>
          <p:nvPr/>
        </p:nvPicPr>
        <p:blipFill>
          <a:blip r:embed="rId2" cstate="print"/>
          <a:stretch>
            <a:fillRect/>
          </a:stretch>
        </p:blipFill>
        <p:spPr>
          <a:xfrm>
            <a:off x="1270513" y="1428736"/>
            <a:ext cx="6566172" cy="4596321"/>
          </a:xfrm>
          <a:prstGeom prst="rect">
            <a:avLst/>
          </a:prstGeom>
          <a:ln>
            <a:noFill/>
          </a:ln>
          <a:effectLst>
            <a:softEdge rad="112500"/>
          </a:effectLst>
        </p:spPr>
      </p:pic>
      <p:sp>
        <p:nvSpPr>
          <p:cNvPr id="6147" name="Text Box 7"/>
          <p:cNvSpPr txBox="1">
            <a:spLocks noChangeArrowheads="1"/>
          </p:cNvSpPr>
          <p:nvPr/>
        </p:nvSpPr>
        <p:spPr bwMode="auto">
          <a:xfrm>
            <a:off x="381000" y="228600"/>
            <a:ext cx="7772400" cy="825500"/>
          </a:xfrm>
          <a:prstGeom prst="rect">
            <a:avLst/>
          </a:prstGeom>
          <a:noFill/>
          <a:ln w="9525">
            <a:noFill/>
            <a:miter lim="800000"/>
            <a:headEnd/>
            <a:tailEnd/>
          </a:ln>
        </p:spPr>
        <p:txBody>
          <a:bodyPr>
            <a:spAutoFit/>
          </a:bodyPr>
          <a:lstStyle/>
          <a:p>
            <a:pPr>
              <a:spcBef>
                <a:spcPct val="50000"/>
              </a:spcBef>
            </a:pPr>
            <a:r>
              <a:rPr lang="en-US" sz="1600" dirty="0">
                <a:solidFill>
                  <a:schemeClr val="bg1"/>
                </a:solidFill>
                <a:cs typeface="Times New Roman" pitchFamily="18" charset="0"/>
              </a:rPr>
              <a:t>Sport plays an important role in our students activities. Every year we can </a:t>
            </a:r>
            <a:r>
              <a:rPr lang="pl-PL" sz="1600" dirty="0">
                <a:solidFill>
                  <a:schemeClr val="bg1"/>
                </a:solidFill>
              </a:rPr>
              <a:t>be </a:t>
            </a:r>
            <a:r>
              <a:rPr lang="pl-PL" sz="1600" dirty="0" err="1">
                <a:solidFill>
                  <a:schemeClr val="bg1"/>
                </a:solidFill>
              </a:rPr>
              <a:t>proud</a:t>
            </a:r>
            <a:r>
              <a:rPr lang="en-US" sz="1600" dirty="0">
                <a:solidFill>
                  <a:schemeClr val="bg1"/>
                </a:solidFill>
                <a:cs typeface="Times New Roman" pitchFamily="18" charset="0"/>
              </a:rPr>
              <a:t> of</a:t>
            </a:r>
            <a:r>
              <a:rPr lang="pl-PL" sz="1600" dirty="0">
                <a:solidFill>
                  <a:schemeClr val="bg1"/>
                </a:solidFill>
              </a:rPr>
              <a:t> </a:t>
            </a:r>
            <a:r>
              <a:rPr lang="pl-PL" sz="1600" dirty="0" err="1">
                <a:solidFill>
                  <a:schemeClr val="bg1"/>
                </a:solidFill>
              </a:rPr>
              <a:t>our</a:t>
            </a:r>
            <a:r>
              <a:rPr lang="pl-PL" sz="1600" dirty="0">
                <a:solidFill>
                  <a:schemeClr val="bg1"/>
                </a:solidFill>
              </a:rPr>
              <a:t> </a:t>
            </a:r>
            <a:r>
              <a:rPr lang="pl-PL" sz="1600" dirty="0" err="1">
                <a:solidFill>
                  <a:schemeClr val="bg1"/>
                </a:solidFill>
              </a:rPr>
              <a:t>students</a:t>
            </a:r>
            <a:r>
              <a:rPr lang="pl-PL" sz="1600" dirty="0">
                <a:solidFill>
                  <a:schemeClr val="bg1"/>
                </a:solidFill>
              </a:rPr>
              <a:t>’ </a:t>
            </a:r>
            <a:r>
              <a:rPr lang="pl-PL" sz="1600" dirty="0" err="1" smtClean="0">
                <a:solidFill>
                  <a:schemeClr val="bg1"/>
                </a:solidFill>
              </a:rPr>
              <a:t>achievements</a:t>
            </a:r>
            <a:r>
              <a:rPr lang="pl-PL" sz="1600" dirty="0">
                <a:solidFill>
                  <a:schemeClr val="bg1"/>
                </a:solidFill>
                <a:cs typeface="Times New Roman" pitchFamily="18" charset="0"/>
              </a:rPr>
              <a:t> </a:t>
            </a:r>
            <a:r>
              <a:rPr lang="en-US" sz="1600" dirty="0" smtClean="0">
                <a:solidFill>
                  <a:schemeClr val="bg1"/>
                </a:solidFill>
                <a:cs typeface="Times New Roman" pitchFamily="18" charset="0"/>
              </a:rPr>
              <a:t>in </a:t>
            </a:r>
            <a:r>
              <a:rPr lang="en-US" sz="1600" dirty="0">
                <a:solidFill>
                  <a:schemeClr val="bg1"/>
                </a:solidFill>
                <a:cs typeface="Times New Roman" pitchFamily="18" charset="0"/>
              </a:rPr>
              <a:t>between-school competitions in many sport disciplines. </a:t>
            </a:r>
            <a:endParaRPr lang="pl-PL" sz="1600" dirty="0">
              <a:solidFill>
                <a:schemeClr val="bg1"/>
              </a:solidFill>
              <a:cs typeface="Times New Roman" pitchFamily="18" charset="0"/>
            </a:endParaRPr>
          </a:p>
        </p:txBody>
      </p:sp>
    </p:spTree>
  </p:cSld>
  <p:clrMapOvr>
    <a:masterClrMapping/>
  </p:clrMapOvr>
  <p:transition advTm="6344">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H:\prezentacja do portugalii\grafika\11_stki01.jpg"/>
          <p:cNvPicPr>
            <a:picLocks noChangeAspect="1" noChangeArrowheads="1"/>
          </p:cNvPicPr>
          <p:nvPr/>
        </p:nvPicPr>
        <p:blipFill>
          <a:blip r:embed="rId2" cstate="print"/>
          <a:stretch>
            <a:fillRect/>
          </a:stretch>
        </p:blipFill>
        <p:spPr bwMode="auto">
          <a:xfrm>
            <a:off x="1000100" y="1439633"/>
            <a:ext cx="6887819" cy="4576574"/>
          </a:xfrm>
          <a:prstGeom prst="rect">
            <a:avLst/>
          </a:prstGeom>
          <a:ln>
            <a:noFill/>
          </a:ln>
          <a:effectLst>
            <a:softEdge rad="112500"/>
          </a:effectLst>
        </p:spPr>
      </p:pic>
      <p:sp>
        <p:nvSpPr>
          <p:cNvPr id="7171" name="Text Box 8"/>
          <p:cNvSpPr txBox="1">
            <a:spLocks noChangeArrowheads="1"/>
          </p:cNvSpPr>
          <p:nvPr/>
        </p:nvSpPr>
        <p:spPr bwMode="auto">
          <a:xfrm>
            <a:off x="500034" y="357166"/>
            <a:ext cx="7239000" cy="584775"/>
          </a:xfrm>
          <a:prstGeom prst="rect">
            <a:avLst/>
          </a:prstGeom>
          <a:noFill/>
          <a:ln w="9525">
            <a:noFill/>
            <a:miter lim="800000"/>
            <a:headEnd/>
            <a:tailEnd/>
          </a:ln>
        </p:spPr>
        <p:txBody>
          <a:bodyPr>
            <a:spAutoFit/>
          </a:bodyPr>
          <a:lstStyle/>
          <a:p>
            <a:pPr>
              <a:spcBef>
                <a:spcPct val="50000"/>
              </a:spcBef>
            </a:pPr>
            <a:r>
              <a:rPr lang="en-US" sz="1600" dirty="0">
                <a:solidFill>
                  <a:schemeClr val="bg1"/>
                </a:solidFill>
                <a:cs typeface="Times New Roman" pitchFamily="18" charset="0"/>
              </a:rPr>
              <a:t>As elsewhere in Europe boys </a:t>
            </a:r>
            <a:r>
              <a:rPr lang="en-US" sz="1600" dirty="0" smtClean="0">
                <a:solidFill>
                  <a:schemeClr val="bg1"/>
                </a:solidFill>
                <a:cs typeface="Times New Roman" pitchFamily="18" charset="0"/>
              </a:rPr>
              <a:t>like </a:t>
            </a:r>
            <a:r>
              <a:rPr lang="en-US" sz="1600" dirty="0" err="1">
                <a:solidFill>
                  <a:schemeClr val="bg1"/>
                </a:solidFill>
                <a:cs typeface="Times New Roman" pitchFamily="18" charset="0"/>
              </a:rPr>
              <a:t>pla</a:t>
            </a:r>
            <a:r>
              <a:rPr lang="pl-PL" sz="1600" dirty="0" err="1" smtClean="0">
                <a:solidFill>
                  <a:schemeClr val="bg1"/>
                </a:solidFill>
              </a:rPr>
              <a:t>ying</a:t>
            </a:r>
            <a:r>
              <a:rPr lang="en-US" sz="1600" dirty="0" smtClean="0">
                <a:solidFill>
                  <a:schemeClr val="bg1"/>
                </a:solidFill>
                <a:cs typeface="Times New Roman" pitchFamily="18" charset="0"/>
              </a:rPr>
              <a:t> </a:t>
            </a:r>
            <a:r>
              <a:rPr lang="en-US" sz="1600" dirty="0">
                <a:solidFill>
                  <a:schemeClr val="bg1"/>
                </a:solidFill>
                <a:cs typeface="Times New Roman" pitchFamily="18" charset="0"/>
              </a:rPr>
              <a:t>football. </a:t>
            </a:r>
            <a:r>
              <a:rPr lang="en-US" sz="1600" dirty="0" smtClean="0">
                <a:solidFill>
                  <a:schemeClr val="bg1"/>
                </a:solidFill>
                <a:cs typeface="Times New Roman" pitchFamily="18" charset="0"/>
              </a:rPr>
              <a:t>We have </a:t>
            </a:r>
            <a:r>
              <a:rPr lang="pl-PL" sz="1600" dirty="0" err="1" smtClean="0">
                <a:solidFill>
                  <a:schemeClr val="bg1"/>
                </a:solidFill>
                <a:cs typeface="Times New Roman" pitchFamily="18" charset="0"/>
              </a:rPr>
              <a:t>six</a:t>
            </a:r>
            <a:r>
              <a:rPr lang="pl-PL" sz="1600" dirty="0" smtClean="0">
                <a:solidFill>
                  <a:schemeClr val="bg1"/>
                </a:solidFill>
                <a:cs typeface="Times New Roman" pitchFamily="18" charset="0"/>
              </a:rPr>
              <a:t> </a:t>
            </a:r>
            <a:r>
              <a:rPr lang="en-US" sz="1600" dirty="0" smtClean="0">
                <a:solidFill>
                  <a:schemeClr val="bg1"/>
                </a:solidFill>
                <a:cs typeface="Times New Roman" pitchFamily="18" charset="0"/>
              </a:rPr>
              <a:t>football classes for boys. In addition to the school, they train in a sports club.</a:t>
            </a:r>
            <a:endParaRPr lang="pl-PL" sz="1600" dirty="0">
              <a:solidFill>
                <a:schemeClr val="bg1"/>
              </a:solidFill>
              <a:cs typeface="Times New Roman" pitchFamily="18" charset="0"/>
            </a:endParaRPr>
          </a:p>
        </p:txBody>
      </p:sp>
    </p:spTree>
  </p:cSld>
  <p:clrMapOvr>
    <a:masterClrMapping/>
  </p:clrMapOvr>
  <p:transition advTm="8031">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heerliderki.jpg"/>
          <p:cNvPicPr>
            <a:picLocks noChangeAspect="1"/>
          </p:cNvPicPr>
          <p:nvPr/>
        </p:nvPicPr>
        <p:blipFill>
          <a:blip r:embed="rId2" cstate="print"/>
          <a:stretch>
            <a:fillRect/>
          </a:stretch>
        </p:blipFill>
        <p:spPr>
          <a:xfrm>
            <a:off x="866399" y="1383185"/>
            <a:ext cx="7143800" cy="4746659"/>
          </a:xfrm>
          <a:prstGeom prst="rect">
            <a:avLst/>
          </a:prstGeom>
        </p:spPr>
      </p:pic>
      <p:sp>
        <p:nvSpPr>
          <p:cNvPr id="3" name="Text Box 8"/>
          <p:cNvSpPr txBox="1">
            <a:spLocks noChangeArrowheads="1"/>
          </p:cNvSpPr>
          <p:nvPr/>
        </p:nvSpPr>
        <p:spPr bwMode="auto">
          <a:xfrm>
            <a:off x="457200" y="381000"/>
            <a:ext cx="7239000" cy="584775"/>
          </a:xfrm>
          <a:prstGeom prst="rect">
            <a:avLst/>
          </a:prstGeom>
          <a:noFill/>
          <a:ln w="9525">
            <a:noFill/>
            <a:miter lim="800000"/>
            <a:headEnd/>
            <a:tailEnd/>
          </a:ln>
        </p:spPr>
        <p:txBody>
          <a:bodyPr>
            <a:spAutoFit/>
          </a:bodyPr>
          <a:lstStyle/>
          <a:p>
            <a:pPr>
              <a:spcBef>
                <a:spcPct val="50000"/>
              </a:spcBef>
            </a:pPr>
            <a:r>
              <a:rPr lang="en-US" sz="1600" dirty="0" smtClean="0">
                <a:solidFill>
                  <a:schemeClr val="bg1"/>
                </a:solidFill>
                <a:cs typeface="Times New Roman" pitchFamily="18" charset="0"/>
              </a:rPr>
              <a:t>A lot of girls are keen on dancing. There is a very successful cheerleaders team in our school. They are really good.</a:t>
            </a:r>
            <a:endParaRPr lang="pl-PL" sz="1600" dirty="0">
              <a:solidFill>
                <a:schemeClr val="bg1"/>
              </a:solidFill>
              <a:cs typeface="Times New Roman" pitchFamily="18" charset="0"/>
            </a:endParaRPr>
          </a:p>
        </p:txBody>
      </p:sp>
    </p:spTree>
  </p:cSld>
  <p:clrMapOvr>
    <a:masterClrMapping/>
  </p:clrMapOvr>
  <p:transition advTm="6406">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H:\prezentacja do portugalii\grafika\jaselka01.jpg"/>
          <p:cNvPicPr>
            <a:picLocks noChangeAspect="1" noChangeArrowheads="1"/>
          </p:cNvPicPr>
          <p:nvPr/>
        </p:nvPicPr>
        <p:blipFill>
          <a:blip r:embed="rId2" cstate="print"/>
          <a:srcRect/>
          <a:stretch>
            <a:fillRect/>
          </a:stretch>
        </p:blipFill>
        <p:spPr bwMode="auto">
          <a:xfrm>
            <a:off x="1339552" y="1371600"/>
            <a:ext cx="6400800" cy="4800600"/>
          </a:xfrm>
          <a:prstGeom prst="rect">
            <a:avLst/>
          </a:prstGeom>
          <a:noFill/>
          <a:ln w="9525">
            <a:noFill/>
            <a:miter lim="800000"/>
            <a:headEnd/>
            <a:tailEnd/>
          </a:ln>
        </p:spPr>
      </p:pic>
      <p:sp>
        <p:nvSpPr>
          <p:cNvPr id="8195" name="Text Box 4"/>
          <p:cNvSpPr txBox="1">
            <a:spLocks noChangeArrowheads="1"/>
          </p:cNvSpPr>
          <p:nvPr/>
        </p:nvSpPr>
        <p:spPr bwMode="auto">
          <a:xfrm>
            <a:off x="381000" y="228600"/>
            <a:ext cx="7696200" cy="855663"/>
          </a:xfrm>
          <a:prstGeom prst="rect">
            <a:avLst/>
          </a:prstGeom>
          <a:noFill/>
          <a:ln w="9525">
            <a:noFill/>
            <a:miter lim="800000"/>
            <a:headEnd/>
            <a:tailEnd/>
          </a:ln>
        </p:spPr>
        <p:txBody>
          <a:bodyPr>
            <a:spAutoFit/>
          </a:bodyPr>
          <a:lstStyle/>
          <a:p>
            <a:pPr>
              <a:spcBef>
                <a:spcPct val="50000"/>
              </a:spcBef>
            </a:pPr>
            <a:r>
              <a:rPr lang="en-US" sz="1600" dirty="0">
                <a:solidFill>
                  <a:schemeClr val="bg1"/>
                </a:solidFill>
                <a:cs typeface="Times New Roman" pitchFamily="18" charset="0"/>
              </a:rPr>
              <a:t>School ceremonies and events are opportunities to present acting skills of our theatrical club. Every performance is </a:t>
            </a:r>
            <a:r>
              <a:rPr lang="en-US" sz="1600" dirty="0" smtClean="0">
                <a:solidFill>
                  <a:schemeClr val="bg1"/>
                </a:solidFill>
                <a:cs typeface="Times New Roman" pitchFamily="18" charset="0"/>
              </a:rPr>
              <a:t>pr</a:t>
            </a:r>
            <a:r>
              <a:rPr lang="pl-PL" sz="1600" dirty="0" smtClean="0">
                <a:solidFill>
                  <a:schemeClr val="bg1"/>
                </a:solidFill>
                <a:cs typeface="Times New Roman" pitchFamily="18" charset="0"/>
              </a:rPr>
              <a:t>e</a:t>
            </a:r>
            <a:r>
              <a:rPr lang="en-US" sz="1600" dirty="0" smtClean="0">
                <a:solidFill>
                  <a:schemeClr val="bg1"/>
                </a:solidFill>
                <a:cs typeface="Times New Roman" pitchFamily="18" charset="0"/>
              </a:rPr>
              <a:t>ceded </a:t>
            </a:r>
            <a:r>
              <a:rPr lang="en-US" sz="1600" dirty="0">
                <a:solidFill>
                  <a:schemeClr val="bg1"/>
                </a:solidFill>
                <a:cs typeface="Times New Roman" pitchFamily="18" charset="0"/>
              </a:rPr>
              <a:t>by hard work and hours of rehearsals. </a:t>
            </a:r>
            <a:r>
              <a:rPr lang="pl-PL" sz="1600" dirty="0">
                <a:solidFill>
                  <a:schemeClr val="bg1"/>
                </a:solidFill>
              </a:rPr>
              <a:t>M</a:t>
            </a:r>
            <a:r>
              <a:rPr lang="en-US" sz="1600" dirty="0">
                <a:solidFill>
                  <a:schemeClr val="bg1"/>
                </a:solidFill>
                <a:cs typeface="Times New Roman" pitchFamily="18" charset="0"/>
              </a:rPr>
              <a:t>embers of artistic classes are responsible for the stage design.</a:t>
            </a:r>
            <a:r>
              <a:rPr lang="pl-PL" dirty="0"/>
              <a:t> </a:t>
            </a:r>
          </a:p>
        </p:txBody>
      </p:sp>
      <p:sp>
        <p:nvSpPr>
          <p:cNvPr id="8196" name="Text Box 5"/>
          <p:cNvSpPr txBox="1">
            <a:spLocks noChangeArrowheads="1"/>
          </p:cNvSpPr>
          <p:nvPr/>
        </p:nvSpPr>
        <p:spPr bwMode="auto">
          <a:xfrm>
            <a:off x="1981200" y="5791200"/>
            <a:ext cx="5876948" cy="369332"/>
          </a:xfrm>
          <a:prstGeom prst="rect">
            <a:avLst/>
          </a:prstGeom>
          <a:noFill/>
          <a:ln w="9525">
            <a:noFill/>
            <a:miter lim="800000"/>
            <a:headEnd/>
            <a:tailEnd/>
          </a:ln>
        </p:spPr>
        <p:txBody>
          <a:bodyPr wrap="square">
            <a:spAutoFit/>
          </a:bodyPr>
          <a:lstStyle/>
          <a:p>
            <a:pPr>
              <a:spcBef>
                <a:spcPct val="50000"/>
              </a:spcBef>
            </a:pPr>
            <a:r>
              <a:rPr lang="pl-PL" b="1" dirty="0" err="1"/>
              <a:t>The</a:t>
            </a:r>
            <a:r>
              <a:rPr lang="pl-PL" b="1" dirty="0"/>
              <a:t> </a:t>
            </a:r>
            <a:r>
              <a:rPr lang="pl-PL" b="1" dirty="0" err="1"/>
              <a:t>presentation</a:t>
            </a:r>
            <a:r>
              <a:rPr lang="pl-PL" b="1" dirty="0"/>
              <a:t> of </a:t>
            </a:r>
            <a:r>
              <a:rPr lang="pl-PL" b="1" dirty="0" err="1"/>
              <a:t>the</a:t>
            </a:r>
            <a:r>
              <a:rPr lang="pl-PL" b="1" dirty="0"/>
              <a:t> </a:t>
            </a:r>
            <a:r>
              <a:rPr lang="pl-PL" b="1" dirty="0" err="1"/>
              <a:t>Christmas</a:t>
            </a:r>
            <a:r>
              <a:rPr lang="pl-PL" b="1" dirty="0"/>
              <a:t> play - </a:t>
            </a:r>
            <a:r>
              <a:rPr lang="pl-PL" b="1" dirty="0" err="1"/>
              <a:t>Jaselka</a:t>
            </a:r>
            <a:r>
              <a:rPr lang="pl-PL" b="1" dirty="0"/>
              <a:t> </a:t>
            </a:r>
          </a:p>
        </p:txBody>
      </p:sp>
    </p:spTree>
  </p:cSld>
  <p:clrMapOvr>
    <a:masterClrMapping/>
  </p:clrMapOvr>
  <p:transition advTm="6422">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raz 5" descr="bieg01.jpg"/>
          <p:cNvPicPr>
            <a:picLocks noChangeAspect="1"/>
          </p:cNvPicPr>
          <p:nvPr/>
        </p:nvPicPr>
        <p:blipFill>
          <a:blip r:embed="rId2" cstate="print"/>
          <a:srcRect/>
          <a:stretch>
            <a:fillRect/>
          </a:stretch>
        </p:blipFill>
        <p:spPr bwMode="auto">
          <a:xfrm>
            <a:off x="928688" y="1404938"/>
            <a:ext cx="7000875" cy="4689475"/>
          </a:xfrm>
          <a:prstGeom prst="rect">
            <a:avLst/>
          </a:prstGeom>
          <a:noFill/>
          <a:ln w="9525">
            <a:noFill/>
            <a:miter lim="800000"/>
            <a:headEnd/>
            <a:tailEnd/>
          </a:ln>
        </p:spPr>
      </p:pic>
      <p:sp>
        <p:nvSpPr>
          <p:cNvPr id="9219" name="Text Box 4"/>
          <p:cNvSpPr txBox="1">
            <a:spLocks noChangeArrowheads="1"/>
          </p:cNvSpPr>
          <p:nvPr/>
        </p:nvSpPr>
        <p:spPr bwMode="auto">
          <a:xfrm>
            <a:off x="357158" y="285728"/>
            <a:ext cx="7177087" cy="830997"/>
          </a:xfrm>
          <a:prstGeom prst="rect">
            <a:avLst/>
          </a:prstGeom>
          <a:noFill/>
          <a:ln w="9525">
            <a:noFill/>
            <a:miter lim="800000"/>
            <a:headEnd/>
            <a:tailEnd/>
          </a:ln>
        </p:spPr>
        <p:txBody>
          <a:bodyPr>
            <a:spAutoFit/>
          </a:bodyPr>
          <a:lstStyle/>
          <a:p>
            <a:pPr>
              <a:spcBef>
                <a:spcPct val="50000"/>
              </a:spcBef>
            </a:pPr>
            <a:r>
              <a:rPr lang="en-US" sz="1600" dirty="0">
                <a:solidFill>
                  <a:schemeClr val="bg1"/>
                </a:solidFill>
                <a:cs typeface="Times New Roman" pitchFamily="18" charset="0"/>
              </a:rPr>
              <a:t>The school is a </a:t>
            </a:r>
            <a:r>
              <a:rPr lang="en-US" sz="1600" dirty="0" smtClean="0">
                <a:solidFill>
                  <a:schemeClr val="bg1"/>
                </a:solidFill>
                <a:cs typeface="Times New Roman" pitchFamily="18" charset="0"/>
              </a:rPr>
              <a:t>friendly</a:t>
            </a:r>
            <a:r>
              <a:rPr lang="pl-PL" sz="1600" dirty="0" smtClean="0">
                <a:solidFill>
                  <a:schemeClr val="bg1"/>
                </a:solidFill>
                <a:cs typeface="Times New Roman" pitchFamily="18" charset="0"/>
              </a:rPr>
              <a:t> and</a:t>
            </a:r>
            <a:r>
              <a:rPr lang="en-US" sz="1600" dirty="0" smtClean="0">
                <a:solidFill>
                  <a:schemeClr val="bg1"/>
                </a:solidFill>
                <a:cs typeface="Times New Roman" pitchFamily="18" charset="0"/>
              </a:rPr>
              <a:t> </a:t>
            </a:r>
            <a:r>
              <a:rPr lang="pl-PL" sz="1600" dirty="0" err="1">
                <a:solidFill>
                  <a:schemeClr val="bg1"/>
                </a:solidFill>
              </a:rPr>
              <a:t>lively</a:t>
            </a:r>
            <a:r>
              <a:rPr lang="en-US" sz="1600" dirty="0">
                <a:solidFill>
                  <a:schemeClr val="bg1"/>
                </a:solidFill>
                <a:cs typeface="Times New Roman" pitchFamily="18" charset="0"/>
              </a:rPr>
              <a:t> </a:t>
            </a:r>
            <a:r>
              <a:rPr lang="en-US" sz="1600" dirty="0" smtClean="0">
                <a:solidFill>
                  <a:schemeClr val="bg1"/>
                </a:solidFill>
                <a:cs typeface="Times New Roman" pitchFamily="18" charset="0"/>
              </a:rPr>
              <a:t> </a:t>
            </a:r>
            <a:r>
              <a:rPr lang="pl-PL" sz="1600" dirty="0" smtClean="0">
                <a:solidFill>
                  <a:schemeClr val="bg1"/>
                </a:solidFill>
                <a:cs typeface="Times New Roman" pitchFamily="18" charset="0"/>
              </a:rPr>
              <a:t>place </a:t>
            </a:r>
            <a:r>
              <a:rPr lang="pl-PL" sz="1600" dirty="0" err="1" smtClean="0">
                <a:solidFill>
                  <a:schemeClr val="bg1"/>
                </a:solidFill>
                <a:cs typeface="Times New Roman" pitchFamily="18" charset="0"/>
              </a:rPr>
              <a:t>which</a:t>
            </a:r>
            <a:r>
              <a:rPr lang="pl-PL" sz="1600" dirty="0" smtClean="0">
                <a:solidFill>
                  <a:schemeClr val="bg1"/>
                </a:solidFill>
                <a:cs typeface="Times New Roman" pitchFamily="18" charset="0"/>
              </a:rPr>
              <a:t> </a:t>
            </a:r>
            <a:r>
              <a:rPr lang="pl-PL" sz="1600" dirty="0" err="1" smtClean="0">
                <a:solidFill>
                  <a:schemeClr val="bg1"/>
                </a:solidFill>
                <a:cs typeface="Times New Roman" pitchFamily="18" charset="0"/>
              </a:rPr>
              <a:t>is</a:t>
            </a:r>
            <a:r>
              <a:rPr lang="pl-PL" sz="1600" dirty="0" smtClean="0">
                <a:solidFill>
                  <a:schemeClr val="bg1"/>
                </a:solidFill>
                <a:cs typeface="Times New Roman" pitchFamily="18" charset="0"/>
              </a:rPr>
              <a:t> </a:t>
            </a:r>
            <a:r>
              <a:rPr lang="en-US" sz="1600" dirty="0" smtClean="0">
                <a:solidFill>
                  <a:schemeClr val="bg1"/>
                </a:solidFill>
                <a:cs typeface="Times New Roman" pitchFamily="18" charset="0"/>
              </a:rPr>
              <a:t>very </a:t>
            </a:r>
            <a:r>
              <a:rPr lang="en-US" sz="1600" dirty="0">
                <a:solidFill>
                  <a:schemeClr val="bg1"/>
                </a:solidFill>
                <a:cs typeface="Times New Roman" pitchFamily="18" charset="0"/>
              </a:rPr>
              <a:t>important for the local community. We organize many fetes, shows and performances for citizens of our district.</a:t>
            </a:r>
            <a:r>
              <a:rPr lang="en-US" sz="1600" dirty="0">
                <a:cs typeface="Times New Roman" pitchFamily="18" charset="0"/>
              </a:rPr>
              <a:t> </a:t>
            </a:r>
            <a:endParaRPr lang="pl-PL" sz="1600" dirty="0">
              <a:cs typeface="Times New Roman" pitchFamily="18" charset="0"/>
            </a:endParaRPr>
          </a:p>
        </p:txBody>
      </p:sp>
      <p:sp>
        <p:nvSpPr>
          <p:cNvPr id="9220" name="Text Box 5"/>
          <p:cNvSpPr txBox="1">
            <a:spLocks noChangeArrowheads="1"/>
          </p:cNvSpPr>
          <p:nvPr/>
        </p:nvSpPr>
        <p:spPr bwMode="auto">
          <a:xfrm>
            <a:off x="1000100" y="5857892"/>
            <a:ext cx="5157798" cy="369332"/>
          </a:xfrm>
          <a:prstGeom prst="rect">
            <a:avLst/>
          </a:prstGeom>
          <a:noFill/>
          <a:ln w="9525">
            <a:noFill/>
            <a:miter lim="800000"/>
            <a:headEnd/>
            <a:tailEnd/>
          </a:ln>
        </p:spPr>
        <p:txBody>
          <a:bodyPr wrap="square">
            <a:spAutoFit/>
          </a:bodyPr>
          <a:lstStyle/>
          <a:p>
            <a:pPr>
              <a:spcBef>
                <a:spcPct val="50000"/>
              </a:spcBef>
            </a:pPr>
            <a:r>
              <a:rPr lang="en-US" b="1" dirty="0" smtClean="0"/>
              <a:t>Street run, organized annually by our school</a:t>
            </a:r>
            <a:r>
              <a:rPr lang="pl-PL" dirty="0" smtClean="0"/>
              <a:t>.</a:t>
            </a:r>
            <a:endParaRPr lang="pl-PL" dirty="0"/>
          </a:p>
        </p:txBody>
      </p:sp>
    </p:spTree>
  </p:cSld>
  <p:clrMapOvr>
    <a:masterClrMapping/>
  </p:clrMapOvr>
  <p:transition advTm="6328">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31800" y="1397000"/>
            <a:ext cx="8216900" cy="2274888"/>
          </a:xfrm>
          <a:prstGeom prst="rect">
            <a:avLst/>
          </a:prstGeom>
          <a:noFill/>
          <a:ln w="9525">
            <a:noFill/>
            <a:miter lim="800000"/>
            <a:headEnd/>
            <a:tailEnd/>
          </a:ln>
        </p:spPr>
        <p:txBody>
          <a:bodyPr>
            <a:spAutoFit/>
          </a:bodyPr>
          <a:lstStyle/>
          <a:p>
            <a:pPr algn="ctr">
              <a:spcBef>
                <a:spcPct val="50000"/>
              </a:spcBef>
            </a:pPr>
            <a:r>
              <a:rPr lang="en-US" sz="1300" dirty="0">
                <a:cs typeface="Times New Roman" pitchFamily="18" charset="0"/>
              </a:rPr>
              <a:t>First written references to </a:t>
            </a:r>
            <a:r>
              <a:rPr lang="en-US" sz="1300" dirty="0" err="1">
                <a:cs typeface="Times New Roman" pitchFamily="18" charset="0"/>
              </a:rPr>
              <a:t>Cz</a:t>
            </a:r>
            <a:r>
              <a:rPr lang="pl-PL" sz="1300" dirty="0"/>
              <a:t>e</a:t>
            </a:r>
            <a:r>
              <a:rPr lang="en-US" sz="1300" dirty="0" err="1">
                <a:cs typeface="Times New Roman" pitchFamily="18" charset="0"/>
              </a:rPr>
              <a:t>stochowa</a:t>
            </a:r>
            <a:r>
              <a:rPr lang="en-US" sz="1300" dirty="0">
                <a:cs typeface="Times New Roman" pitchFamily="18" charset="0"/>
              </a:rPr>
              <a:t> date back to the 13th century. The small </a:t>
            </a:r>
            <a:r>
              <a:rPr lang="en-US" sz="1300" dirty="0" smtClean="0">
                <a:cs typeface="Times New Roman" pitchFamily="18" charset="0"/>
              </a:rPr>
              <a:t>settlement</a:t>
            </a:r>
            <a:r>
              <a:rPr lang="pl-PL" sz="1300" dirty="0" smtClean="0">
                <a:cs typeface="Times New Roman" pitchFamily="18" charset="0"/>
              </a:rPr>
              <a:t> </a:t>
            </a:r>
            <a:r>
              <a:rPr lang="en-US" sz="1300" dirty="0" smtClean="0">
                <a:cs typeface="Times New Roman" pitchFamily="18" charset="0"/>
              </a:rPr>
              <a:t> </a:t>
            </a:r>
            <a:r>
              <a:rPr lang="en-US" sz="1300" dirty="0">
                <a:cs typeface="Times New Roman" pitchFamily="18" charset="0"/>
              </a:rPr>
              <a:t>situated on the Warta river, where major trade routes crossed, later grew into a town with numerous economic privileges, which promoted </a:t>
            </a:r>
            <a:r>
              <a:rPr lang="pl-PL" sz="1300" dirty="0" smtClean="0">
                <a:cs typeface="Times New Roman" pitchFamily="18" charset="0"/>
              </a:rPr>
              <a:t> </a:t>
            </a:r>
            <a:r>
              <a:rPr lang="en-US" sz="1300" dirty="0" smtClean="0">
                <a:cs typeface="Times New Roman" pitchFamily="18" charset="0"/>
              </a:rPr>
              <a:t>the </a:t>
            </a:r>
            <a:r>
              <a:rPr lang="en-US" sz="1300" dirty="0">
                <a:cs typeface="Times New Roman" pitchFamily="18" charset="0"/>
              </a:rPr>
              <a:t>development of trade and crafts. Thanks to the foundation of the </a:t>
            </a:r>
            <a:r>
              <a:rPr lang="en-US" sz="1300" dirty="0" smtClean="0">
                <a:cs typeface="Times New Roman" pitchFamily="18" charset="0"/>
              </a:rPr>
              <a:t>Pauli</a:t>
            </a:r>
            <a:r>
              <a:rPr lang="pl-PL" sz="1300" dirty="0" smtClean="0">
                <a:cs typeface="Times New Roman" pitchFamily="18" charset="0"/>
              </a:rPr>
              <a:t>n</a:t>
            </a:r>
            <a:r>
              <a:rPr lang="en-US" sz="1300" dirty="0" smtClean="0">
                <a:cs typeface="Times New Roman" pitchFamily="18" charset="0"/>
              </a:rPr>
              <a:t>e </a:t>
            </a:r>
            <a:r>
              <a:rPr lang="en-US" sz="1300" dirty="0">
                <a:cs typeface="Times New Roman" pitchFamily="18" charset="0"/>
              </a:rPr>
              <a:t>Fathers' Monastery at </a:t>
            </a:r>
            <a:r>
              <a:rPr lang="en-US" sz="1300" dirty="0" err="1">
                <a:cs typeface="Times New Roman" pitchFamily="18" charset="0"/>
              </a:rPr>
              <a:t>Jasna</a:t>
            </a:r>
            <a:r>
              <a:rPr lang="en-US" sz="1300" dirty="0">
                <a:cs typeface="Times New Roman" pitchFamily="18" charset="0"/>
              </a:rPr>
              <a:t> G</a:t>
            </a:r>
            <a:r>
              <a:rPr lang="pl-PL" sz="1300" dirty="0"/>
              <a:t>o</a:t>
            </a:r>
            <a:r>
              <a:rPr lang="en-US" sz="1300" dirty="0" err="1">
                <a:cs typeface="Times New Roman" pitchFamily="18" charset="0"/>
              </a:rPr>
              <a:t>ra</a:t>
            </a:r>
            <a:r>
              <a:rPr lang="en-US" sz="1300" dirty="0">
                <a:cs typeface="Times New Roman" pitchFamily="18" charset="0"/>
              </a:rPr>
              <a:t> the fame of this place was spreading rapidly since the 15th century and great numbers of pilgrims from different regions of contemporary Poland and also from Bohemia, Moravia and Hungary started to flock to </a:t>
            </a:r>
            <a:r>
              <a:rPr lang="en-US" sz="1300" dirty="0" err="1">
                <a:cs typeface="Times New Roman" pitchFamily="18" charset="0"/>
              </a:rPr>
              <a:t>Cz</a:t>
            </a:r>
            <a:r>
              <a:rPr lang="pl-PL" sz="1300" dirty="0"/>
              <a:t>e</a:t>
            </a:r>
            <a:r>
              <a:rPr lang="en-US" sz="1300" dirty="0" err="1">
                <a:cs typeface="Times New Roman" pitchFamily="18" charset="0"/>
              </a:rPr>
              <a:t>stochowa</a:t>
            </a:r>
            <a:r>
              <a:rPr lang="en-US" sz="1300" dirty="0">
                <a:cs typeface="Times New Roman" pitchFamily="18" charset="0"/>
              </a:rPr>
              <a:t>. Yet various disasters - numerous wars, fires, plunder - thwarted the development of the town for almost two centuries. It was not before the 19th and 20th centuries that the economic conditions in </a:t>
            </a:r>
            <a:r>
              <a:rPr lang="en-US" sz="1300" dirty="0" err="1">
                <a:cs typeface="Times New Roman" pitchFamily="18" charset="0"/>
              </a:rPr>
              <a:t>Cz</a:t>
            </a:r>
            <a:r>
              <a:rPr lang="pl-PL" sz="1300" dirty="0"/>
              <a:t>e</a:t>
            </a:r>
            <a:r>
              <a:rPr lang="en-US" sz="1300" dirty="0" err="1">
                <a:cs typeface="Times New Roman" pitchFamily="18" charset="0"/>
              </a:rPr>
              <a:t>stochowa</a:t>
            </a:r>
            <a:r>
              <a:rPr lang="en-US" sz="1300" dirty="0">
                <a:cs typeface="Times New Roman" pitchFamily="18" charset="0"/>
              </a:rPr>
              <a:t> improved again which brought about the unparalleled so far development of industry and business relations. Today </a:t>
            </a:r>
            <a:r>
              <a:rPr lang="en-US" sz="1300" dirty="0" err="1">
                <a:cs typeface="Times New Roman" pitchFamily="18" charset="0"/>
              </a:rPr>
              <a:t>Cz</a:t>
            </a:r>
            <a:r>
              <a:rPr lang="pl-PL" sz="1300" dirty="0"/>
              <a:t>e</a:t>
            </a:r>
            <a:r>
              <a:rPr lang="en-US" sz="1300" dirty="0" err="1">
                <a:cs typeface="Times New Roman" pitchFamily="18" charset="0"/>
              </a:rPr>
              <a:t>stochowa</a:t>
            </a:r>
            <a:r>
              <a:rPr lang="en-US" sz="1300" dirty="0">
                <a:cs typeface="Times New Roman" pitchFamily="18" charset="0"/>
              </a:rPr>
              <a:t> is the City of transforming economy, with the dynamically developing service, small manufacture and crafts sectors and also a thriving academic centre with numerous institutions of higher education.</a:t>
            </a:r>
            <a:r>
              <a:rPr lang="en-US" sz="1200" dirty="0">
                <a:cs typeface="Times New Roman" pitchFamily="18" charset="0"/>
              </a:rPr>
              <a:t> </a:t>
            </a:r>
            <a:endParaRPr lang="pl-PL" sz="1200" dirty="0">
              <a:cs typeface="Times New Roman" pitchFamily="18" charset="0"/>
            </a:endParaRPr>
          </a:p>
        </p:txBody>
      </p:sp>
      <p:sp>
        <p:nvSpPr>
          <p:cNvPr id="10243" name="Text Box 4"/>
          <p:cNvSpPr txBox="1">
            <a:spLocks noChangeArrowheads="1"/>
          </p:cNvSpPr>
          <p:nvPr/>
        </p:nvSpPr>
        <p:spPr bwMode="auto">
          <a:xfrm>
            <a:off x="381000" y="228600"/>
            <a:ext cx="7543800" cy="823913"/>
          </a:xfrm>
          <a:prstGeom prst="rect">
            <a:avLst/>
          </a:prstGeom>
          <a:noFill/>
          <a:ln w="9525">
            <a:noFill/>
            <a:miter lim="800000"/>
            <a:headEnd/>
            <a:tailEnd/>
          </a:ln>
        </p:spPr>
        <p:txBody>
          <a:bodyPr>
            <a:spAutoFit/>
          </a:bodyPr>
          <a:lstStyle/>
          <a:p>
            <a:pPr>
              <a:spcBef>
                <a:spcPct val="50000"/>
              </a:spcBef>
            </a:pPr>
            <a:r>
              <a:rPr lang="pl-PL" sz="2400" b="1">
                <a:solidFill>
                  <a:schemeClr val="bg1"/>
                </a:solidFill>
              </a:rPr>
              <a:t>Our city – Czestochowa</a:t>
            </a:r>
          </a:p>
          <a:p>
            <a:pPr>
              <a:spcBef>
                <a:spcPct val="50000"/>
              </a:spcBef>
            </a:pPr>
            <a:r>
              <a:rPr lang="pl-PL" sz="1600" b="1">
                <a:solidFill>
                  <a:schemeClr val="bg1"/>
                </a:solidFill>
              </a:rPr>
              <a:t>A brief history</a:t>
            </a:r>
          </a:p>
        </p:txBody>
      </p:sp>
      <p:pic>
        <p:nvPicPr>
          <p:cNvPr id="10244" name="Picture 5" descr="H:\prezentacja do portugalii\grafika\czwa00.jpg"/>
          <p:cNvPicPr>
            <a:picLocks noChangeAspect="1" noChangeArrowheads="1"/>
          </p:cNvPicPr>
          <p:nvPr/>
        </p:nvPicPr>
        <p:blipFill>
          <a:blip r:embed="rId2" cstate="print"/>
          <a:srcRect/>
          <a:stretch>
            <a:fillRect/>
          </a:stretch>
        </p:blipFill>
        <p:spPr bwMode="auto">
          <a:xfrm>
            <a:off x="647700" y="3657600"/>
            <a:ext cx="7874000" cy="2273300"/>
          </a:xfrm>
          <a:prstGeom prst="rect">
            <a:avLst/>
          </a:prstGeom>
          <a:noFill/>
          <a:ln w="9525">
            <a:noFill/>
            <a:miter lim="800000"/>
            <a:headEnd/>
            <a:tailEnd/>
          </a:ln>
        </p:spPr>
      </p:pic>
    </p:spTree>
  </p:cSld>
  <p:clrMapOvr>
    <a:masterClrMapping/>
  </p:clrMapOvr>
  <p:transition advTm="16656">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1|5.1"/>
</p:tagLst>
</file>

<file path=ppt/theme/theme1.xml><?xml version="1.0" encoding="utf-8"?>
<a:theme xmlns:a="http://schemas.openxmlformats.org/drawingml/2006/main" name="Projekt domyślny">
  <a:themeElements>
    <a:clrScheme name="Projekt domyślny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Projekt domyślny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Projekt domyślny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Projekt domyślny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Projekt domyślny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Projekt domyślny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Projekt domyślny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Projekt domyślny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Projekt domyślny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C:\Documents and Settings\Topio\Dane aplikacji\Microsoft\Szablony\CZĘSTOCHOWA TO DOBRE MIASTO.pot</Template>
  <TotalTime>1414</TotalTime>
  <Words>1042</Words>
  <Application>Microsoft Office PowerPoint</Application>
  <PresentationFormat>Pokaz na ekranie (4:3)</PresentationFormat>
  <Paragraphs>43</Paragraphs>
  <Slides>19</Slides>
  <Notes>0</Notes>
  <HiddenSlides>0</HiddenSlides>
  <MMClips>1</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Projekt domyślny</vt:lpstr>
      <vt:lpstr>Szkoła Podstawowa nr 7 w Częstochowie</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Gimnazjum nr 7 im. K.I. Galczynskiego w Czestochowie</dc:title>
  <dc:creator>Tomek</dc:creator>
  <cp:lastModifiedBy>Tomasz Tyrała</cp:lastModifiedBy>
  <cp:revision>68</cp:revision>
  <dcterms:created xsi:type="dcterms:W3CDTF">2008-02-19T19:43:53Z</dcterms:created>
  <dcterms:modified xsi:type="dcterms:W3CDTF">2018-12-23T18:03:57Z</dcterms:modified>
</cp:coreProperties>
</file>