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2" r:id="rId5"/>
    <p:sldId id="263" r:id="rId6"/>
    <p:sldId id="264" r:id="rId7"/>
    <p:sldId id="265" r:id="rId8"/>
    <p:sldId id="269" r:id="rId9"/>
    <p:sldId id="266" r:id="rId10"/>
    <p:sldId id="267" r:id="rId11"/>
    <p:sldId id="268" r:id="rId12"/>
    <p:sldId id="270" r:id="rId1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6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408F5-B02A-41DB-9260-0DFD47F001E6}" type="datetimeFigureOut">
              <a:rPr lang="de-DE" smtClean="0"/>
              <a:t>11.06.2017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52D9-1DE5-4AAE-AE98-33828F5CE14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7908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408F5-B02A-41DB-9260-0DFD47F001E6}" type="datetimeFigureOut">
              <a:rPr lang="de-DE" smtClean="0"/>
              <a:t>11.06.2017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52D9-1DE5-4AAE-AE98-33828F5CE14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7316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408F5-B02A-41DB-9260-0DFD47F001E6}" type="datetimeFigureOut">
              <a:rPr lang="de-DE" smtClean="0"/>
              <a:t>11.06.2017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52D9-1DE5-4AAE-AE98-33828F5CE14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6803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408F5-B02A-41DB-9260-0DFD47F001E6}" type="datetimeFigureOut">
              <a:rPr lang="de-DE" smtClean="0"/>
              <a:t>11.06.2017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52D9-1DE5-4AAE-AE98-33828F5CE14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5167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408F5-B02A-41DB-9260-0DFD47F001E6}" type="datetimeFigureOut">
              <a:rPr lang="de-DE" smtClean="0"/>
              <a:t>11.06.2017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52D9-1DE5-4AAE-AE98-33828F5CE14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07733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408F5-B02A-41DB-9260-0DFD47F001E6}" type="datetimeFigureOut">
              <a:rPr lang="de-DE" smtClean="0"/>
              <a:t>11.06.2017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52D9-1DE5-4AAE-AE98-33828F5CE14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5463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408F5-B02A-41DB-9260-0DFD47F001E6}" type="datetimeFigureOut">
              <a:rPr lang="de-DE" smtClean="0"/>
              <a:t>11.06.2017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52D9-1DE5-4AAE-AE98-33828F5CE14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3396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408F5-B02A-41DB-9260-0DFD47F001E6}" type="datetimeFigureOut">
              <a:rPr lang="de-DE" smtClean="0"/>
              <a:t>11.06.2017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52D9-1DE5-4AAE-AE98-33828F5CE14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0960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408F5-B02A-41DB-9260-0DFD47F001E6}" type="datetimeFigureOut">
              <a:rPr lang="de-DE" smtClean="0"/>
              <a:t>11.06.2017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52D9-1DE5-4AAE-AE98-33828F5CE14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704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408F5-B02A-41DB-9260-0DFD47F001E6}" type="datetimeFigureOut">
              <a:rPr lang="de-DE" smtClean="0"/>
              <a:t>11.06.2017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52D9-1DE5-4AAE-AE98-33828F5CE14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47659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408F5-B02A-41DB-9260-0DFD47F001E6}" type="datetimeFigureOut">
              <a:rPr lang="de-DE" smtClean="0"/>
              <a:t>11.06.2017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52D9-1DE5-4AAE-AE98-33828F5CE14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7832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408F5-B02A-41DB-9260-0DFD47F001E6}" type="datetimeFigureOut">
              <a:rPr lang="de-DE" smtClean="0"/>
              <a:t>11.06.2017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B952D9-1DE5-4AAE-AE98-33828F5CE14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3165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e-prince-de-talleyrand.fr/ew02.jpg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scheibenhard.fr/scheibenhard.fr/Img/historique_5.jpg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hyperlink" Target="http://thumbs2.picclick.com/d/l400/pict/361761084401_/W%C3%BCrzburg-Festung-vom-K%C3%A4ppele-Ansichtskarte-1939.jp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-90152" y="0"/>
            <a:ext cx="12157656" cy="3602038"/>
          </a:xfrm>
        </p:spPr>
        <p:txBody>
          <a:bodyPr>
            <a:normAutofit fontScale="90000"/>
          </a:bodyPr>
          <a:lstStyle/>
          <a:p>
            <a:r>
              <a:rPr lang="fr-FR" dirty="0" err="1" smtClean="0">
                <a:solidFill>
                  <a:srgbClr val="FF0000"/>
                </a:solidFill>
              </a:rPr>
              <a:t>Was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err="1" smtClean="0">
                <a:solidFill>
                  <a:srgbClr val="FF0000"/>
                </a:solidFill>
              </a:rPr>
              <a:t>sollte</a:t>
            </a:r>
            <a:r>
              <a:rPr lang="fr-FR" dirty="0" smtClean="0">
                <a:solidFill>
                  <a:srgbClr val="FF0000"/>
                </a:solidFill>
              </a:rPr>
              <a:t> man </a:t>
            </a:r>
            <a:r>
              <a:rPr lang="fr-FR" dirty="0" err="1" smtClean="0">
                <a:solidFill>
                  <a:srgbClr val="FF0000"/>
                </a:solidFill>
              </a:rPr>
              <a:t>über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err="1" smtClean="0">
                <a:solidFill>
                  <a:srgbClr val="FF0000"/>
                </a:solidFill>
              </a:rPr>
              <a:t>diese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err="1" smtClean="0">
                <a:solidFill>
                  <a:srgbClr val="FF0000"/>
                </a:solidFill>
              </a:rPr>
              <a:t>Bilder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err="1" smtClean="0">
                <a:solidFill>
                  <a:srgbClr val="FF0000"/>
                </a:solidFill>
              </a:rPr>
              <a:t>wissen</a:t>
            </a:r>
            <a:r>
              <a:rPr lang="fr-FR" dirty="0" smtClean="0">
                <a:solidFill>
                  <a:srgbClr val="FF0000"/>
                </a:solidFill>
              </a:rPr>
              <a:t>?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>
                <a:solidFill>
                  <a:srgbClr val="0070C0"/>
                </a:solidFill>
              </a:rPr>
              <a:t>Que devrait-on savoir </a:t>
            </a:r>
            <a:br>
              <a:rPr lang="fr-FR" dirty="0" smtClean="0">
                <a:solidFill>
                  <a:srgbClr val="0070C0"/>
                </a:solidFill>
              </a:rPr>
            </a:br>
            <a:r>
              <a:rPr lang="fr-FR" dirty="0" smtClean="0">
                <a:solidFill>
                  <a:srgbClr val="0070C0"/>
                </a:solidFill>
              </a:rPr>
              <a:t>à propos de ces images ?</a:t>
            </a:r>
            <a:br>
              <a:rPr lang="fr-FR" dirty="0" smtClean="0">
                <a:solidFill>
                  <a:srgbClr val="0070C0"/>
                </a:solidFill>
              </a:rPr>
            </a:br>
            <a:endParaRPr lang="de-DE" dirty="0">
              <a:solidFill>
                <a:srgbClr val="0070C0"/>
              </a:solidFill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" y="2743200"/>
            <a:ext cx="12067504" cy="3979572"/>
          </a:xfrm>
        </p:spPr>
        <p:txBody>
          <a:bodyPr>
            <a:noAutofit/>
          </a:bodyPr>
          <a:lstStyle/>
          <a:p>
            <a:endParaRPr lang="de-DE" dirty="0" smtClean="0">
              <a:solidFill>
                <a:srgbClr val="FF0000"/>
              </a:solidFill>
            </a:endParaRPr>
          </a:p>
          <a:p>
            <a:r>
              <a:rPr lang="de-DE" dirty="0" smtClean="0">
                <a:solidFill>
                  <a:srgbClr val="FF0000"/>
                </a:solidFill>
              </a:rPr>
              <a:t>Dokumenttyp </a:t>
            </a:r>
            <a:r>
              <a:rPr lang="de-DE" dirty="0" smtClean="0"/>
              <a:t>/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smtClean="0">
                <a:solidFill>
                  <a:srgbClr val="0070C0"/>
                </a:solidFill>
              </a:rPr>
              <a:t>Nature du </a:t>
            </a:r>
            <a:r>
              <a:rPr lang="de-DE" dirty="0" err="1" smtClean="0">
                <a:solidFill>
                  <a:srgbClr val="0070C0"/>
                </a:solidFill>
              </a:rPr>
              <a:t>document</a:t>
            </a:r>
            <a:endParaRPr lang="de-DE" dirty="0" smtClean="0">
              <a:solidFill>
                <a:srgbClr val="0070C0"/>
              </a:solidFill>
            </a:endParaRPr>
          </a:p>
          <a:p>
            <a:r>
              <a:rPr lang="de-DE" dirty="0" smtClean="0">
                <a:solidFill>
                  <a:srgbClr val="FF0000"/>
                </a:solidFill>
              </a:rPr>
              <a:t>Was dargestellt wird </a:t>
            </a:r>
            <a:r>
              <a:rPr lang="de-DE" dirty="0" smtClean="0"/>
              <a:t>/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ce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qui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est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représenté</a:t>
            </a:r>
            <a:endParaRPr lang="de-DE" dirty="0" smtClean="0">
              <a:solidFill>
                <a:srgbClr val="0070C0"/>
              </a:solidFill>
            </a:endParaRPr>
          </a:p>
          <a:p>
            <a:r>
              <a:rPr lang="de-DE" dirty="0" smtClean="0">
                <a:solidFill>
                  <a:srgbClr val="FF0000"/>
                </a:solidFill>
              </a:rPr>
              <a:t>Ort </a:t>
            </a:r>
            <a:r>
              <a:rPr lang="de-DE" dirty="0" smtClean="0"/>
              <a:t>/ </a:t>
            </a:r>
            <a:r>
              <a:rPr lang="de-DE" dirty="0" err="1">
                <a:solidFill>
                  <a:srgbClr val="0070C0"/>
                </a:solidFill>
              </a:rPr>
              <a:t>l</a:t>
            </a:r>
            <a:r>
              <a:rPr lang="de-DE" dirty="0" err="1" smtClean="0">
                <a:solidFill>
                  <a:srgbClr val="0070C0"/>
                </a:solidFill>
              </a:rPr>
              <a:t>ieu</a:t>
            </a:r>
            <a:endParaRPr lang="de-DE" dirty="0" smtClean="0">
              <a:solidFill>
                <a:srgbClr val="0070C0"/>
              </a:solidFill>
            </a:endParaRPr>
          </a:p>
          <a:p>
            <a:r>
              <a:rPr lang="de-DE" dirty="0">
                <a:solidFill>
                  <a:srgbClr val="FF0000"/>
                </a:solidFill>
              </a:rPr>
              <a:t>h</a:t>
            </a:r>
            <a:r>
              <a:rPr lang="de-DE" dirty="0" smtClean="0">
                <a:solidFill>
                  <a:srgbClr val="FF0000"/>
                </a:solidFill>
              </a:rPr>
              <a:t>istorischer Kontext </a:t>
            </a:r>
            <a:r>
              <a:rPr lang="de-DE" dirty="0" smtClean="0"/>
              <a:t>/ </a:t>
            </a:r>
            <a:r>
              <a:rPr lang="de-DE" dirty="0" err="1" smtClean="0">
                <a:solidFill>
                  <a:srgbClr val="0070C0"/>
                </a:solidFill>
              </a:rPr>
              <a:t>contexte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historique</a:t>
            </a:r>
            <a:endParaRPr lang="de-DE" dirty="0" smtClean="0">
              <a:solidFill>
                <a:srgbClr val="0070C0"/>
              </a:solidFill>
            </a:endParaRPr>
          </a:p>
          <a:p>
            <a:r>
              <a:rPr lang="de-DE" dirty="0" smtClean="0">
                <a:solidFill>
                  <a:srgbClr val="FF0000"/>
                </a:solidFill>
              </a:rPr>
              <a:t>Zu welchem Land gehört(e) jedes Dorf? </a:t>
            </a:r>
            <a:r>
              <a:rPr lang="de-DE" dirty="0" smtClean="0"/>
              <a:t>/</a:t>
            </a:r>
            <a:r>
              <a:rPr lang="de-DE" dirty="0" smtClean="0">
                <a:solidFill>
                  <a:srgbClr val="0070C0"/>
                </a:solidFill>
              </a:rPr>
              <a:t> A </a:t>
            </a:r>
            <a:r>
              <a:rPr lang="de-DE" dirty="0" err="1" smtClean="0">
                <a:solidFill>
                  <a:srgbClr val="0070C0"/>
                </a:solidFill>
              </a:rPr>
              <a:t>quel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pays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appartient</a:t>
            </a:r>
            <a:r>
              <a:rPr lang="de-DE" dirty="0">
                <a:solidFill>
                  <a:srgbClr val="0070C0"/>
                </a:solidFill>
              </a:rPr>
              <a:t> </a:t>
            </a:r>
            <a:r>
              <a:rPr lang="de-DE" dirty="0" smtClean="0">
                <a:solidFill>
                  <a:srgbClr val="0070C0"/>
                </a:solidFill>
              </a:rPr>
              <a:t>(</a:t>
            </a:r>
            <a:r>
              <a:rPr lang="de-DE" dirty="0" err="1" smtClean="0">
                <a:solidFill>
                  <a:srgbClr val="0070C0"/>
                </a:solidFill>
              </a:rPr>
              <a:t>appartenait</a:t>
            </a:r>
            <a:r>
              <a:rPr lang="de-DE" smtClean="0">
                <a:solidFill>
                  <a:srgbClr val="0070C0"/>
                </a:solidFill>
              </a:rPr>
              <a:t>) </a:t>
            </a:r>
            <a:r>
              <a:rPr lang="de-DE" dirty="0" err="1" smtClean="0">
                <a:solidFill>
                  <a:srgbClr val="0070C0"/>
                </a:solidFill>
              </a:rPr>
              <a:t>chaque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village</a:t>
            </a:r>
            <a:r>
              <a:rPr lang="de-DE" dirty="0" smtClean="0">
                <a:solidFill>
                  <a:srgbClr val="0070C0"/>
                </a:solidFill>
              </a:rPr>
              <a:t> ?</a:t>
            </a:r>
          </a:p>
          <a:p>
            <a:r>
              <a:rPr lang="de-DE" dirty="0" smtClean="0">
                <a:solidFill>
                  <a:srgbClr val="FF0000"/>
                </a:solidFill>
              </a:rPr>
              <a:t>Entwicklung der Grenze </a:t>
            </a:r>
            <a:r>
              <a:rPr lang="de-DE" dirty="0" smtClean="0"/>
              <a:t>/ </a:t>
            </a:r>
            <a:r>
              <a:rPr lang="de-DE" dirty="0" err="1" smtClean="0">
                <a:solidFill>
                  <a:srgbClr val="0070C0"/>
                </a:solidFill>
              </a:rPr>
              <a:t>évolution</a:t>
            </a:r>
            <a:r>
              <a:rPr lang="de-DE" dirty="0" smtClean="0">
                <a:solidFill>
                  <a:srgbClr val="0070C0"/>
                </a:solidFill>
              </a:rPr>
              <a:t> de la </a:t>
            </a:r>
            <a:r>
              <a:rPr lang="de-DE" dirty="0" err="1" smtClean="0">
                <a:solidFill>
                  <a:srgbClr val="0070C0"/>
                </a:solidFill>
              </a:rPr>
              <a:t>frontière</a:t>
            </a:r>
            <a:endParaRPr lang="de-DE" dirty="0" smtClean="0">
              <a:solidFill>
                <a:srgbClr val="0070C0"/>
              </a:solidFill>
            </a:endParaRPr>
          </a:p>
          <a:p>
            <a:r>
              <a:rPr lang="de-DE" dirty="0" smtClean="0">
                <a:solidFill>
                  <a:srgbClr val="FF0000"/>
                </a:solidFill>
              </a:rPr>
              <a:t>Auswirkungen auf das Leben der Dorfbewohner </a:t>
            </a:r>
            <a:r>
              <a:rPr lang="de-DE" dirty="0" smtClean="0"/>
              <a:t>/ </a:t>
            </a:r>
            <a:r>
              <a:rPr lang="de-DE" dirty="0" err="1" smtClean="0">
                <a:solidFill>
                  <a:srgbClr val="0070C0"/>
                </a:solidFill>
              </a:rPr>
              <a:t>conséquences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sur</a:t>
            </a:r>
            <a:r>
              <a:rPr lang="de-DE" dirty="0" smtClean="0">
                <a:solidFill>
                  <a:srgbClr val="0070C0"/>
                </a:solidFill>
              </a:rPr>
              <a:t> la </a:t>
            </a:r>
            <a:r>
              <a:rPr lang="de-DE" dirty="0" err="1" smtClean="0">
                <a:solidFill>
                  <a:srgbClr val="0070C0"/>
                </a:solidFill>
              </a:rPr>
              <a:t>vie</a:t>
            </a:r>
            <a:r>
              <a:rPr lang="de-DE" dirty="0" smtClean="0">
                <a:solidFill>
                  <a:srgbClr val="0070C0"/>
                </a:solidFill>
              </a:rPr>
              <a:t> des </a:t>
            </a:r>
            <a:r>
              <a:rPr lang="de-DE" dirty="0" err="1" smtClean="0">
                <a:solidFill>
                  <a:srgbClr val="0070C0"/>
                </a:solidFill>
              </a:rPr>
              <a:t>habitants</a:t>
            </a:r>
            <a:endParaRPr lang="de-DE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794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77721" cy="858368"/>
          </a:xfrm>
        </p:spPr>
        <p:txBody>
          <a:bodyPr/>
          <a:lstStyle/>
          <a:p>
            <a:r>
              <a:rPr lang="de-DE" dirty="0"/>
              <a:t>8</a:t>
            </a:r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8349" y="13055"/>
            <a:ext cx="8525813" cy="6396616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8281115" y="6581104"/>
            <a:ext cx="38121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 smtClean="0"/>
              <a:t>http://www.scheibenhardt.de/images/Startseiten/parkplatz_brueckenfest_2016.JPG</a:t>
            </a:r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1906528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183783" cy="884126"/>
          </a:xfrm>
        </p:spPr>
        <p:txBody>
          <a:bodyPr/>
          <a:lstStyle/>
          <a:p>
            <a:r>
              <a:rPr lang="de-DE" dirty="0"/>
              <a:t>9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09" y="1249252"/>
            <a:ext cx="7768029" cy="4859383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650" y="1423851"/>
            <a:ext cx="3935107" cy="4593343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7171509" y="6230983"/>
            <a:ext cx="9367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 smtClean="0"/>
              <a:t>Ingrid Abbé</a:t>
            </a:r>
            <a:endParaRPr lang="de-DE" sz="900" dirty="0"/>
          </a:p>
        </p:txBody>
      </p:sp>
      <p:sp>
        <p:nvSpPr>
          <p:cNvPr id="11" name="Textfeld 10"/>
          <p:cNvSpPr txBox="1"/>
          <p:nvPr/>
        </p:nvSpPr>
        <p:spPr>
          <a:xfrm>
            <a:off x="11168743" y="6230983"/>
            <a:ext cx="8229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 smtClean="0"/>
              <a:t>Ingrid Abbé</a:t>
            </a:r>
            <a:endParaRPr lang="de-DE" sz="900" dirty="0"/>
          </a:p>
        </p:txBody>
      </p:sp>
    </p:spTree>
    <p:extLst>
      <p:ext uri="{BB962C8B-B14F-4D97-AF65-F5344CB8AC3E}">
        <p14:creationId xmlns:p14="http://schemas.microsoft.com/office/powerpoint/2010/main" val="781478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798527" cy="5199017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880" y="3931920"/>
            <a:ext cx="4389120" cy="292608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552" y="511811"/>
            <a:ext cx="4362448" cy="2908299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3631474" y="6531429"/>
            <a:ext cx="346165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 smtClean="0"/>
              <a:t>Ingrid Abbé</a:t>
            </a:r>
            <a:endParaRPr lang="de-DE" sz="800" dirty="0"/>
          </a:p>
        </p:txBody>
      </p:sp>
      <p:sp>
        <p:nvSpPr>
          <p:cNvPr id="8" name="Textfeld 7"/>
          <p:cNvSpPr txBox="1"/>
          <p:nvPr/>
        </p:nvSpPr>
        <p:spPr>
          <a:xfrm>
            <a:off x="378823" y="5721531"/>
            <a:ext cx="783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10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95186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253973"/>
            <a:ext cx="514082" cy="897005"/>
          </a:xfrm>
        </p:spPr>
        <p:txBody>
          <a:bodyPr>
            <a:normAutofit/>
          </a:bodyPr>
          <a:lstStyle/>
          <a:p>
            <a:r>
              <a:rPr lang="de-DE" dirty="0" smtClean="0"/>
              <a:t>1</a:t>
            </a:r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636" y="253973"/>
            <a:ext cx="5721665" cy="3814444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257041" y="5882515"/>
            <a:ext cx="570587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hlinkClick r:id="rId3"/>
              </a:rPr>
              <a:t>http://</a:t>
            </a:r>
            <a:r>
              <a:rPr lang="de-DE" sz="800" dirty="0" smtClean="0">
                <a:hlinkClick r:id="rId3"/>
              </a:rPr>
              <a:t>www.le-prince-de-talleyrand.fr/ew02.jpg</a:t>
            </a:r>
            <a:endParaRPr lang="de-DE" sz="800" dirty="0" smtClean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855" y="574057"/>
            <a:ext cx="5334103" cy="3556069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6871063" y="5882515"/>
            <a:ext cx="398417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 smtClean="0"/>
              <a:t>Ingrid Abbé</a:t>
            </a:r>
            <a:endParaRPr lang="de-DE" sz="800" dirty="0"/>
          </a:p>
        </p:txBody>
      </p:sp>
      <p:sp>
        <p:nvSpPr>
          <p:cNvPr id="7" name="Textfeld 6"/>
          <p:cNvSpPr txBox="1"/>
          <p:nvPr/>
        </p:nvSpPr>
        <p:spPr>
          <a:xfrm>
            <a:off x="685637" y="4402183"/>
            <a:ext cx="52772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caricature anonyme </a:t>
            </a:r>
            <a:endParaRPr lang="fr-FR" dirty="0" smtClean="0"/>
          </a:p>
          <a:p>
            <a:r>
              <a:rPr lang="fr-FR" dirty="0" smtClean="0"/>
              <a:t>intitulée </a:t>
            </a:r>
            <a:r>
              <a:rPr lang="fr-FR" dirty="0"/>
              <a:t>« le gâteau des rois tiré au congrès de Vienne </a:t>
            </a:r>
            <a:endParaRPr lang="fr-FR" dirty="0" smtClean="0"/>
          </a:p>
          <a:p>
            <a:r>
              <a:rPr lang="fr-FR" dirty="0" smtClean="0"/>
              <a:t>en </a:t>
            </a:r>
            <a:r>
              <a:rPr lang="fr-FR" dirty="0"/>
              <a:t>1815 »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20795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65597" cy="1325563"/>
          </a:xfrm>
        </p:spPr>
        <p:txBody>
          <a:bodyPr/>
          <a:lstStyle/>
          <a:p>
            <a:r>
              <a:rPr lang="de-DE" dirty="0"/>
              <a:t>2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889" y="1275008"/>
            <a:ext cx="8134181" cy="5112914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2461849" y="6387921"/>
            <a:ext cx="260153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 smtClean="0"/>
              <a:t>http://i21.servimg.com/u/f21/11/74/43/43/schein10.jpg</a:t>
            </a:r>
            <a:endParaRPr lang="de-DE" sz="800" dirty="0"/>
          </a:p>
        </p:txBody>
      </p:sp>
      <p:sp>
        <p:nvSpPr>
          <p:cNvPr id="8" name="Textfeld 7"/>
          <p:cNvSpPr txBox="1"/>
          <p:nvPr/>
        </p:nvSpPr>
        <p:spPr>
          <a:xfrm>
            <a:off x="8621486" y="6387921"/>
            <a:ext cx="357051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smtClean="0"/>
              <a:t>Ingrid Abbé</a:t>
            </a:r>
            <a:endParaRPr lang="fr-FR" sz="800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1486" y="3880118"/>
            <a:ext cx="3593433" cy="2395622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0656625" y="3451050"/>
            <a:ext cx="1491343" cy="380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Robert Siegel</a:t>
            </a:r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1486" y="744626"/>
            <a:ext cx="3458991" cy="2594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532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656821"/>
            <a:ext cx="758780" cy="884126"/>
          </a:xfrm>
        </p:spPr>
        <p:txBody>
          <a:bodyPr/>
          <a:lstStyle/>
          <a:p>
            <a:r>
              <a:rPr lang="de-DE" dirty="0"/>
              <a:t>3</a:t>
            </a:r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6191" y="739491"/>
            <a:ext cx="5370492" cy="3531825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1357394" y="4456090"/>
            <a:ext cx="5249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Eglise</a:t>
            </a:r>
            <a:r>
              <a:rPr lang="de-DE" dirty="0" smtClean="0"/>
              <a:t> de Saint-Sulpice-les-</a:t>
            </a:r>
            <a:r>
              <a:rPr lang="de-DE" dirty="0" err="1" smtClean="0"/>
              <a:t>Feuilles</a:t>
            </a:r>
            <a:r>
              <a:rPr lang="de-DE" dirty="0" smtClean="0"/>
              <a:t> (Haute-</a:t>
            </a:r>
            <a:r>
              <a:rPr lang="de-DE" dirty="0" err="1" smtClean="0"/>
              <a:t>Vienne</a:t>
            </a:r>
            <a:r>
              <a:rPr lang="de-DE" dirty="0" smtClean="0"/>
              <a:t>)</a:t>
            </a:r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8615966" y="4456090"/>
            <a:ext cx="3576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Würzburg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1352282" y="5628067"/>
            <a:ext cx="52545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 smtClean="0"/>
              <a:t>Source : </a:t>
            </a:r>
            <a:r>
              <a:rPr lang="de-DE" sz="800" dirty="0" smtClean="0">
                <a:hlinkClick r:id="rId3"/>
              </a:rPr>
              <a:t>http</a:t>
            </a:r>
            <a:r>
              <a:rPr lang="de-DE" sz="800" dirty="0">
                <a:hlinkClick r:id="rId3"/>
              </a:rPr>
              <a:t>://</a:t>
            </a:r>
            <a:r>
              <a:rPr lang="de-DE" sz="800" dirty="0" smtClean="0">
                <a:hlinkClick r:id="rId3"/>
              </a:rPr>
              <a:t>scheibenhard.fr/scheibenhard.fr/Img/historique_5.jpg</a:t>
            </a:r>
            <a:endParaRPr lang="de-DE" sz="800" dirty="0" smtClean="0"/>
          </a:p>
          <a:p>
            <a:r>
              <a:rPr lang="de-DE" sz="800" dirty="0" smtClean="0"/>
              <a:t> </a:t>
            </a:r>
            <a:endParaRPr lang="de-DE" sz="800" dirty="0"/>
          </a:p>
        </p:txBody>
      </p:sp>
      <p:sp>
        <p:nvSpPr>
          <p:cNvPr id="11" name="Textfeld 10"/>
          <p:cNvSpPr txBox="1"/>
          <p:nvPr/>
        </p:nvSpPr>
        <p:spPr>
          <a:xfrm>
            <a:off x="6606862" y="5628067"/>
            <a:ext cx="55851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 smtClean="0">
                <a:hlinkClick r:id="rId4"/>
              </a:rPr>
              <a:t>http://thumbs2.picclick.com/d/l400/pict/361761084401_/W%C3%BCrzburg-Festung-vom-K%C3%A4ppele-Ansichtskarte-1939.jpg</a:t>
            </a:r>
            <a:endParaRPr lang="de-DE" sz="800" dirty="0" smtClean="0"/>
          </a:p>
          <a:p>
            <a:endParaRPr lang="de-DE" sz="800" dirty="0"/>
          </a:p>
        </p:txBody>
      </p:sp>
      <p:sp>
        <p:nvSpPr>
          <p:cNvPr id="12" name="Textfeld 11"/>
          <p:cNvSpPr txBox="1"/>
          <p:nvPr/>
        </p:nvSpPr>
        <p:spPr>
          <a:xfrm>
            <a:off x="6076683" y="73115"/>
            <a:ext cx="10066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>
                <a:solidFill>
                  <a:srgbClr val="7030A0"/>
                </a:solidFill>
              </a:rPr>
              <a:t>1939</a:t>
            </a:r>
            <a:endParaRPr lang="de-DE" sz="2800" dirty="0">
              <a:solidFill>
                <a:srgbClr val="7030A0"/>
              </a:solidFill>
            </a:endParaRP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2337" y="739491"/>
            <a:ext cx="5239663" cy="3366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381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29992" cy="909883"/>
          </a:xfrm>
        </p:spPr>
        <p:txBody>
          <a:bodyPr/>
          <a:lstStyle/>
          <a:p>
            <a:r>
              <a:rPr lang="de-DE" dirty="0"/>
              <a:t>4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1038114" y="6220496"/>
            <a:ext cx="7846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 smtClean="0"/>
              <a:t>Ingrid Abbé</a:t>
            </a:r>
            <a:endParaRPr lang="de-DE" sz="800" dirty="0"/>
          </a:p>
        </p:txBody>
      </p:sp>
      <p:pic>
        <p:nvPicPr>
          <p:cNvPr id="8" name="Inhaltsplatzhalt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50" y="2253986"/>
            <a:ext cx="4479925" cy="2986616"/>
          </a:xfr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36675" y="1576251"/>
            <a:ext cx="5303519" cy="3535680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679450" y="5839097"/>
            <a:ext cx="42844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 smtClean="0"/>
              <a:t>Ingrid Abbé</a:t>
            </a:r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3238379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71659" cy="1025793"/>
          </a:xfrm>
        </p:spPr>
        <p:txBody>
          <a:bodyPr/>
          <a:lstStyle/>
          <a:p>
            <a:r>
              <a:rPr lang="de-DE" dirty="0"/>
              <a:t>5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7571023" y="5769735"/>
            <a:ext cx="438057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 smtClean="0"/>
              <a:t>Ingrid Abbé</a:t>
            </a:r>
            <a:endParaRPr lang="de-DE" sz="800" dirty="0"/>
          </a:p>
        </p:txBody>
      </p:sp>
      <p:sp>
        <p:nvSpPr>
          <p:cNvPr id="9" name="Textfeld 8"/>
          <p:cNvSpPr txBox="1"/>
          <p:nvPr/>
        </p:nvSpPr>
        <p:spPr>
          <a:xfrm>
            <a:off x="838200" y="5747474"/>
            <a:ext cx="564940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 smtClean="0"/>
              <a:t>Ingrid Abbé</a:t>
            </a:r>
            <a:endParaRPr lang="de-DE" sz="800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45154"/>
            <a:ext cx="5575300" cy="3716866"/>
          </a:xfr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19398" y="1196447"/>
            <a:ext cx="5038216" cy="3358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770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84538" cy="935641"/>
          </a:xfrm>
        </p:spPr>
        <p:txBody>
          <a:bodyPr/>
          <a:lstStyle/>
          <a:p>
            <a:r>
              <a:rPr lang="de-DE" dirty="0"/>
              <a:t>6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22739" y="83023"/>
            <a:ext cx="8422782" cy="5615189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8242479" y="6130344"/>
            <a:ext cx="352881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 smtClean="0"/>
              <a:t>https://upload.wikimedia.org/wikipedia/commons/c/cb/Scheibenhardt_277.jpg</a:t>
            </a:r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3136487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580914" y="6335486"/>
            <a:ext cx="772886" cy="3918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800" dirty="0" smtClean="0"/>
              <a:t>Ingrid Abbé</a:t>
            </a:r>
            <a:endParaRPr lang="de-DE" sz="8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59" y="330926"/>
            <a:ext cx="8712926" cy="5808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001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51963" cy="716700"/>
          </a:xfrm>
        </p:spPr>
        <p:txBody>
          <a:bodyPr/>
          <a:lstStyle/>
          <a:p>
            <a:r>
              <a:rPr lang="de-DE" dirty="0"/>
              <a:t>7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11155680" y="6374673"/>
            <a:ext cx="757646" cy="2220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 smtClean="0"/>
              <a:t>Ingrid Abbé</a:t>
            </a:r>
            <a:endParaRPr lang="de-DE" sz="800" dirty="0"/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69" y="1384663"/>
            <a:ext cx="7171508" cy="4781005"/>
          </a:xfrm>
        </p:spPr>
      </p:pic>
      <p:sp>
        <p:nvSpPr>
          <p:cNvPr id="8" name="Textfeld 7"/>
          <p:cNvSpPr txBox="1"/>
          <p:nvPr/>
        </p:nvSpPr>
        <p:spPr>
          <a:xfrm>
            <a:off x="6270171" y="6374673"/>
            <a:ext cx="105841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 smtClean="0"/>
              <a:t>Ingrid Abbé</a:t>
            </a:r>
            <a:endParaRPr lang="de-DE" sz="800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178" y="2264016"/>
            <a:ext cx="4676822" cy="3117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583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152</Words>
  <Application>Microsoft Office PowerPoint</Application>
  <PresentationFormat>Breitbild</PresentationFormat>
  <Paragraphs>45</Paragraphs>
  <Slides>12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Was sollte man über diese Bilder wissen? Que devrait-on savoir  à propos de ces images ? </vt:lpstr>
      <vt:lpstr>1</vt:lpstr>
      <vt:lpstr>2</vt:lpstr>
      <vt:lpstr>3</vt:lpstr>
      <vt:lpstr>4</vt:lpstr>
      <vt:lpstr>5</vt:lpstr>
      <vt:lpstr>6</vt:lpstr>
      <vt:lpstr>PowerPoint-Präsentation</vt:lpstr>
      <vt:lpstr>7</vt:lpstr>
      <vt:lpstr>8</vt:lpstr>
      <vt:lpstr>9</vt:lpstr>
      <vt:lpstr>PowerPoint-Präsentation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Was sollte man über diese Fotos wissen? Que devrait-on savoir  à propos de ces photos ?</dc:title>
  <dc:creator>Thomaslein</dc:creator>
  <cp:lastModifiedBy>Thomaslein</cp:lastModifiedBy>
  <cp:revision>21</cp:revision>
  <dcterms:created xsi:type="dcterms:W3CDTF">2016-12-31T21:01:46Z</dcterms:created>
  <dcterms:modified xsi:type="dcterms:W3CDTF">2017-06-11T16:50:42Z</dcterms:modified>
</cp:coreProperties>
</file>