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57" r:id="rId5"/>
    <p:sldId id="258" r:id="rId6"/>
    <p:sldId id="259" r:id="rId7"/>
    <p:sldId id="260" r:id="rId8"/>
    <p:sldId id="263" r:id="rId9"/>
    <p:sldId id="262" r:id="rId10"/>
    <p:sldId id="261" r:id="rId11"/>
    <p:sldId id="264" r:id="rId12"/>
    <p:sldId id="266" r:id="rId13"/>
    <p:sldId id="265" r:id="rId14"/>
    <p:sldId id="267" r:id="rId15"/>
    <p:sldId id="269" r:id="rId16"/>
    <p:sldId id="270" r:id="rId17"/>
    <p:sldId id="272" r:id="rId18"/>
    <p:sldId id="273" r:id="rId19"/>
    <p:sldId id="271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0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38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0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08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58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7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47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69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0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11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6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18A0-C7BB-4975-8BCB-081D7D348AD7}" type="datetimeFigureOut">
              <a:rPr lang="de-DE" smtClean="0"/>
              <a:t>30.09.2017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28B7-5581-4200-9531-583E17B3AD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03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twinspace.etwinning.net/26019/pages/page/154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03418" y="748146"/>
            <a:ext cx="8894618" cy="3449637"/>
          </a:xfrm>
        </p:spPr>
        <p:txBody>
          <a:bodyPr>
            <a:noAutofit/>
          </a:bodyPr>
          <a:lstStyle/>
          <a:p>
            <a:r>
              <a:rPr lang="de-DE" sz="4000" b="1" dirty="0" err="1" smtClean="0">
                <a:solidFill>
                  <a:srgbClr val="7030A0"/>
                </a:solidFill>
              </a:rPr>
              <a:t>Créons</a:t>
            </a:r>
            <a:r>
              <a:rPr lang="de-DE" sz="4000" b="1" dirty="0" smtClean="0">
                <a:solidFill>
                  <a:srgbClr val="7030A0"/>
                </a:solidFill>
              </a:rPr>
              <a:t> et </a:t>
            </a:r>
            <a:r>
              <a:rPr lang="de-DE" sz="4000" b="1" dirty="0" err="1" smtClean="0">
                <a:solidFill>
                  <a:srgbClr val="7030A0"/>
                </a:solidFill>
              </a:rPr>
              <a:t>faisons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r>
              <a:rPr lang="de-DE" sz="4000" b="1" dirty="0" err="1" smtClean="0">
                <a:solidFill>
                  <a:srgbClr val="7030A0"/>
                </a:solidFill>
              </a:rPr>
              <a:t>vivre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br>
              <a:rPr lang="de-DE" sz="4000" b="1" dirty="0" smtClean="0">
                <a:solidFill>
                  <a:srgbClr val="7030A0"/>
                </a:solidFill>
              </a:rPr>
            </a:br>
            <a:r>
              <a:rPr lang="de-DE" sz="4000" b="1" dirty="0" err="1" smtClean="0">
                <a:solidFill>
                  <a:srgbClr val="7030A0"/>
                </a:solidFill>
              </a:rPr>
              <a:t>notre</a:t>
            </a:r>
            <a:r>
              <a:rPr lang="de-DE" sz="4000" b="1" dirty="0" smtClean="0">
                <a:solidFill>
                  <a:srgbClr val="7030A0"/>
                </a:solidFill>
              </a:rPr>
              <a:t> quartier franco-</a:t>
            </a:r>
            <a:r>
              <a:rPr lang="de-DE" sz="4000" b="1" dirty="0" err="1" smtClean="0">
                <a:solidFill>
                  <a:srgbClr val="7030A0"/>
                </a:solidFill>
              </a:rPr>
              <a:t>allemand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br>
              <a:rPr lang="de-DE" sz="4000" b="1" dirty="0" smtClean="0">
                <a:solidFill>
                  <a:srgbClr val="7030A0"/>
                </a:solidFill>
              </a:rPr>
            </a:br>
            <a:r>
              <a:rPr lang="de-DE" sz="4000" b="1" dirty="0" err="1" smtClean="0">
                <a:solidFill>
                  <a:srgbClr val="7030A0"/>
                </a:solidFill>
              </a:rPr>
              <a:t>dans</a:t>
            </a:r>
            <a:r>
              <a:rPr lang="de-DE" sz="4000" b="1" dirty="0" smtClean="0">
                <a:solidFill>
                  <a:srgbClr val="7030A0"/>
                </a:solidFill>
              </a:rPr>
              <a:t> les </a:t>
            </a:r>
            <a:r>
              <a:rPr lang="de-DE" sz="4000" b="1" dirty="0" err="1" smtClean="0">
                <a:solidFill>
                  <a:srgbClr val="7030A0"/>
                </a:solidFill>
              </a:rPr>
              <a:t>villages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r>
              <a:rPr lang="de-DE" sz="4000" b="1" dirty="0" err="1" smtClean="0">
                <a:solidFill>
                  <a:srgbClr val="7030A0"/>
                </a:solidFill>
              </a:rPr>
              <a:t>frontaliers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br>
              <a:rPr lang="de-DE" sz="4000" b="1" dirty="0" smtClean="0">
                <a:solidFill>
                  <a:srgbClr val="7030A0"/>
                </a:solidFill>
              </a:rPr>
            </a:br>
            <a:r>
              <a:rPr lang="de-DE" sz="4000" b="1" dirty="0" smtClean="0">
                <a:solidFill>
                  <a:srgbClr val="7030A0"/>
                </a:solidFill>
              </a:rPr>
              <a:t>de </a:t>
            </a:r>
            <a:r>
              <a:rPr lang="de-DE" sz="4000" b="1" dirty="0" err="1" smtClean="0">
                <a:solidFill>
                  <a:srgbClr val="7030A0"/>
                </a:solidFill>
              </a:rPr>
              <a:t>Scheibenhard</a:t>
            </a:r>
            <a:r>
              <a:rPr lang="de-DE" sz="4000" b="1" dirty="0" smtClean="0">
                <a:solidFill>
                  <a:srgbClr val="7030A0"/>
                </a:solidFill>
              </a:rPr>
              <a:t> et Scheibenhardt ! </a:t>
            </a:r>
            <a:br>
              <a:rPr lang="de-DE" sz="4000" b="1" dirty="0" smtClean="0">
                <a:solidFill>
                  <a:srgbClr val="7030A0"/>
                </a:solidFill>
              </a:rPr>
            </a:br>
            <a:r>
              <a:rPr lang="de-DE" sz="4000" b="1" dirty="0" err="1" smtClean="0">
                <a:solidFill>
                  <a:srgbClr val="7030A0"/>
                </a:solidFill>
              </a:rPr>
              <a:t>Une</a:t>
            </a:r>
            <a:r>
              <a:rPr lang="de-DE" sz="4000" b="1" dirty="0" smtClean="0">
                <a:solidFill>
                  <a:srgbClr val="7030A0"/>
                </a:solidFill>
              </a:rPr>
              <a:t> </a:t>
            </a:r>
            <a:r>
              <a:rPr lang="de-DE" sz="4000" b="1" dirty="0" err="1" smtClean="0">
                <a:solidFill>
                  <a:srgbClr val="7030A0"/>
                </a:solidFill>
              </a:rPr>
              <a:t>simulation</a:t>
            </a:r>
            <a:r>
              <a:rPr lang="de-DE" sz="4000" b="1" dirty="0" smtClean="0">
                <a:solidFill>
                  <a:srgbClr val="7030A0"/>
                </a:solidFill>
              </a:rPr>
              <a:t> globale.</a:t>
            </a:r>
            <a:r>
              <a:rPr lang="de-DE" sz="4000" b="1" dirty="0" smtClean="0"/>
              <a:t> </a:t>
            </a:r>
            <a:br>
              <a:rPr lang="de-DE" sz="4000" b="1" dirty="0" smtClean="0"/>
            </a:b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7889" y="4429917"/>
            <a:ext cx="11209940" cy="1655763"/>
          </a:xfrm>
        </p:spPr>
        <p:txBody>
          <a:bodyPr/>
          <a:lstStyle/>
          <a:p>
            <a:r>
              <a:rPr lang="de-DE" dirty="0" smtClean="0"/>
              <a:t>                 </a:t>
            </a:r>
            <a:r>
              <a:rPr lang="de-DE" dirty="0" smtClean="0">
                <a:solidFill>
                  <a:srgbClr val="FF0000"/>
                </a:solidFill>
              </a:rPr>
              <a:t>Marion Roloff – Gymnasium im Alfred-</a:t>
            </a:r>
            <a:r>
              <a:rPr lang="de-DE" dirty="0" err="1" smtClean="0">
                <a:solidFill>
                  <a:srgbClr val="FF0000"/>
                </a:solidFill>
              </a:rPr>
              <a:t>Grosser</a:t>
            </a:r>
            <a:r>
              <a:rPr lang="de-DE" dirty="0" smtClean="0">
                <a:solidFill>
                  <a:srgbClr val="FF0000"/>
                </a:solidFill>
              </a:rPr>
              <a:t>-Schulzentrum, Bad </a:t>
            </a:r>
            <a:r>
              <a:rPr lang="de-DE" dirty="0" err="1" smtClean="0">
                <a:solidFill>
                  <a:srgbClr val="FF0000"/>
                </a:solidFill>
              </a:rPr>
              <a:t>Bergzabern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endParaRPr lang="de-DE" dirty="0" smtClean="0">
              <a:solidFill>
                <a:srgbClr val="0070C0"/>
              </a:solidFill>
            </a:endParaRPr>
          </a:p>
          <a:p>
            <a:r>
              <a:rPr lang="de-DE" dirty="0" smtClean="0">
                <a:solidFill>
                  <a:srgbClr val="0070C0"/>
                </a:solidFill>
              </a:rPr>
              <a:t>Ingrid Abbé – </a:t>
            </a:r>
            <a:r>
              <a:rPr lang="de-DE" dirty="0" err="1" smtClean="0">
                <a:solidFill>
                  <a:srgbClr val="0070C0"/>
                </a:solidFill>
              </a:rPr>
              <a:t>collège</a:t>
            </a:r>
            <a:r>
              <a:rPr lang="de-DE" dirty="0" smtClean="0">
                <a:solidFill>
                  <a:srgbClr val="0070C0"/>
                </a:solidFill>
              </a:rPr>
              <a:t> Georges </a:t>
            </a:r>
            <a:r>
              <a:rPr lang="de-DE" dirty="0" err="1" smtClean="0">
                <a:solidFill>
                  <a:srgbClr val="0070C0"/>
                </a:solidFill>
              </a:rPr>
              <a:t>Holderith</a:t>
            </a:r>
            <a:r>
              <a:rPr lang="de-DE" dirty="0" smtClean="0">
                <a:solidFill>
                  <a:srgbClr val="0070C0"/>
                </a:solidFill>
              </a:rPr>
              <a:t>, </a:t>
            </a:r>
            <a:r>
              <a:rPr lang="de-DE" dirty="0" err="1" smtClean="0">
                <a:solidFill>
                  <a:srgbClr val="0070C0"/>
                </a:solidFill>
              </a:rPr>
              <a:t>Lauterbourg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5441437"/>
            <a:ext cx="858116" cy="4119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9" y="4429917"/>
            <a:ext cx="890554" cy="3977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0" y="1021866"/>
            <a:ext cx="3524976" cy="23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AFFINER LE PROJET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4351" y="1825625"/>
            <a:ext cx="12017649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 Les </a:t>
            </a:r>
            <a:r>
              <a:rPr lang="de-DE" b="1" dirty="0" err="1" smtClean="0"/>
              <a:t>deux</a:t>
            </a:r>
            <a:r>
              <a:rPr lang="de-DE" dirty="0" smtClean="0"/>
              <a:t> </a:t>
            </a:r>
            <a:r>
              <a:rPr lang="de-DE" dirty="0" err="1" smtClean="0"/>
              <a:t>langues</a:t>
            </a:r>
            <a:r>
              <a:rPr lang="de-DE" dirty="0"/>
              <a:t> </a:t>
            </a:r>
            <a:r>
              <a:rPr lang="de-DE" dirty="0" err="1" smtClean="0"/>
              <a:t>doivent</a:t>
            </a:r>
            <a:r>
              <a:rPr lang="de-DE" dirty="0" smtClean="0"/>
              <a:t> </a:t>
            </a:r>
            <a:r>
              <a:rPr lang="de-DE" dirty="0" err="1" smtClean="0"/>
              <a:t>avoir</a:t>
            </a:r>
            <a:r>
              <a:rPr lang="de-DE" dirty="0" smtClean="0"/>
              <a:t> </a:t>
            </a:r>
            <a:r>
              <a:rPr lang="de-DE" dirty="0" err="1" smtClean="0"/>
              <a:t>leur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le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linguistique</a:t>
            </a:r>
            <a:r>
              <a:rPr lang="de-DE" dirty="0"/>
              <a:t> </a:t>
            </a:r>
            <a:r>
              <a:rPr lang="de-DE" dirty="0" smtClean="0"/>
              <a:t>: </a:t>
            </a:r>
            <a:r>
              <a:rPr lang="de-DE" dirty="0" err="1" smtClean="0"/>
              <a:t>l‘élève</a:t>
            </a:r>
            <a:r>
              <a:rPr lang="de-DE" dirty="0" smtClean="0"/>
              <a:t> </a:t>
            </a:r>
            <a:r>
              <a:rPr lang="de-DE" dirty="0" err="1" smtClean="0"/>
              <a:t>doit</a:t>
            </a:r>
            <a:r>
              <a:rPr lang="de-DE" dirty="0" smtClean="0"/>
              <a:t> au </a:t>
            </a:r>
            <a:r>
              <a:rPr lang="de-DE" dirty="0" err="1" smtClean="0"/>
              <a:t>maximum</a:t>
            </a:r>
            <a:r>
              <a:rPr lang="de-DE" dirty="0" smtClean="0"/>
              <a:t> </a:t>
            </a:r>
            <a:r>
              <a:rPr lang="de-DE" dirty="0" err="1" smtClean="0"/>
              <a:t>s‘exprimer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la </a:t>
            </a:r>
            <a:r>
              <a:rPr lang="de-DE" dirty="0" err="1" smtClean="0"/>
              <a:t>langue</a:t>
            </a:r>
            <a:r>
              <a:rPr lang="de-DE" dirty="0" smtClean="0"/>
              <a:t> du </a:t>
            </a:r>
            <a:r>
              <a:rPr lang="de-DE" dirty="0" err="1" smtClean="0"/>
              <a:t>voisin</a:t>
            </a:r>
            <a:r>
              <a:rPr lang="de-DE" dirty="0" smtClean="0"/>
              <a:t>.</a:t>
            </a:r>
          </a:p>
          <a:p>
            <a:pPr>
              <a:buFontTx/>
              <a:buChar char="-"/>
            </a:pPr>
            <a:r>
              <a:rPr lang="de-DE" dirty="0" err="1" smtClean="0"/>
              <a:t>Ce</a:t>
            </a:r>
            <a:r>
              <a:rPr lang="de-DE" dirty="0" smtClean="0"/>
              <a:t> </a:t>
            </a:r>
            <a:r>
              <a:rPr lang="de-DE" dirty="0" err="1" smtClean="0"/>
              <a:t>n‘est</a:t>
            </a:r>
            <a:r>
              <a:rPr lang="de-DE" dirty="0" smtClean="0"/>
              <a:t> </a:t>
            </a:r>
            <a:r>
              <a:rPr lang="de-DE" dirty="0" err="1" smtClean="0"/>
              <a:t>pas</a:t>
            </a:r>
            <a:r>
              <a:rPr lang="de-DE" dirty="0" smtClean="0"/>
              <a:t> grave </a:t>
            </a:r>
            <a:r>
              <a:rPr lang="de-DE" dirty="0" err="1" smtClean="0"/>
              <a:t>cependant</a:t>
            </a:r>
            <a:r>
              <a:rPr lang="de-DE" dirty="0" smtClean="0"/>
              <a:t> </a:t>
            </a:r>
            <a:r>
              <a:rPr lang="de-DE" dirty="0" err="1" smtClean="0"/>
              <a:t>s‘il</a:t>
            </a:r>
            <a:r>
              <a:rPr lang="de-DE" dirty="0" smtClean="0"/>
              <a:t> y a </a:t>
            </a:r>
            <a:r>
              <a:rPr lang="de-DE" dirty="0" err="1" smtClean="0"/>
              <a:t>parfois</a:t>
            </a:r>
            <a:r>
              <a:rPr lang="de-DE" dirty="0" smtClean="0"/>
              <a:t> des </a:t>
            </a:r>
            <a:r>
              <a:rPr lang="de-DE" dirty="0" err="1" smtClean="0"/>
              <a:t>déséquilibres</a:t>
            </a:r>
            <a:r>
              <a:rPr lang="de-DE" dirty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les </a:t>
            </a:r>
            <a:r>
              <a:rPr lang="de-DE" dirty="0" err="1" smtClean="0"/>
              <a:t>longueurs</a:t>
            </a:r>
            <a:r>
              <a:rPr lang="de-DE" dirty="0" smtClean="0"/>
              <a:t> des </a:t>
            </a:r>
            <a:r>
              <a:rPr lang="de-DE" dirty="0" err="1" smtClean="0"/>
              <a:t>productions</a:t>
            </a:r>
            <a:r>
              <a:rPr lang="de-DE" dirty="0"/>
              <a:t>.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Les </a:t>
            </a:r>
            <a:r>
              <a:rPr lang="de-DE" dirty="0" err="1" smtClean="0"/>
              <a:t>tâches</a:t>
            </a:r>
            <a:r>
              <a:rPr lang="de-DE" dirty="0" smtClean="0"/>
              <a:t> </a:t>
            </a:r>
            <a:r>
              <a:rPr lang="de-DE" dirty="0" err="1" smtClean="0"/>
              <a:t>doivent</a:t>
            </a:r>
            <a:r>
              <a:rPr lang="de-DE" dirty="0" smtClean="0"/>
              <a:t> </a:t>
            </a:r>
            <a:r>
              <a:rPr lang="de-DE" dirty="0" err="1" smtClean="0"/>
              <a:t>être</a:t>
            </a:r>
            <a:r>
              <a:rPr lang="de-DE" dirty="0" smtClean="0"/>
              <a:t> </a:t>
            </a:r>
            <a:r>
              <a:rPr lang="de-DE" b="1" dirty="0" err="1" smtClean="0"/>
              <a:t>réalisables</a:t>
            </a:r>
            <a:r>
              <a:rPr lang="de-DE" b="1" dirty="0" smtClean="0"/>
              <a:t> à </a:t>
            </a:r>
            <a:r>
              <a:rPr lang="de-DE" b="1" dirty="0" err="1" smtClean="0"/>
              <a:t>différents</a:t>
            </a:r>
            <a:r>
              <a:rPr lang="de-DE" b="1" dirty="0" smtClean="0"/>
              <a:t> </a:t>
            </a:r>
            <a:r>
              <a:rPr lang="de-DE" b="1" dirty="0" err="1" smtClean="0"/>
              <a:t>niveaux</a:t>
            </a:r>
            <a:r>
              <a:rPr lang="de-DE" b="1" dirty="0" smtClean="0"/>
              <a:t> </a:t>
            </a:r>
            <a:r>
              <a:rPr lang="de-DE" b="1" dirty="0" err="1" smtClean="0"/>
              <a:t>linguistiques</a:t>
            </a:r>
            <a:r>
              <a:rPr lang="de-DE" b="1" dirty="0" smtClean="0"/>
              <a:t> 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A2-1, A2-2, B1 …</a:t>
            </a:r>
          </a:p>
          <a:p>
            <a:pPr marL="0" indent="0">
              <a:buNone/>
            </a:pPr>
            <a:r>
              <a:rPr lang="de-DE" dirty="0" smtClean="0"/>
              <a:t>• </a:t>
            </a:r>
            <a:r>
              <a:rPr lang="de-DE" dirty="0" err="1"/>
              <a:t>C</a:t>
            </a:r>
            <a:r>
              <a:rPr lang="de-DE" dirty="0" err="1" smtClean="0"/>
              <a:t>ertaines</a:t>
            </a:r>
            <a:r>
              <a:rPr lang="de-DE" dirty="0" smtClean="0"/>
              <a:t> </a:t>
            </a:r>
            <a:r>
              <a:rPr lang="de-DE" dirty="0" err="1" smtClean="0"/>
              <a:t>tâches</a:t>
            </a:r>
            <a:r>
              <a:rPr lang="de-DE" dirty="0" smtClean="0"/>
              <a:t> finales </a:t>
            </a:r>
            <a:r>
              <a:rPr lang="de-DE" dirty="0" err="1" smtClean="0"/>
              <a:t>doivent</a:t>
            </a:r>
            <a:r>
              <a:rPr lang="de-DE" dirty="0" smtClean="0"/>
              <a:t> </a:t>
            </a:r>
            <a:r>
              <a:rPr lang="de-DE" dirty="0" err="1" smtClean="0"/>
              <a:t>pouvoir</a:t>
            </a:r>
            <a:r>
              <a:rPr lang="de-DE" dirty="0" smtClean="0"/>
              <a:t> </a:t>
            </a:r>
            <a:r>
              <a:rPr lang="de-DE" dirty="0" err="1" smtClean="0"/>
              <a:t>être</a:t>
            </a:r>
            <a:r>
              <a:rPr lang="de-DE" dirty="0" smtClean="0"/>
              <a:t> </a:t>
            </a:r>
            <a:r>
              <a:rPr lang="de-DE" b="1" dirty="0" err="1" smtClean="0"/>
              <a:t>évaluées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et </a:t>
            </a:r>
            <a:r>
              <a:rPr lang="de-DE" dirty="0" err="1" smtClean="0"/>
              <a:t>entrer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la </a:t>
            </a:r>
            <a:r>
              <a:rPr lang="de-DE" b="1" dirty="0" err="1" smtClean="0"/>
              <a:t>progression</a:t>
            </a:r>
            <a:r>
              <a:rPr lang="de-DE" dirty="0" smtClean="0"/>
              <a:t> annuelle. </a:t>
            </a:r>
          </a:p>
          <a:p>
            <a:r>
              <a:rPr lang="de-DE" dirty="0" smtClean="0"/>
              <a:t>La </a:t>
            </a:r>
            <a:r>
              <a:rPr lang="de-DE" dirty="0" err="1" smtClean="0"/>
              <a:t>plupart</a:t>
            </a:r>
            <a:r>
              <a:rPr lang="de-DE" dirty="0" smtClean="0"/>
              <a:t> des </a:t>
            </a:r>
            <a:r>
              <a:rPr lang="de-DE" dirty="0" err="1" smtClean="0"/>
              <a:t>activités</a:t>
            </a:r>
            <a:r>
              <a:rPr lang="de-DE" dirty="0" smtClean="0"/>
              <a:t> </a:t>
            </a:r>
            <a:r>
              <a:rPr lang="de-DE" dirty="0" err="1" smtClean="0"/>
              <a:t>doivent</a:t>
            </a:r>
            <a:r>
              <a:rPr lang="de-DE" dirty="0" smtClean="0"/>
              <a:t> </a:t>
            </a:r>
            <a:r>
              <a:rPr lang="de-DE" dirty="0" err="1" smtClean="0"/>
              <a:t>être</a:t>
            </a:r>
            <a:r>
              <a:rPr lang="de-DE" dirty="0" smtClean="0"/>
              <a:t> </a:t>
            </a:r>
            <a:r>
              <a:rPr lang="de-DE" b="1" dirty="0" err="1" smtClean="0"/>
              <a:t>interactives</a:t>
            </a:r>
            <a:r>
              <a:rPr lang="de-DE" b="1" dirty="0" smtClean="0"/>
              <a:t> </a:t>
            </a:r>
            <a:r>
              <a:rPr lang="de-DE" b="1" dirty="0" err="1" smtClean="0"/>
              <a:t>ou</a:t>
            </a:r>
            <a:r>
              <a:rPr lang="de-DE" b="1" dirty="0" smtClean="0"/>
              <a:t> </a:t>
            </a:r>
            <a:r>
              <a:rPr lang="de-DE" b="1" dirty="0" err="1" smtClean="0"/>
              <a:t>collaboratives</a:t>
            </a:r>
            <a:r>
              <a:rPr lang="de-DE" b="1" dirty="0"/>
              <a:t>.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• Le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nécessite</a:t>
            </a:r>
            <a:r>
              <a:rPr lang="de-DE" dirty="0" smtClean="0"/>
              <a:t> des </a:t>
            </a:r>
            <a:r>
              <a:rPr lang="de-DE" dirty="0" err="1" smtClean="0"/>
              <a:t>outils</a:t>
            </a:r>
            <a:r>
              <a:rPr lang="de-DE" dirty="0" smtClean="0"/>
              <a:t> </a:t>
            </a:r>
            <a:r>
              <a:rPr lang="de-DE" dirty="0" err="1" smtClean="0"/>
              <a:t>numériques</a:t>
            </a:r>
            <a:r>
              <a:rPr lang="de-DE" dirty="0" smtClean="0"/>
              <a:t> « </a:t>
            </a:r>
            <a:r>
              <a:rPr lang="de-DE" dirty="0" err="1" smtClean="0"/>
              <a:t>sympathiques</a:t>
            </a:r>
            <a:r>
              <a:rPr lang="de-DE" dirty="0" smtClean="0"/>
              <a:t> », </a:t>
            </a:r>
            <a:r>
              <a:rPr lang="de-DE" dirty="0" err="1" smtClean="0"/>
              <a:t>fait</a:t>
            </a:r>
            <a:r>
              <a:rPr lang="de-DE" dirty="0" smtClean="0"/>
              <a:t> </a:t>
            </a:r>
            <a:r>
              <a:rPr lang="de-DE" dirty="0" err="1" smtClean="0"/>
              <a:t>appel</a:t>
            </a:r>
            <a:r>
              <a:rPr lang="de-DE" dirty="0" smtClean="0"/>
              <a:t> à la </a:t>
            </a:r>
            <a:r>
              <a:rPr lang="de-DE" dirty="0" err="1" smtClean="0"/>
              <a:t>créativité</a:t>
            </a:r>
            <a:r>
              <a:rPr lang="de-DE" dirty="0" smtClean="0"/>
              <a:t> de la </a:t>
            </a:r>
            <a:r>
              <a:rPr lang="de-DE" dirty="0" err="1" smtClean="0"/>
              <a:t>part</a:t>
            </a:r>
            <a:r>
              <a:rPr lang="de-DE" dirty="0" smtClean="0"/>
              <a:t> des </a:t>
            </a:r>
            <a:r>
              <a:rPr lang="de-DE" dirty="0" err="1" smtClean="0"/>
              <a:t>élèves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propose</a:t>
            </a:r>
            <a:r>
              <a:rPr lang="de-DE" dirty="0"/>
              <a:t> </a:t>
            </a:r>
            <a:r>
              <a:rPr lang="de-DE" dirty="0" smtClean="0"/>
              <a:t>des </a:t>
            </a:r>
            <a:r>
              <a:rPr lang="de-DE" dirty="0" err="1" smtClean="0"/>
              <a:t>activités</a:t>
            </a:r>
            <a:r>
              <a:rPr lang="de-DE" dirty="0" smtClean="0"/>
              <a:t> plus </a:t>
            </a:r>
            <a:r>
              <a:rPr lang="de-DE" dirty="0" err="1" smtClean="0"/>
              <a:t>artistiques</a:t>
            </a:r>
            <a:r>
              <a:rPr lang="de-DE" dirty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plus </a:t>
            </a:r>
            <a:r>
              <a:rPr lang="de-DE" dirty="0" err="1" smtClean="0"/>
              <a:t>ludiques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86" y="1149071"/>
            <a:ext cx="663849" cy="6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4979" y="3135086"/>
            <a:ext cx="10586357" cy="866095"/>
          </a:xfrm>
        </p:spPr>
        <p:txBody>
          <a:bodyPr>
            <a:normAutofit fontScale="90000"/>
          </a:bodyPr>
          <a:lstStyle/>
          <a:p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«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C‘est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une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bonne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activité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quand</a:t>
            </a:r>
            <a:r>
              <a:rPr lang="de-DE" dirty="0" smtClean="0">
                <a:solidFill>
                  <a:srgbClr val="00B050"/>
                </a:solidFill>
              </a:rPr>
              <a:t> les </a:t>
            </a:r>
            <a:r>
              <a:rPr lang="de-DE" dirty="0" err="1" smtClean="0">
                <a:solidFill>
                  <a:srgbClr val="00B050"/>
                </a:solidFill>
              </a:rPr>
              <a:t>élèves</a:t>
            </a:r>
            <a:r>
              <a:rPr lang="de-DE" dirty="0" smtClean="0">
                <a:solidFill>
                  <a:srgbClr val="00B050"/>
                </a:solidFill>
              </a:rPr>
              <a:t> ne </a:t>
            </a:r>
            <a:r>
              <a:rPr lang="de-DE" dirty="0" err="1" smtClean="0">
                <a:solidFill>
                  <a:srgbClr val="00B050"/>
                </a:solidFill>
              </a:rPr>
              <a:t>trouvent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pas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toutes</a:t>
            </a:r>
            <a:r>
              <a:rPr lang="de-DE" dirty="0" smtClean="0">
                <a:solidFill>
                  <a:srgbClr val="00B050"/>
                </a:solidFill>
              </a:rPr>
              <a:t> les </a:t>
            </a:r>
            <a:r>
              <a:rPr lang="de-DE" dirty="0" err="1" smtClean="0">
                <a:solidFill>
                  <a:srgbClr val="00B050"/>
                </a:solidFill>
              </a:rPr>
              <a:t>réponses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sur</a:t>
            </a:r>
            <a:r>
              <a:rPr lang="de-DE" dirty="0" smtClean="0">
                <a:solidFill>
                  <a:srgbClr val="00B050"/>
                </a:solidFill>
              </a:rPr>
              <a:t> Internet.»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9" y="2830259"/>
            <a:ext cx="664522" cy="60965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200" y="522513"/>
            <a:ext cx="11103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7030A0"/>
                </a:solidFill>
              </a:rPr>
              <a:t>1re </a:t>
            </a:r>
            <a:r>
              <a:rPr lang="de-DE" sz="3200" dirty="0" err="1" smtClean="0">
                <a:solidFill>
                  <a:srgbClr val="7030A0"/>
                </a:solidFill>
              </a:rPr>
              <a:t>partie</a:t>
            </a:r>
            <a:r>
              <a:rPr lang="de-DE" sz="3200" dirty="0" smtClean="0">
                <a:solidFill>
                  <a:srgbClr val="7030A0"/>
                </a:solidFill>
              </a:rPr>
              <a:t> de </a:t>
            </a:r>
            <a:r>
              <a:rPr lang="de-DE" sz="3200" dirty="0" err="1" smtClean="0">
                <a:solidFill>
                  <a:srgbClr val="7030A0"/>
                </a:solidFill>
              </a:rPr>
              <a:t>notre</a:t>
            </a:r>
            <a:r>
              <a:rPr lang="de-DE" sz="3200" dirty="0" smtClean="0">
                <a:solidFill>
                  <a:srgbClr val="7030A0"/>
                </a:solidFill>
              </a:rPr>
              <a:t> </a:t>
            </a:r>
            <a:r>
              <a:rPr lang="de-DE" sz="3200" dirty="0" err="1" smtClean="0">
                <a:solidFill>
                  <a:srgbClr val="7030A0"/>
                </a:solidFill>
              </a:rPr>
              <a:t>projet</a:t>
            </a:r>
            <a:r>
              <a:rPr lang="de-DE" sz="3200" dirty="0" smtClean="0">
                <a:solidFill>
                  <a:srgbClr val="7030A0"/>
                </a:solidFill>
              </a:rPr>
              <a:t> : «</a:t>
            </a:r>
            <a:r>
              <a:rPr lang="de-DE" sz="3200" dirty="0" err="1" smtClean="0">
                <a:solidFill>
                  <a:srgbClr val="7030A0"/>
                </a:solidFill>
              </a:rPr>
              <a:t>Informons-nous</a:t>
            </a:r>
            <a:r>
              <a:rPr lang="de-DE" sz="3200" dirty="0" smtClean="0">
                <a:solidFill>
                  <a:srgbClr val="7030A0"/>
                </a:solidFill>
              </a:rPr>
              <a:t> </a:t>
            </a:r>
            <a:r>
              <a:rPr lang="de-DE" sz="3200" dirty="0" err="1" smtClean="0">
                <a:solidFill>
                  <a:srgbClr val="7030A0"/>
                </a:solidFill>
              </a:rPr>
              <a:t>sur</a:t>
            </a:r>
            <a:r>
              <a:rPr lang="de-DE" sz="3200" dirty="0" smtClean="0">
                <a:solidFill>
                  <a:srgbClr val="7030A0"/>
                </a:solidFill>
              </a:rPr>
              <a:t> le </a:t>
            </a:r>
            <a:r>
              <a:rPr lang="de-DE" sz="3200" dirty="0" err="1" smtClean="0">
                <a:solidFill>
                  <a:srgbClr val="7030A0"/>
                </a:solidFill>
              </a:rPr>
              <a:t>territoire</a:t>
            </a:r>
            <a:r>
              <a:rPr lang="de-DE" sz="3200" dirty="0" smtClean="0">
                <a:solidFill>
                  <a:srgbClr val="7030A0"/>
                </a:solidFill>
              </a:rPr>
              <a:t> ! » </a:t>
            </a:r>
            <a:endParaRPr lang="de-DE" sz="3200" dirty="0">
              <a:solidFill>
                <a:srgbClr val="7030A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38299" y="1461406"/>
            <a:ext cx="11215501" cy="111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rgbClr val="FF0000"/>
                </a:solidFill>
              </a:rPr>
              <a:t>Risque</a:t>
            </a:r>
            <a:r>
              <a:rPr lang="de-DE" sz="3200" dirty="0" smtClean="0">
                <a:solidFill>
                  <a:srgbClr val="FF0000"/>
                </a:solidFill>
              </a:rPr>
              <a:t> : </a:t>
            </a:r>
            <a:r>
              <a:rPr lang="de-DE" sz="3200" dirty="0" err="1" smtClean="0">
                <a:solidFill>
                  <a:srgbClr val="FF0000"/>
                </a:solidFill>
              </a:rPr>
              <a:t>que</a:t>
            </a:r>
            <a:r>
              <a:rPr lang="de-DE" sz="3200" dirty="0" smtClean="0">
                <a:solidFill>
                  <a:srgbClr val="FF0000"/>
                </a:solidFill>
              </a:rPr>
              <a:t> le </a:t>
            </a:r>
            <a:r>
              <a:rPr lang="de-DE" sz="3200" dirty="0" err="1" smtClean="0">
                <a:solidFill>
                  <a:srgbClr val="FF0000"/>
                </a:solidFill>
              </a:rPr>
              <a:t>travail</a:t>
            </a:r>
            <a:r>
              <a:rPr lang="de-DE" sz="3200" dirty="0" smtClean="0">
                <a:solidFill>
                  <a:srgbClr val="FF0000"/>
                </a:solidFill>
              </a:rPr>
              <a:t> des </a:t>
            </a:r>
            <a:r>
              <a:rPr lang="de-DE" sz="3200" dirty="0" err="1" smtClean="0">
                <a:solidFill>
                  <a:srgbClr val="FF0000"/>
                </a:solidFill>
              </a:rPr>
              <a:t>élèves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francais</a:t>
            </a:r>
            <a:r>
              <a:rPr lang="de-DE" sz="3200" dirty="0" smtClean="0">
                <a:solidFill>
                  <a:srgbClr val="FF0000"/>
                </a:solidFill>
              </a:rPr>
              <a:t> et des </a:t>
            </a:r>
            <a:r>
              <a:rPr lang="de-DE" sz="3200" dirty="0" err="1" smtClean="0">
                <a:solidFill>
                  <a:srgbClr val="FF0000"/>
                </a:solidFill>
              </a:rPr>
              <a:t>élèves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allemands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 smtClean="0">
                <a:solidFill>
                  <a:srgbClr val="FF0000"/>
                </a:solidFill>
              </a:rPr>
              <a:t>              </a:t>
            </a:r>
            <a:r>
              <a:rPr lang="de-DE" sz="3200" dirty="0" err="1" smtClean="0">
                <a:solidFill>
                  <a:srgbClr val="FF0000"/>
                </a:solidFill>
              </a:rPr>
              <a:t>soient</a:t>
            </a:r>
            <a:r>
              <a:rPr lang="de-DE" sz="3200" dirty="0" smtClean="0">
                <a:solidFill>
                  <a:srgbClr val="FF0000"/>
                </a:solidFill>
              </a:rPr>
              <a:t> en </a:t>
            </a:r>
            <a:r>
              <a:rPr lang="de-DE" sz="3200" dirty="0" err="1" smtClean="0">
                <a:solidFill>
                  <a:srgbClr val="FF0000"/>
                </a:solidFill>
              </a:rPr>
              <a:t>parallèle</a:t>
            </a:r>
            <a:r>
              <a:rPr lang="de-DE" sz="3200" dirty="0" smtClean="0">
                <a:solidFill>
                  <a:srgbClr val="FF0000"/>
                </a:solidFill>
              </a:rPr>
              <a:t>, </a:t>
            </a:r>
            <a:r>
              <a:rPr lang="de-DE" sz="3200" dirty="0" err="1" smtClean="0">
                <a:solidFill>
                  <a:srgbClr val="FF0000"/>
                </a:solidFill>
              </a:rPr>
              <a:t>qu‘il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n‘y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ait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pas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collaboration</a:t>
            </a:r>
            <a:r>
              <a:rPr lang="de-DE" sz="3200" dirty="0" smtClean="0">
                <a:solidFill>
                  <a:srgbClr val="FF0000"/>
                </a:solidFill>
              </a:rPr>
              <a:t>.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383971" y="138792"/>
            <a:ext cx="53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>
                <a:solidFill>
                  <a:srgbClr val="7030A0"/>
                </a:solidFill>
              </a:rPr>
              <a:t>Exemples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d‘activités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collaboratives</a:t>
            </a:r>
            <a:endParaRPr lang="de-DE" sz="2800" dirty="0">
              <a:solidFill>
                <a:srgbClr val="7030A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62057" y="938894"/>
            <a:ext cx="53092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p</a:t>
            </a:r>
            <a:r>
              <a:rPr lang="de-DE" sz="2800" dirty="0" err="1" smtClean="0"/>
              <a:t>uis</a:t>
            </a:r>
            <a:r>
              <a:rPr lang="de-DE" sz="2800" dirty="0" smtClean="0"/>
              <a:t> </a:t>
            </a:r>
            <a:r>
              <a:rPr lang="de-DE" sz="2800" dirty="0" err="1" smtClean="0"/>
              <a:t>plusieurs</a:t>
            </a:r>
            <a:r>
              <a:rPr lang="de-DE" sz="2800" dirty="0" smtClean="0"/>
              <a:t> </a:t>
            </a:r>
            <a:r>
              <a:rPr lang="de-DE" sz="2800" dirty="0" err="1" smtClean="0"/>
              <a:t>élèves</a:t>
            </a:r>
            <a:r>
              <a:rPr lang="de-DE" sz="2800" dirty="0" smtClean="0"/>
              <a:t> </a:t>
            </a:r>
            <a:r>
              <a:rPr lang="de-DE" sz="2800" b="1" dirty="0" err="1" smtClean="0"/>
              <a:t>analysent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ou</a:t>
            </a:r>
            <a:r>
              <a:rPr lang="de-DE" sz="2800" dirty="0" smtClean="0"/>
              <a:t> </a:t>
            </a:r>
            <a:r>
              <a:rPr lang="de-DE" sz="2800" b="1" dirty="0" err="1" smtClean="0"/>
              <a:t>synthétisent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ou</a:t>
            </a:r>
            <a:r>
              <a:rPr lang="de-DE" sz="2800" dirty="0" smtClean="0"/>
              <a:t> </a:t>
            </a:r>
            <a:r>
              <a:rPr lang="de-DE" sz="2800" b="1" dirty="0" err="1" smtClean="0"/>
              <a:t>commentent</a:t>
            </a:r>
            <a:r>
              <a:rPr lang="de-DE" sz="2800" dirty="0" smtClean="0"/>
              <a:t> les </a:t>
            </a:r>
            <a:r>
              <a:rPr lang="de-DE" sz="2800" dirty="0" err="1" smtClean="0"/>
              <a:t>données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94081" y="866400"/>
            <a:ext cx="6400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Chacun</a:t>
            </a:r>
            <a:r>
              <a:rPr lang="de-DE" sz="2800" dirty="0" smtClean="0"/>
              <a:t> se </a:t>
            </a:r>
            <a:r>
              <a:rPr lang="de-DE" sz="2800" dirty="0" err="1" smtClean="0"/>
              <a:t>décrit</a:t>
            </a:r>
            <a:r>
              <a:rPr lang="de-DE" sz="2800" dirty="0" smtClean="0"/>
              <a:t> </a:t>
            </a:r>
            <a:r>
              <a:rPr lang="de-DE" sz="2800" dirty="0" err="1" smtClean="0"/>
              <a:t>dans</a:t>
            </a:r>
            <a:r>
              <a:rPr lang="de-DE" sz="2800" dirty="0" smtClean="0"/>
              <a:t> la </a:t>
            </a:r>
            <a:r>
              <a:rPr lang="de-DE" sz="2800" dirty="0" err="1" smtClean="0"/>
              <a:t>langue</a:t>
            </a:r>
            <a:r>
              <a:rPr lang="de-DE" sz="2800" dirty="0" smtClean="0"/>
              <a:t> </a:t>
            </a:r>
            <a:r>
              <a:rPr lang="de-DE" sz="2800" dirty="0" err="1" smtClean="0"/>
              <a:t>étudiée</a:t>
            </a:r>
            <a:r>
              <a:rPr lang="de-DE" sz="2800" dirty="0" smtClean="0"/>
              <a:t> …</a:t>
            </a:r>
          </a:p>
          <a:p>
            <a:r>
              <a:rPr lang="de-DE" sz="2400" dirty="0" smtClean="0">
                <a:solidFill>
                  <a:srgbClr val="7030A0"/>
                </a:solidFill>
              </a:rPr>
              <a:t>(</a:t>
            </a:r>
            <a:r>
              <a:rPr lang="de-DE" sz="2400" dirty="0" err="1" smtClean="0">
                <a:solidFill>
                  <a:srgbClr val="7030A0"/>
                </a:solidFill>
              </a:rPr>
              <a:t>décrit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err="1" smtClean="0">
                <a:solidFill>
                  <a:srgbClr val="7030A0"/>
                </a:solidFill>
              </a:rPr>
              <a:t>ses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err="1" smtClean="0">
                <a:solidFill>
                  <a:srgbClr val="7030A0"/>
                </a:solidFill>
              </a:rPr>
              <a:t>déplacements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smtClean="0">
                <a:solidFill>
                  <a:srgbClr val="7030A0"/>
                </a:solidFill>
              </a:rPr>
              <a:t>par-</a:t>
            </a:r>
            <a:r>
              <a:rPr lang="de-DE" sz="2400" dirty="0" err="1" smtClean="0">
                <a:solidFill>
                  <a:srgbClr val="7030A0"/>
                </a:solidFill>
              </a:rPr>
              <a:t>delà</a:t>
            </a:r>
            <a:r>
              <a:rPr lang="de-DE" sz="2400" dirty="0" smtClean="0">
                <a:solidFill>
                  <a:srgbClr val="7030A0"/>
                </a:solidFill>
              </a:rPr>
              <a:t> </a:t>
            </a:r>
            <a:r>
              <a:rPr lang="de-DE" sz="2400" dirty="0" smtClean="0">
                <a:solidFill>
                  <a:srgbClr val="7030A0"/>
                </a:solidFill>
              </a:rPr>
              <a:t>la </a:t>
            </a:r>
            <a:r>
              <a:rPr lang="de-DE" sz="2400" dirty="0" err="1" smtClean="0">
                <a:solidFill>
                  <a:srgbClr val="7030A0"/>
                </a:solidFill>
              </a:rPr>
              <a:t>frontière</a:t>
            </a:r>
            <a:r>
              <a:rPr lang="de-DE" sz="2400" dirty="0" smtClean="0">
                <a:solidFill>
                  <a:srgbClr val="7030A0"/>
                </a:solidFill>
              </a:rPr>
              <a:t>)</a:t>
            </a:r>
          </a:p>
          <a:p>
            <a:endParaRPr lang="de-DE" sz="2800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35" y="2566463"/>
            <a:ext cx="4918691" cy="216489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4905377"/>
            <a:ext cx="4922089" cy="17144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85" y="3170145"/>
            <a:ext cx="5376905" cy="95753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4345733"/>
            <a:ext cx="2087335" cy="14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73529" y="473529"/>
            <a:ext cx="115198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Chaque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pays</a:t>
            </a:r>
            <a:r>
              <a:rPr lang="de-DE" sz="2400" dirty="0" smtClean="0"/>
              <a:t> </a:t>
            </a:r>
            <a:r>
              <a:rPr lang="de-DE" sz="2400" dirty="0" err="1" smtClean="0"/>
              <a:t>cherche</a:t>
            </a:r>
            <a:r>
              <a:rPr lang="de-DE" sz="2400" dirty="0" smtClean="0"/>
              <a:t> des </a:t>
            </a:r>
            <a:r>
              <a:rPr lang="de-DE" sz="2400" dirty="0" err="1" smtClean="0"/>
              <a:t>informations</a:t>
            </a:r>
            <a:r>
              <a:rPr lang="de-DE" sz="2400" dirty="0" smtClean="0"/>
              <a:t> </a:t>
            </a:r>
            <a:r>
              <a:rPr lang="de-DE" sz="2400" dirty="0" err="1" smtClean="0"/>
              <a:t>sur</a:t>
            </a:r>
            <a:r>
              <a:rPr lang="de-DE" sz="2400" dirty="0" smtClean="0"/>
              <a:t> </a:t>
            </a:r>
            <a:r>
              <a:rPr lang="de-DE" sz="2400" b="1" dirty="0" err="1" smtClean="0"/>
              <a:t>son</a:t>
            </a:r>
            <a:r>
              <a:rPr lang="de-DE" sz="2400" dirty="0" smtClean="0"/>
              <a:t> </a:t>
            </a:r>
            <a:r>
              <a:rPr lang="de-DE" sz="2400" dirty="0" err="1" smtClean="0"/>
              <a:t>village</a:t>
            </a:r>
            <a:r>
              <a:rPr lang="de-DE" sz="2400" dirty="0" smtClean="0"/>
              <a:t> : </a:t>
            </a:r>
          </a:p>
          <a:p>
            <a:r>
              <a:rPr lang="de-DE" dirty="0" smtClean="0"/>
              <a:t>. </a:t>
            </a:r>
            <a:r>
              <a:rPr lang="de-DE" dirty="0" err="1"/>
              <a:t>w</a:t>
            </a:r>
            <a:r>
              <a:rPr lang="de-DE" dirty="0" err="1" smtClean="0"/>
              <a:t>ebquest</a:t>
            </a:r>
            <a:r>
              <a:rPr lang="de-DE" dirty="0" smtClean="0"/>
              <a:t> à </a:t>
            </a:r>
            <a:r>
              <a:rPr lang="de-DE" dirty="0" err="1" smtClean="0"/>
              <a:t>partir</a:t>
            </a:r>
            <a:r>
              <a:rPr lang="de-DE" dirty="0" smtClean="0"/>
              <a:t>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Padlet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avec</a:t>
            </a:r>
            <a:r>
              <a:rPr lang="de-DE" dirty="0" smtClean="0"/>
              <a:t> des </a:t>
            </a:r>
            <a:r>
              <a:rPr lang="de-DE" dirty="0" err="1" smtClean="0"/>
              <a:t>documents</a:t>
            </a:r>
            <a:r>
              <a:rPr lang="de-DE" dirty="0" smtClean="0"/>
              <a:t> «</a:t>
            </a:r>
            <a:r>
              <a:rPr lang="de-DE" dirty="0" err="1" smtClean="0"/>
              <a:t>froids</a:t>
            </a:r>
            <a:r>
              <a:rPr lang="de-DE" dirty="0" smtClean="0"/>
              <a:t>» (</a:t>
            </a:r>
            <a:r>
              <a:rPr lang="de-DE" dirty="0" err="1" smtClean="0"/>
              <a:t>statistiques</a:t>
            </a:r>
            <a:r>
              <a:rPr lang="de-DE" dirty="0" smtClean="0"/>
              <a:t>, </a:t>
            </a:r>
            <a:r>
              <a:rPr lang="de-DE" dirty="0" err="1" smtClean="0"/>
              <a:t>cartes</a:t>
            </a:r>
            <a:r>
              <a:rPr lang="de-DE" dirty="0" smtClean="0"/>
              <a:t> …) </a:t>
            </a:r>
          </a:p>
          <a:p>
            <a:r>
              <a:rPr lang="de-DE" dirty="0" smtClean="0"/>
              <a:t>et «</a:t>
            </a:r>
            <a:r>
              <a:rPr lang="de-DE" dirty="0" err="1" smtClean="0"/>
              <a:t>chauds</a:t>
            </a:r>
            <a:r>
              <a:rPr lang="de-DE" dirty="0" smtClean="0"/>
              <a:t>» (</a:t>
            </a:r>
            <a:r>
              <a:rPr lang="de-DE" dirty="0" err="1" smtClean="0"/>
              <a:t>blogs</a:t>
            </a:r>
            <a:r>
              <a:rPr lang="de-DE" dirty="0" smtClean="0"/>
              <a:t>, </a:t>
            </a:r>
            <a:r>
              <a:rPr lang="de-DE" dirty="0" err="1" smtClean="0"/>
              <a:t>vidéos</a:t>
            </a:r>
            <a:r>
              <a:rPr lang="de-DE" dirty="0" smtClean="0"/>
              <a:t> …) </a:t>
            </a:r>
            <a:endParaRPr lang="de-DE" dirty="0">
              <a:hlinkClick r:id="rId2"/>
            </a:endParaRPr>
          </a:p>
          <a:p>
            <a:endParaRPr lang="de-DE" dirty="0" smtClean="0"/>
          </a:p>
          <a:p>
            <a:r>
              <a:rPr lang="de-DE" dirty="0" smtClean="0"/>
              <a:t>. </a:t>
            </a:r>
            <a:r>
              <a:rPr lang="fr-FR" dirty="0" smtClean="0"/>
              <a:t>Interviews dans sa langue maternelle pour les partenaires … </a:t>
            </a:r>
          </a:p>
          <a:p>
            <a:r>
              <a:rPr lang="fr-FR" dirty="0" smtClean="0"/>
              <a:t>suivies d‘un travail de compréhension de l‘oral ou de l‘écrit 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69" y="1059706"/>
            <a:ext cx="2101084" cy="166716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98371" y="3731089"/>
            <a:ext cx="90215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sz="2800" dirty="0" err="1">
                <a:solidFill>
                  <a:prstClr val="black"/>
                </a:solidFill>
              </a:rPr>
              <a:t>puis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b="1" dirty="0">
                <a:solidFill>
                  <a:prstClr val="black"/>
                </a:solidFill>
              </a:rPr>
              <a:t>on </a:t>
            </a:r>
            <a:r>
              <a:rPr lang="de-DE" sz="2800" b="1" dirty="0" err="1">
                <a:solidFill>
                  <a:prstClr val="black"/>
                </a:solidFill>
              </a:rPr>
              <a:t>assemble</a:t>
            </a:r>
            <a:r>
              <a:rPr lang="de-DE" sz="2800" b="1" dirty="0">
                <a:solidFill>
                  <a:prstClr val="black"/>
                </a:solidFill>
              </a:rPr>
              <a:t> le puzzle </a:t>
            </a:r>
            <a:r>
              <a:rPr lang="de-DE" sz="2800" dirty="0" err="1">
                <a:solidFill>
                  <a:srgbClr val="00B050"/>
                </a:solidFill>
              </a:rPr>
              <a:t>lors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  <a:r>
              <a:rPr lang="de-DE" sz="2800" dirty="0" err="1">
                <a:solidFill>
                  <a:srgbClr val="00B050"/>
                </a:solidFill>
              </a:rPr>
              <a:t>d‘une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  <a:r>
              <a:rPr lang="de-DE" sz="2800" dirty="0" err="1">
                <a:solidFill>
                  <a:srgbClr val="00B050"/>
                </a:solidFill>
              </a:rPr>
              <a:t>rencontre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  <a:r>
              <a:rPr lang="de-DE" sz="2800" dirty="0" err="1">
                <a:solidFill>
                  <a:srgbClr val="00B050"/>
                </a:solidFill>
              </a:rPr>
              <a:t>réelle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  <a:r>
              <a:rPr lang="de-DE" sz="2800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de-DE" dirty="0" smtClean="0">
                <a:solidFill>
                  <a:prstClr val="black"/>
                </a:solidFill>
              </a:rPr>
              <a:t>- </a:t>
            </a:r>
            <a:r>
              <a:rPr lang="de-DE" dirty="0" err="1" smtClean="0">
                <a:solidFill>
                  <a:prstClr val="black"/>
                </a:solidFill>
              </a:rPr>
              <a:t>mise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prstClr val="black"/>
                </a:solidFill>
              </a:rPr>
              <a:t>en </a:t>
            </a:r>
            <a:r>
              <a:rPr lang="de-DE" dirty="0" err="1">
                <a:solidFill>
                  <a:prstClr val="black"/>
                </a:solidFill>
              </a:rPr>
              <a:t>place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d‘une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affiche</a:t>
            </a:r>
            <a:r>
              <a:rPr lang="de-DE" dirty="0">
                <a:solidFill>
                  <a:prstClr val="black"/>
                </a:solidFill>
              </a:rPr>
              <a:t> en </a:t>
            </a:r>
            <a:r>
              <a:rPr lang="de-DE" dirty="0" err="1">
                <a:solidFill>
                  <a:prstClr val="black"/>
                </a:solidFill>
              </a:rPr>
              <a:t>deux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parties</a:t>
            </a:r>
            <a:r>
              <a:rPr lang="de-DE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de-DE" dirty="0" err="1">
                <a:solidFill>
                  <a:prstClr val="black"/>
                </a:solidFill>
              </a:rPr>
              <a:t>méthode</a:t>
            </a:r>
            <a:r>
              <a:rPr lang="de-DE" dirty="0">
                <a:solidFill>
                  <a:prstClr val="black"/>
                </a:solidFill>
              </a:rPr>
              <a:t> «Tandem» (les </a:t>
            </a:r>
            <a:r>
              <a:rPr lang="de-DE" dirty="0" err="1">
                <a:solidFill>
                  <a:prstClr val="black"/>
                </a:solidFill>
              </a:rPr>
              <a:t>élèves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s‘apprennent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mutuellement</a:t>
            </a:r>
            <a:r>
              <a:rPr lang="de-DE" dirty="0">
                <a:solidFill>
                  <a:prstClr val="black"/>
                </a:solidFill>
              </a:rPr>
              <a:t> du </a:t>
            </a:r>
            <a:r>
              <a:rPr lang="de-DE" dirty="0" err="1">
                <a:solidFill>
                  <a:prstClr val="black"/>
                </a:solidFill>
              </a:rPr>
              <a:t>vocabulaire</a:t>
            </a:r>
            <a:r>
              <a:rPr lang="de-DE" dirty="0">
                <a:solidFill>
                  <a:prstClr val="black"/>
                </a:solidFill>
              </a:rPr>
              <a:t>)</a:t>
            </a:r>
          </a:p>
          <a:p>
            <a:pPr marL="285750" lvl="0" indent="-285750">
              <a:buFontTx/>
              <a:buChar char="-"/>
            </a:pPr>
            <a:r>
              <a:rPr lang="de-DE" dirty="0" err="1" smtClean="0">
                <a:solidFill>
                  <a:prstClr val="black"/>
                </a:solidFill>
              </a:rPr>
              <a:t>analyse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d‘images</a:t>
            </a:r>
            <a:r>
              <a:rPr lang="de-DE" dirty="0">
                <a:solidFill>
                  <a:prstClr val="black"/>
                </a:solidFill>
              </a:rPr>
              <a:t> en </a:t>
            </a:r>
            <a:r>
              <a:rPr lang="de-DE" dirty="0" err="1">
                <a:solidFill>
                  <a:prstClr val="black"/>
                </a:solidFill>
              </a:rPr>
              <a:t>groupes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binationaux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 smtClean="0">
                <a:solidFill>
                  <a:prstClr val="black"/>
                </a:solidFill>
              </a:rPr>
              <a:t>- on </a:t>
            </a:r>
            <a:r>
              <a:rPr lang="de-DE" dirty="0" err="1">
                <a:solidFill>
                  <a:prstClr val="black"/>
                </a:solidFill>
              </a:rPr>
              <a:t>garde</a:t>
            </a:r>
            <a:r>
              <a:rPr lang="de-DE" dirty="0">
                <a:solidFill>
                  <a:prstClr val="black"/>
                </a:solidFill>
              </a:rPr>
              <a:t> les </a:t>
            </a:r>
            <a:r>
              <a:rPr lang="de-DE" dirty="0" err="1">
                <a:solidFill>
                  <a:prstClr val="black"/>
                </a:solidFill>
              </a:rPr>
              <a:t>points</a:t>
            </a:r>
            <a:r>
              <a:rPr lang="de-DE" dirty="0">
                <a:solidFill>
                  <a:prstClr val="black"/>
                </a:solidFill>
              </a:rPr>
              <a:t> les plus </a:t>
            </a:r>
            <a:r>
              <a:rPr lang="de-DE" dirty="0" err="1">
                <a:solidFill>
                  <a:prstClr val="black"/>
                </a:solidFill>
              </a:rPr>
              <a:t>complexes</a:t>
            </a:r>
            <a:r>
              <a:rPr lang="de-DE" dirty="0">
                <a:solidFill>
                  <a:prstClr val="black"/>
                </a:solidFill>
              </a:rPr>
              <a:t> de </a:t>
            </a:r>
            <a:r>
              <a:rPr lang="de-DE" dirty="0" err="1">
                <a:solidFill>
                  <a:prstClr val="black"/>
                </a:solidFill>
              </a:rPr>
              <a:t>réflexion</a:t>
            </a:r>
            <a:r>
              <a:rPr lang="de-DE" dirty="0">
                <a:solidFill>
                  <a:prstClr val="black"/>
                </a:solidFill>
              </a:rPr>
              <a:t> et de </a:t>
            </a:r>
            <a:r>
              <a:rPr lang="de-DE" dirty="0" err="1">
                <a:solidFill>
                  <a:prstClr val="black"/>
                </a:solidFill>
              </a:rPr>
              <a:t>débat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pour</a:t>
            </a:r>
            <a:r>
              <a:rPr lang="de-DE" dirty="0">
                <a:solidFill>
                  <a:prstClr val="black"/>
                </a:solidFill>
              </a:rPr>
              <a:t> les </a:t>
            </a:r>
            <a:r>
              <a:rPr lang="de-DE" dirty="0" err="1">
                <a:solidFill>
                  <a:prstClr val="black"/>
                </a:solidFill>
              </a:rPr>
              <a:t>rencontres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réelles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52" y="3395425"/>
            <a:ext cx="2145591" cy="94762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14" y="4398413"/>
            <a:ext cx="2188029" cy="106809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128" y="157954"/>
            <a:ext cx="2792185" cy="315024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14" y="5641521"/>
            <a:ext cx="2194271" cy="11099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0520" y="2909453"/>
            <a:ext cx="2675844" cy="110181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4125" y="5612366"/>
            <a:ext cx="1813832" cy="11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7030A0"/>
                </a:solidFill>
              </a:rPr>
              <a:t>2</a:t>
            </a:r>
            <a:r>
              <a:rPr lang="fr-FR" sz="3200" baseline="30000" dirty="0" smtClean="0">
                <a:solidFill>
                  <a:srgbClr val="7030A0"/>
                </a:solidFill>
              </a:rPr>
              <a:t>e</a:t>
            </a:r>
            <a:r>
              <a:rPr lang="fr-FR" sz="3200" dirty="0" smtClean="0">
                <a:solidFill>
                  <a:srgbClr val="7030A0"/>
                </a:solidFill>
              </a:rPr>
              <a:t> partie du projet : « créons notre quartier franco-allemand »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26820" y="2000249"/>
            <a:ext cx="8866415" cy="7102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« Les partenaires doivent avoir besoin les uns des autres </a:t>
            </a:r>
            <a:endParaRPr lang="fr-F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pour </a:t>
            </a:r>
            <a:r>
              <a:rPr lang="fr-FR" dirty="0" smtClean="0">
                <a:solidFill>
                  <a:srgbClr val="00B050"/>
                </a:solidFill>
              </a:rPr>
              <a:t>réaliser une tâche en petits groupes internationaux. »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6" y="2060742"/>
            <a:ext cx="664522" cy="6096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4083" y="3004457"/>
            <a:ext cx="1091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Lors</a:t>
            </a:r>
            <a:r>
              <a:rPr lang="de-DE" dirty="0" smtClean="0"/>
              <a:t> </a:t>
            </a:r>
            <a:r>
              <a:rPr lang="de-DE" dirty="0" err="1" smtClean="0"/>
              <a:t>d‘une</a:t>
            </a:r>
            <a:r>
              <a:rPr lang="de-DE" dirty="0" smtClean="0"/>
              <a:t> </a:t>
            </a:r>
            <a:r>
              <a:rPr lang="de-DE" dirty="0" err="1" smtClean="0"/>
              <a:t>rencontre</a:t>
            </a:r>
            <a:r>
              <a:rPr lang="de-DE" dirty="0" smtClean="0"/>
              <a:t> </a:t>
            </a:r>
            <a:r>
              <a:rPr lang="de-DE" dirty="0" err="1" smtClean="0"/>
              <a:t>réelle</a:t>
            </a:r>
            <a:r>
              <a:rPr lang="de-DE" dirty="0" smtClean="0"/>
              <a:t>,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tirage</a:t>
            </a:r>
            <a:r>
              <a:rPr lang="de-DE" dirty="0" smtClean="0"/>
              <a:t> au </a:t>
            </a:r>
            <a:r>
              <a:rPr lang="de-DE" dirty="0" err="1" smtClean="0"/>
              <a:t>sort</a:t>
            </a:r>
            <a:r>
              <a:rPr lang="de-DE" dirty="0" smtClean="0"/>
              <a:t> a </a:t>
            </a:r>
            <a:r>
              <a:rPr lang="de-DE" dirty="0" err="1" smtClean="0"/>
              <a:t>permis</a:t>
            </a:r>
            <a:r>
              <a:rPr lang="de-DE" dirty="0" smtClean="0"/>
              <a:t> de </a:t>
            </a:r>
            <a:r>
              <a:rPr lang="de-DE" dirty="0" err="1" smtClean="0"/>
              <a:t>placer</a:t>
            </a:r>
            <a:r>
              <a:rPr lang="de-DE" dirty="0" smtClean="0"/>
              <a:t> les </a:t>
            </a:r>
            <a:r>
              <a:rPr lang="de-DE" dirty="0" err="1" smtClean="0"/>
              <a:t>élèves</a:t>
            </a:r>
            <a:r>
              <a:rPr lang="de-DE" dirty="0" smtClean="0"/>
              <a:t> en </a:t>
            </a:r>
            <a:r>
              <a:rPr lang="de-DE" b="1" dirty="0" err="1" smtClean="0"/>
              <a:t>petits</a:t>
            </a:r>
            <a:r>
              <a:rPr lang="de-DE" b="1" dirty="0" smtClean="0"/>
              <a:t> </a:t>
            </a:r>
            <a:r>
              <a:rPr lang="de-DE" b="1" dirty="0" err="1" smtClean="0"/>
              <a:t>groupes</a:t>
            </a:r>
            <a:r>
              <a:rPr lang="de-DE" b="1" dirty="0" smtClean="0"/>
              <a:t> </a:t>
            </a:r>
            <a:r>
              <a:rPr lang="de-DE" b="1" dirty="0" err="1" smtClean="0"/>
              <a:t>binationaux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Chaque</a:t>
            </a:r>
            <a:r>
              <a:rPr lang="de-DE" dirty="0" smtClean="0"/>
              <a:t> </a:t>
            </a:r>
            <a:r>
              <a:rPr lang="de-DE" dirty="0" err="1" smtClean="0"/>
              <a:t>groupe</a:t>
            </a:r>
            <a:r>
              <a:rPr lang="de-DE" dirty="0" smtClean="0"/>
              <a:t> </a:t>
            </a:r>
            <a:r>
              <a:rPr lang="de-DE" dirty="0" err="1" smtClean="0"/>
              <a:t>correspondait</a:t>
            </a:r>
            <a:r>
              <a:rPr lang="de-DE" dirty="0" smtClean="0"/>
              <a:t> à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logement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Chacun</a:t>
            </a:r>
            <a:r>
              <a:rPr lang="de-DE" dirty="0" smtClean="0"/>
              <a:t> </a:t>
            </a:r>
            <a:r>
              <a:rPr lang="de-DE" dirty="0" err="1" smtClean="0"/>
              <a:t>devait</a:t>
            </a:r>
            <a:r>
              <a:rPr lang="de-DE" dirty="0" smtClean="0"/>
              <a:t> à la </a:t>
            </a:r>
            <a:r>
              <a:rPr lang="de-DE" dirty="0" err="1" smtClean="0"/>
              <a:t>fois</a:t>
            </a:r>
            <a:r>
              <a:rPr lang="de-DE" dirty="0" smtClean="0"/>
              <a:t> </a:t>
            </a:r>
            <a:r>
              <a:rPr lang="de-DE" dirty="0" err="1" smtClean="0"/>
              <a:t>compléter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fiche</a:t>
            </a:r>
            <a:r>
              <a:rPr lang="de-DE" dirty="0" smtClean="0"/>
              <a:t> </a:t>
            </a:r>
            <a:r>
              <a:rPr lang="de-DE" dirty="0" err="1" smtClean="0"/>
              <a:t>d‘information</a:t>
            </a:r>
            <a:r>
              <a:rPr lang="de-DE" dirty="0" smtClean="0"/>
              <a:t> </a:t>
            </a:r>
            <a:r>
              <a:rPr lang="de-DE" dirty="0" err="1" smtClean="0"/>
              <a:t>personnelle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sa</a:t>
            </a:r>
            <a:r>
              <a:rPr lang="de-DE" dirty="0" smtClean="0"/>
              <a:t> </a:t>
            </a:r>
            <a:r>
              <a:rPr lang="de-DE" dirty="0" err="1" smtClean="0"/>
              <a:t>nouvelle</a:t>
            </a:r>
            <a:r>
              <a:rPr lang="de-DE" dirty="0" smtClean="0"/>
              <a:t> </a:t>
            </a:r>
            <a:r>
              <a:rPr lang="de-DE" dirty="0" err="1" smtClean="0"/>
              <a:t>identité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et </a:t>
            </a:r>
            <a:r>
              <a:rPr lang="de-DE" b="1" dirty="0" err="1" smtClean="0"/>
              <a:t>débattre</a:t>
            </a:r>
            <a:r>
              <a:rPr lang="de-DE" dirty="0" smtClean="0"/>
              <a:t> en </a:t>
            </a:r>
            <a:r>
              <a:rPr lang="de-DE" dirty="0" err="1" smtClean="0"/>
              <a:t>groupe</a:t>
            </a:r>
            <a:r>
              <a:rPr lang="de-DE" dirty="0" smtClean="0"/>
              <a:t> de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comme</a:t>
            </a:r>
            <a:r>
              <a:rPr lang="de-DE" dirty="0" smtClean="0"/>
              <a:t> les </a:t>
            </a:r>
            <a:r>
              <a:rPr lang="de-DE" dirty="0" err="1" smtClean="0"/>
              <a:t>rôles</a:t>
            </a:r>
            <a:r>
              <a:rPr lang="de-DE" dirty="0" smtClean="0"/>
              <a:t>, </a:t>
            </a:r>
            <a:r>
              <a:rPr lang="de-DE" dirty="0" err="1" smtClean="0"/>
              <a:t>noms</a:t>
            </a:r>
            <a:r>
              <a:rPr lang="de-DE" dirty="0" smtClean="0"/>
              <a:t>, </a:t>
            </a:r>
            <a:r>
              <a:rPr lang="de-DE" dirty="0" err="1" smtClean="0"/>
              <a:t>habitudes</a:t>
            </a:r>
            <a:r>
              <a:rPr lang="de-DE" dirty="0"/>
              <a:t> </a:t>
            </a:r>
            <a:r>
              <a:rPr lang="de-DE" dirty="0" err="1" smtClean="0"/>
              <a:t>françaises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allemandes</a:t>
            </a:r>
            <a:r>
              <a:rPr lang="de-DE" dirty="0" smtClean="0"/>
              <a:t> …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06" y="4263257"/>
            <a:ext cx="1792901" cy="25105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184777"/>
            <a:ext cx="2183266" cy="26675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304" y="4263257"/>
            <a:ext cx="3899593" cy="258907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54" y="1135430"/>
            <a:ext cx="8572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393" y="204107"/>
            <a:ext cx="11585121" cy="2196193"/>
          </a:xfrm>
        </p:spPr>
        <p:txBody>
          <a:bodyPr>
            <a:normAutofit/>
          </a:bodyPr>
          <a:lstStyle/>
          <a:p>
            <a:r>
              <a:rPr lang="de-DE" sz="3600" dirty="0" err="1" smtClean="0">
                <a:solidFill>
                  <a:srgbClr val="7030A0"/>
                </a:solidFill>
              </a:rPr>
              <a:t>Tâche</a:t>
            </a:r>
            <a:r>
              <a:rPr lang="de-DE" sz="3600" dirty="0" smtClean="0">
                <a:solidFill>
                  <a:srgbClr val="7030A0"/>
                </a:solidFill>
              </a:rPr>
              <a:t> finale : les </a:t>
            </a:r>
            <a:r>
              <a:rPr lang="de-DE" sz="3600" dirty="0" err="1" smtClean="0">
                <a:solidFill>
                  <a:srgbClr val="7030A0"/>
                </a:solidFill>
              </a:rPr>
              <a:t>élèves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r>
              <a:rPr lang="de-DE" sz="3600" dirty="0" err="1" smtClean="0">
                <a:solidFill>
                  <a:srgbClr val="7030A0"/>
                </a:solidFill>
              </a:rPr>
              <a:t>devaient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br>
              <a:rPr lang="de-DE" sz="3600" dirty="0" smtClean="0">
                <a:solidFill>
                  <a:srgbClr val="7030A0"/>
                </a:solidFill>
              </a:rPr>
            </a:br>
            <a:r>
              <a:rPr lang="de-DE" sz="3600" dirty="0" err="1" smtClean="0">
                <a:solidFill>
                  <a:srgbClr val="7030A0"/>
                </a:solidFill>
              </a:rPr>
              <a:t>rédiger</a:t>
            </a:r>
            <a:r>
              <a:rPr lang="de-DE" sz="3600" dirty="0" smtClean="0">
                <a:solidFill>
                  <a:srgbClr val="7030A0"/>
                </a:solidFill>
              </a:rPr>
              <a:t> la </a:t>
            </a:r>
            <a:r>
              <a:rPr lang="de-DE" sz="3600" dirty="0" err="1" smtClean="0">
                <a:solidFill>
                  <a:srgbClr val="7030A0"/>
                </a:solidFill>
              </a:rPr>
              <a:t>biographie</a:t>
            </a:r>
            <a:r>
              <a:rPr lang="de-DE" sz="3600" dirty="0" smtClean="0">
                <a:solidFill>
                  <a:srgbClr val="7030A0"/>
                </a:solidFill>
              </a:rPr>
              <a:t> et </a:t>
            </a:r>
            <a:r>
              <a:rPr lang="de-DE" sz="3600" dirty="0" err="1" smtClean="0">
                <a:solidFill>
                  <a:srgbClr val="7030A0"/>
                </a:solidFill>
              </a:rPr>
              <a:t>une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r>
              <a:rPr lang="de-DE" sz="3600" dirty="0" err="1" smtClean="0">
                <a:solidFill>
                  <a:srgbClr val="7030A0"/>
                </a:solidFill>
              </a:rPr>
              <a:t>journée</a:t>
            </a:r>
            <a:r>
              <a:rPr lang="de-DE" sz="3600" dirty="0" smtClean="0">
                <a:solidFill>
                  <a:srgbClr val="7030A0"/>
                </a:solidFill>
              </a:rPr>
              <a:t> habituelle </a:t>
            </a:r>
            <a:br>
              <a:rPr lang="de-DE" sz="3600" dirty="0" smtClean="0">
                <a:solidFill>
                  <a:srgbClr val="7030A0"/>
                </a:solidFill>
              </a:rPr>
            </a:br>
            <a:r>
              <a:rPr lang="de-DE" sz="3600" dirty="0" smtClean="0">
                <a:solidFill>
                  <a:srgbClr val="7030A0"/>
                </a:solidFill>
              </a:rPr>
              <a:t>de </a:t>
            </a:r>
            <a:r>
              <a:rPr lang="de-DE" sz="3600" dirty="0" err="1" smtClean="0">
                <a:solidFill>
                  <a:srgbClr val="7030A0"/>
                </a:solidFill>
              </a:rPr>
              <a:t>leur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r>
              <a:rPr lang="de-DE" sz="3600" dirty="0" err="1" smtClean="0">
                <a:solidFill>
                  <a:srgbClr val="7030A0"/>
                </a:solidFill>
              </a:rPr>
              <a:t>personnage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r>
              <a:rPr lang="de-DE" sz="3600" dirty="0" err="1" smtClean="0">
                <a:solidFill>
                  <a:srgbClr val="7030A0"/>
                </a:solidFill>
              </a:rPr>
              <a:t>fictif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r>
              <a:rPr lang="de-DE" sz="3600" dirty="0" smtClean="0">
                <a:solidFill>
                  <a:srgbClr val="7030A0"/>
                </a:solidFill>
              </a:rPr>
              <a:t/>
            </a:r>
            <a:br>
              <a:rPr lang="de-DE" sz="3600" dirty="0" smtClean="0">
                <a:solidFill>
                  <a:srgbClr val="7030A0"/>
                </a:solidFill>
              </a:rPr>
            </a:br>
            <a:r>
              <a:rPr lang="de-DE" sz="3600" dirty="0" smtClean="0">
                <a:solidFill>
                  <a:srgbClr val="7030A0"/>
                </a:solidFill>
              </a:rPr>
              <a:t>en </a:t>
            </a:r>
            <a:r>
              <a:rPr lang="de-DE" sz="3600" dirty="0" err="1" smtClean="0">
                <a:solidFill>
                  <a:srgbClr val="7030A0"/>
                </a:solidFill>
              </a:rPr>
              <a:t>tenant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r>
              <a:rPr lang="de-DE" sz="3600" dirty="0" err="1" smtClean="0">
                <a:solidFill>
                  <a:srgbClr val="7030A0"/>
                </a:solidFill>
              </a:rPr>
              <a:t>compte</a:t>
            </a:r>
            <a:r>
              <a:rPr lang="de-DE" sz="3600" dirty="0" smtClean="0">
                <a:solidFill>
                  <a:srgbClr val="7030A0"/>
                </a:solidFill>
              </a:rPr>
              <a:t> des </a:t>
            </a:r>
            <a:r>
              <a:rPr lang="de-DE" sz="3600" dirty="0" err="1" smtClean="0">
                <a:solidFill>
                  <a:srgbClr val="7030A0"/>
                </a:solidFill>
              </a:rPr>
              <a:t>constellations</a:t>
            </a:r>
            <a:r>
              <a:rPr lang="de-DE" sz="3600" dirty="0" smtClean="0">
                <a:solidFill>
                  <a:srgbClr val="7030A0"/>
                </a:solidFill>
              </a:rPr>
              <a:t> </a:t>
            </a:r>
            <a:r>
              <a:rPr lang="de-DE" sz="3600" dirty="0" err="1" smtClean="0">
                <a:solidFill>
                  <a:srgbClr val="7030A0"/>
                </a:solidFill>
              </a:rPr>
              <a:t>dans</a:t>
            </a:r>
            <a:r>
              <a:rPr lang="de-DE" sz="3600" dirty="0" smtClean="0">
                <a:solidFill>
                  <a:srgbClr val="7030A0"/>
                </a:solidFill>
              </a:rPr>
              <a:t> les </a:t>
            </a:r>
            <a:r>
              <a:rPr lang="de-DE" sz="3600" dirty="0" err="1" smtClean="0">
                <a:solidFill>
                  <a:srgbClr val="7030A0"/>
                </a:solidFill>
              </a:rPr>
              <a:t>logements</a:t>
            </a:r>
            <a:r>
              <a:rPr lang="de-DE" sz="3600" dirty="0" smtClean="0">
                <a:solidFill>
                  <a:srgbClr val="7030A0"/>
                </a:solidFill>
              </a:rPr>
              <a:t>.</a:t>
            </a:r>
            <a:endParaRPr lang="de-DE" sz="3600" dirty="0">
              <a:solidFill>
                <a:srgbClr val="7030A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0243" y="2465614"/>
            <a:ext cx="11642271" cy="3711349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des </a:t>
            </a:r>
            <a:r>
              <a:rPr lang="de-DE" dirty="0" err="1" smtClean="0"/>
              <a:t>outils</a:t>
            </a:r>
            <a:r>
              <a:rPr lang="de-DE" dirty="0" smtClean="0"/>
              <a:t> </a:t>
            </a:r>
            <a:r>
              <a:rPr lang="de-DE" dirty="0" err="1" smtClean="0"/>
              <a:t>numériques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err="1"/>
              <a:t>u</a:t>
            </a:r>
            <a:r>
              <a:rPr lang="de-DE" dirty="0" err="1" smtClean="0"/>
              <a:t>tilisés</a:t>
            </a:r>
            <a:r>
              <a:rPr lang="de-DE" dirty="0" smtClean="0"/>
              <a:t> par les </a:t>
            </a:r>
            <a:r>
              <a:rPr lang="de-DE" dirty="0" err="1" smtClean="0"/>
              <a:t>élèves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communiquer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</a:t>
            </a:r>
            <a:r>
              <a:rPr lang="de-DE" dirty="0" smtClean="0"/>
              <a:t>t </a:t>
            </a:r>
            <a:r>
              <a:rPr lang="de-DE" dirty="0" err="1" smtClean="0"/>
              <a:t>améliorer</a:t>
            </a:r>
            <a:r>
              <a:rPr lang="de-DE" dirty="0" smtClean="0"/>
              <a:t> </a:t>
            </a:r>
            <a:r>
              <a:rPr lang="de-DE" dirty="0" err="1" smtClean="0"/>
              <a:t>leur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err="1"/>
              <a:t>p</a:t>
            </a:r>
            <a:r>
              <a:rPr lang="de-DE" dirty="0" err="1" smtClean="0"/>
              <a:t>remier</a:t>
            </a:r>
            <a:r>
              <a:rPr lang="de-DE" dirty="0" smtClean="0"/>
              <a:t> </a:t>
            </a:r>
            <a:r>
              <a:rPr lang="de-DE" dirty="0" err="1" smtClean="0"/>
              <a:t>jet</a:t>
            </a:r>
            <a:r>
              <a:rPr lang="de-DE" dirty="0" smtClean="0"/>
              <a:t> … 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90" y="3041877"/>
            <a:ext cx="2924016" cy="3200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54" y="3396343"/>
            <a:ext cx="4852312" cy="24241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573" y="1007876"/>
            <a:ext cx="859611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0479" y="218168"/>
            <a:ext cx="6125936" cy="810529"/>
          </a:xfrm>
        </p:spPr>
        <p:txBody>
          <a:bodyPr>
            <a:norm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</a:rPr>
              <a:t>La </a:t>
            </a:r>
            <a:r>
              <a:rPr lang="de-DE" sz="2800" dirty="0" err="1" smtClean="0">
                <a:solidFill>
                  <a:srgbClr val="7030A0"/>
                </a:solidFill>
              </a:rPr>
              <a:t>production</a:t>
            </a:r>
            <a:r>
              <a:rPr lang="de-DE" sz="2800" dirty="0" smtClean="0">
                <a:solidFill>
                  <a:srgbClr val="7030A0"/>
                </a:solidFill>
              </a:rPr>
              <a:t> finale</a:t>
            </a:r>
            <a:endParaRPr lang="de-DE" sz="2800" dirty="0">
              <a:solidFill>
                <a:srgbClr val="7030A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258363"/>
            <a:ext cx="3921627" cy="232749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01" y="4392386"/>
            <a:ext cx="5761934" cy="23938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96" y="1417190"/>
            <a:ext cx="4071389" cy="259963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12921" y="1338943"/>
            <a:ext cx="63599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Des </a:t>
            </a:r>
            <a:r>
              <a:rPr lang="de-DE" sz="2800" dirty="0" err="1" smtClean="0"/>
              <a:t>outils</a:t>
            </a:r>
            <a:r>
              <a:rPr lang="de-DE" sz="2800" dirty="0" smtClean="0"/>
              <a:t> </a:t>
            </a:r>
            <a:r>
              <a:rPr lang="de-DE" sz="2800" dirty="0" err="1" smtClean="0"/>
              <a:t>numériques</a:t>
            </a:r>
            <a:r>
              <a:rPr lang="de-DE" sz="2800" dirty="0" smtClean="0"/>
              <a:t> </a:t>
            </a:r>
            <a:r>
              <a:rPr lang="de-DE" sz="2800" dirty="0" err="1" smtClean="0"/>
              <a:t>sur</a:t>
            </a:r>
            <a:r>
              <a:rPr lang="de-DE" sz="2800" dirty="0" smtClean="0"/>
              <a:t> le </a:t>
            </a:r>
            <a:r>
              <a:rPr lang="de-DE" sz="2800" dirty="0" err="1" smtClean="0"/>
              <a:t>TwinSpace</a:t>
            </a:r>
            <a:r>
              <a:rPr lang="de-DE" sz="2800" dirty="0" smtClean="0"/>
              <a:t> </a:t>
            </a:r>
            <a:r>
              <a:rPr lang="de-DE" sz="2800" dirty="0" err="1" smtClean="0"/>
              <a:t>utilisés</a:t>
            </a:r>
            <a:r>
              <a:rPr lang="de-DE" sz="2800" dirty="0" smtClean="0"/>
              <a:t> par le </a:t>
            </a:r>
            <a:r>
              <a:rPr lang="de-DE" sz="2800" dirty="0" err="1" smtClean="0"/>
              <a:t>professeur</a:t>
            </a:r>
            <a:r>
              <a:rPr lang="de-DE" sz="2800" dirty="0" smtClean="0"/>
              <a:t> </a:t>
            </a:r>
            <a:endParaRPr lang="de-DE" sz="2800" dirty="0" smtClean="0"/>
          </a:p>
          <a:p>
            <a:r>
              <a:rPr lang="de-DE" sz="2800" dirty="0" err="1" smtClean="0"/>
              <a:t>pour</a:t>
            </a:r>
            <a:r>
              <a:rPr lang="de-DE" sz="2800" dirty="0" smtClean="0"/>
              <a:t> </a:t>
            </a:r>
            <a:r>
              <a:rPr lang="de-DE" sz="2800" dirty="0" err="1" smtClean="0"/>
              <a:t>exposer</a:t>
            </a:r>
            <a:r>
              <a:rPr lang="de-DE" sz="2800" dirty="0" smtClean="0"/>
              <a:t> </a:t>
            </a:r>
            <a:r>
              <a:rPr lang="de-DE" sz="2800" dirty="0" err="1" smtClean="0"/>
              <a:t>tous</a:t>
            </a:r>
            <a:r>
              <a:rPr lang="de-DE" sz="2800" dirty="0" smtClean="0"/>
              <a:t> les </a:t>
            </a:r>
            <a:r>
              <a:rPr lang="de-DE" sz="2800" dirty="0" err="1" smtClean="0"/>
              <a:t>travaux</a:t>
            </a:r>
            <a:r>
              <a:rPr lang="de-DE" sz="2800" dirty="0" smtClean="0"/>
              <a:t> des </a:t>
            </a:r>
            <a:r>
              <a:rPr lang="de-DE" sz="2800" dirty="0" err="1" smtClean="0"/>
              <a:t>élèves</a:t>
            </a:r>
            <a:r>
              <a:rPr lang="de-DE" sz="2800" dirty="0" smtClean="0"/>
              <a:t> </a:t>
            </a:r>
            <a:r>
              <a:rPr lang="de-DE" sz="2800" dirty="0" err="1" smtClean="0"/>
              <a:t>sur</a:t>
            </a:r>
            <a:r>
              <a:rPr lang="de-DE" sz="2800" dirty="0" smtClean="0"/>
              <a:t> </a:t>
            </a:r>
            <a:r>
              <a:rPr lang="de-DE" sz="2800" dirty="0" err="1" smtClean="0"/>
              <a:t>un</a:t>
            </a:r>
            <a:r>
              <a:rPr lang="de-DE" sz="2800" dirty="0" smtClean="0"/>
              <a:t> </a:t>
            </a:r>
            <a:r>
              <a:rPr lang="de-DE" sz="2800" dirty="0" err="1" smtClean="0"/>
              <a:t>même</a:t>
            </a:r>
            <a:r>
              <a:rPr lang="de-DE" sz="2800" dirty="0" smtClean="0"/>
              <a:t> </a:t>
            </a:r>
            <a:r>
              <a:rPr lang="de-DE" sz="2800" dirty="0" err="1" smtClean="0"/>
              <a:t>document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716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7030A0"/>
                </a:solidFill>
              </a:rPr>
              <a:t>3</a:t>
            </a:r>
            <a:r>
              <a:rPr lang="de-DE" sz="3200" dirty="0" smtClean="0">
                <a:solidFill>
                  <a:srgbClr val="7030A0"/>
                </a:solidFill>
              </a:rPr>
              <a:t>e </a:t>
            </a:r>
            <a:r>
              <a:rPr lang="de-DE" sz="3200" dirty="0" err="1" smtClean="0">
                <a:solidFill>
                  <a:srgbClr val="7030A0"/>
                </a:solidFill>
              </a:rPr>
              <a:t>partie</a:t>
            </a:r>
            <a:r>
              <a:rPr lang="de-DE" sz="3200" dirty="0" smtClean="0">
                <a:solidFill>
                  <a:srgbClr val="7030A0"/>
                </a:solidFill>
              </a:rPr>
              <a:t> du </a:t>
            </a:r>
            <a:r>
              <a:rPr lang="de-DE" sz="3200" dirty="0" err="1" smtClean="0">
                <a:solidFill>
                  <a:srgbClr val="7030A0"/>
                </a:solidFill>
              </a:rPr>
              <a:t>projet</a:t>
            </a:r>
            <a:r>
              <a:rPr lang="de-DE" sz="3200" dirty="0" smtClean="0">
                <a:solidFill>
                  <a:srgbClr val="7030A0"/>
                </a:solidFill>
              </a:rPr>
              <a:t> : « </a:t>
            </a:r>
            <a:r>
              <a:rPr lang="de-DE" sz="3200" dirty="0" err="1" smtClean="0">
                <a:solidFill>
                  <a:srgbClr val="7030A0"/>
                </a:solidFill>
              </a:rPr>
              <a:t>Proposons</a:t>
            </a:r>
            <a:r>
              <a:rPr lang="de-DE" sz="3200" dirty="0" smtClean="0">
                <a:solidFill>
                  <a:srgbClr val="7030A0"/>
                </a:solidFill>
              </a:rPr>
              <a:t> </a:t>
            </a:r>
            <a:r>
              <a:rPr lang="de-DE" sz="3200" dirty="0" err="1" smtClean="0">
                <a:solidFill>
                  <a:srgbClr val="7030A0"/>
                </a:solidFill>
              </a:rPr>
              <a:t>notre</a:t>
            </a:r>
            <a:r>
              <a:rPr lang="de-DE" sz="3200" dirty="0" smtClean="0">
                <a:solidFill>
                  <a:srgbClr val="7030A0"/>
                </a:solidFill>
              </a:rPr>
              <a:t> </a:t>
            </a:r>
            <a:r>
              <a:rPr lang="de-DE" sz="3200" dirty="0" err="1" smtClean="0">
                <a:solidFill>
                  <a:srgbClr val="7030A0"/>
                </a:solidFill>
              </a:rPr>
              <a:t>nouvelle</a:t>
            </a:r>
            <a:r>
              <a:rPr lang="de-DE" sz="3200" dirty="0" smtClean="0">
                <a:solidFill>
                  <a:srgbClr val="7030A0"/>
                </a:solidFill>
              </a:rPr>
              <a:t> </a:t>
            </a:r>
            <a:r>
              <a:rPr lang="de-DE" sz="3200" dirty="0" err="1" smtClean="0">
                <a:solidFill>
                  <a:srgbClr val="7030A0"/>
                </a:solidFill>
              </a:rPr>
              <a:t>école</a:t>
            </a:r>
            <a:r>
              <a:rPr lang="de-DE" sz="3200" dirty="0" smtClean="0">
                <a:solidFill>
                  <a:srgbClr val="7030A0"/>
                </a:solidFill>
              </a:rPr>
              <a:t> !»</a:t>
            </a:r>
            <a:endParaRPr lang="de-DE" sz="3200" dirty="0">
              <a:solidFill>
                <a:srgbClr val="7030A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3" y="1311210"/>
            <a:ext cx="6935561" cy="51896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3143" y="2874510"/>
            <a:ext cx="2147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</a:t>
            </a:r>
            <a:r>
              <a:rPr lang="de-DE" sz="2400" dirty="0" smtClean="0"/>
              <a:t>es </a:t>
            </a:r>
            <a:r>
              <a:rPr lang="de-DE" sz="2400" dirty="0" err="1" smtClean="0"/>
              <a:t>activités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vant,</a:t>
            </a:r>
          </a:p>
          <a:p>
            <a:r>
              <a:rPr lang="de-DE" sz="2400" dirty="0" err="1"/>
              <a:t>p</a:t>
            </a:r>
            <a:r>
              <a:rPr lang="de-DE" sz="2400" dirty="0" err="1" smtClean="0"/>
              <a:t>endant</a:t>
            </a:r>
            <a:endParaRPr lang="de-DE" sz="2400" dirty="0" smtClean="0"/>
          </a:p>
          <a:p>
            <a:r>
              <a:rPr lang="de-DE" sz="2400" dirty="0"/>
              <a:t>e</a:t>
            </a:r>
            <a:r>
              <a:rPr lang="de-DE" sz="2400" dirty="0" smtClean="0"/>
              <a:t>t </a:t>
            </a:r>
            <a:r>
              <a:rPr lang="de-DE" sz="2400" dirty="0" err="1" smtClean="0"/>
              <a:t>après</a:t>
            </a:r>
            <a:endParaRPr lang="de-DE" sz="2400" dirty="0" smtClean="0"/>
          </a:p>
          <a:p>
            <a:r>
              <a:rPr lang="de-DE" sz="2400" dirty="0"/>
              <a:t>l</a:t>
            </a:r>
            <a:r>
              <a:rPr lang="de-DE" sz="2400" dirty="0" smtClean="0"/>
              <a:t>a </a:t>
            </a:r>
            <a:r>
              <a:rPr lang="de-DE" sz="2400" dirty="0" err="1" smtClean="0"/>
              <a:t>rencontre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889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325563"/>
          </a:xfrm>
        </p:spPr>
        <p:txBody>
          <a:bodyPr>
            <a:normAutofit/>
          </a:bodyPr>
          <a:lstStyle/>
          <a:p>
            <a:r>
              <a:rPr lang="de-DE" sz="2800" dirty="0" err="1" smtClean="0">
                <a:solidFill>
                  <a:srgbClr val="7030A0"/>
                </a:solidFill>
              </a:rPr>
              <a:t>Exemples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d‘activités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interactives</a:t>
            </a:r>
            <a:r>
              <a:rPr lang="de-DE" sz="2800" dirty="0" smtClean="0">
                <a:solidFill>
                  <a:srgbClr val="7030A0"/>
                </a:solidFill>
              </a:rPr>
              <a:t>, </a:t>
            </a:r>
            <a:r>
              <a:rPr lang="de-DE" sz="2800" dirty="0" err="1" smtClean="0">
                <a:solidFill>
                  <a:srgbClr val="7030A0"/>
                </a:solidFill>
              </a:rPr>
              <a:t>ludiques</a:t>
            </a:r>
            <a:r>
              <a:rPr lang="de-DE" sz="2800" dirty="0" smtClean="0">
                <a:solidFill>
                  <a:srgbClr val="7030A0"/>
                </a:solidFill>
              </a:rPr>
              <a:t>, </a:t>
            </a:r>
            <a:r>
              <a:rPr lang="de-DE" sz="2800" dirty="0" err="1" smtClean="0">
                <a:solidFill>
                  <a:srgbClr val="7030A0"/>
                </a:solidFill>
              </a:rPr>
              <a:t>créatives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ou</a:t>
            </a:r>
            <a:r>
              <a:rPr lang="de-DE" sz="2800" dirty="0" smtClean="0">
                <a:solidFill>
                  <a:srgbClr val="7030A0"/>
                </a:solidFill>
              </a:rPr>
              <a:t> plus </a:t>
            </a:r>
            <a:r>
              <a:rPr lang="de-DE" sz="2800" dirty="0" err="1" smtClean="0">
                <a:solidFill>
                  <a:srgbClr val="7030A0"/>
                </a:solidFill>
              </a:rPr>
              <a:t>artistiques</a:t>
            </a:r>
            <a:endParaRPr lang="de-DE" sz="2800" dirty="0">
              <a:solidFill>
                <a:srgbClr val="7030A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5" y="2196813"/>
            <a:ext cx="5357254" cy="41971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89857" y="1869621"/>
            <a:ext cx="5372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LearningApps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93827" y="1363436"/>
            <a:ext cx="5868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Kahoot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093" y="1433557"/>
            <a:ext cx="4228497" cy="270933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457950" y="4553010"/>
            <a:ext cx="5649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Tagul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757" y="4597553"/>
            <a:ext cx="2569029" cy="19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dirty="0" smtClean="0">
                <a:solidFill>
                  <a:srgbClr val="7030A0"/>
                </a:solidFill>
              </a:rPr>
              <a:t>4e </a:t>
            </a:r>
            <a:r>
              <a:rPr lang="de-DE" sz="2800" dirty="0" err="1" smtClean="0">
                <a:solidFill>
                  <a:srgbClr val="7030A0"/>
                </a:solidFill>
              </a:rPr>
              <a:t>partie</a:t>
            </a:r>
            <a:r>
              <a:rPr lang="de-DE" sz="2800" dirty="0" smtClean="0">
                <a:solidFill>
                  <a:srgbClr val="7030A0"/>
                </a:solidFill>
              </a:rPr>
              <a:t> du </a:t>
            </a:r>
            <a:r>
              <a:rPr lang="de-DE" sz="2800" dirty="0" err="1" smtClean="0">
                <a:solidFill>
                  <a:srgbClr val="7030A0"/>
                </a:solidFill>
              </a:rPr>
              <a:t>projet</a:t>
            </a:r>
            <a:r>
              <a:rPr lang="de-DE" sz="2800" dirty="0" smtClean="0">
                <a:solidFill>
                  <a:srgbClr val="7030A0"/>
                </a:solidFill>
              </a:rPr>
              <a:t> : « </a:t>
            </a:r>
            <a:r>
              <a:rPr lang="de-DE" sz="2800" dirty="0" err="1" smtClean="0">
                <a:solidFill>
                  <a:srgbClr val="7030A0"/>
                </a:solidFill>
              </a:rPr>
              <a:t>faisons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vivre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notre</a:t>
            </a:r>
            <a:r>
              <a:rPr lang="de-DE" sz="2800" dirty="0" smtClean="0">
                <a:solidFill>
                  <a:srgbClr val="7030A0"/>
                </a:solidFill>
              </a:rPr>
              <a:t> quartier !»</a:t>
            </a:r>
            <a:endParaRPr lang="de-DE" sz="2800" dirty="0">
              <a:solidFill>
                <a:srgbClr val="7030A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2166257" cy="484459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>
                <a:solidFill>
                  <a:srgbClr val="7030A0"/>
                </a:solidFill>
              </a:rPr>
              <a:t>Tâche</a:t>
            </a:r>
            <a:r>
              <a:rPr lang="de-DE" dirty="0" smtClean="0">
                <a:solidFill>
                  <a:srgbClr val="7030A0"/>
                </a:solidFill>
              </a:rPr>
              <a:t> finale : </a:t>
            </a:r>
            <a:r>
              <a:rPr lang="de-DE" dirty="0" err="1">
                <a:solidFill>
                  <a:srgbClr val="7030A0"/>
                </a:solidFill>
              </a:rPr>
              <a:t>o</a:t>
            </a:r>
            <a:r>
              <a:rPr lang="de-DE" dirty="0" err="1" smtClean="0">
                <a:solidFill>
                  <a:srgbClr val="7030A0"/>
                </a:solidFill>
              </a:rPr>
              <a:t>rganiser</a:t>
            </a:r>
            <a:r>
              <a:rPr lang="de-DE" dirty="0" smtClean="0">
                <a:solidFill>
                  <a:srgbClr val="7030A0"/>
                </a:solidFill>
              </a:rPr>
              <a:t> la </a:t>
            </a:r>
            <a:r>
              <a:rPr lang="de-DE" dirty="0" err="1" smtClean="0">
                <a:solidFill>
                  <a:srgbClr val="7030A0"/>
                </a:solidFill>
              </a:rPr>
              <a:t>fête</a:t>
            </a:r>
            <a:r>
              <a:rPr lang="de-DE" dirty="0" smtClean="0">
                <a:solidFill>
                  <a:srgbClr val="7030A0"/>
                </a:solidFill>
              </a:rPr>
              <a:t> des </a:t>
            </a:r>
            <a:r>
              <a:rPr lang="de-DE" dirty="0" err="1" smtClean="0">
                <a:solidFill>
                  <a:srgbClr val="7030A0"/>
                </a:solidFill>
              </a:rPr>
              <a:t>voisins</a:t>
            </a:r>
            <a:r>
              <a:rPr lang="de-DE" dirty="0" smtClean="0">
                <a:solidFill>
                  <a:srgbClr val="7030A0"/>
                </a:solidFill>
              </a:rPr>
              <a:t>.</a:t>
            </a:r>
            <a:endParaRPr lang="de-DE" dirty="0">
              <a:solidFill>
                <a:srgbClr val="7030A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56" y="2392136"/>
            <a:ext cx="3167224" cy="321332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81856" y="1690687"/>
            <a:ext cx="3416915" cy="433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 </a:t>
            </a:r>
            <a:r>
              <a:rPr lang="de-DE" dirty="0" err="1" smtClean="0"/>
              <a:t>élèves</a:t>
            </a:r>
            <a:r>
              <a:rPr lang="de-DE" dirty="0" smtClean="0"/>
              <a:t> </a:t>
            </a:r>
            <a:r>
              <a:rPr lang="de-DE" dirty="0" err="1" smtClean="0"/>
              <a:t>français</a:t>
            </a:r>
            <a:r>
              <a:rPr lang="de-DE" dirty="0" smtClean="0"/>
              <a:t> </a:t>
            </a:r>
            <a:r>
              <a:rPr lang="de-DE" dirty="0" err="1" smtClean="0"/>
              <a:t>ont</a:t>
            </a:r>
            <a:r>
              <a:rPr lang="de-DE" dirty="0" smtClean="0"/>
              <a:t> </a:t>
            </a:r>
            <a:r>
              <a:rPr lang="de-DE" dirty="0" err="1" smtClean="0"/>
              <a:t>débattu</a:t>
            </a:r>
            <a:r>
              <a:rPr lang="de-DE" dirty="0" smtClean="0"/>
              <a:t> de </a:t>
            </a:r>
            <a:r>
              <a:rPr lang="de-DE" dirty="0" err="1" smtClean="0"/>
              <a:t>plusieurs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 et </a:t>
            </a:r>
            <a:r>
              <a:rPr lang="de-DE" dirty="0" err="1" smtClean="0"/>
              <a:t>voté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784521" y="1690687"/>
            <a:ext cx="4784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Puis</a:t>
            </a:r>
            <a:r>
              <a:rPr lang="de-DE" dirty="0" smtClean="0"/>
              <a:t> les </a:t>
            </a:r>
            <a:r>
              <a:rPr lang="de-DE" dirty="0" err="1" smtClean="0"/>
              <a:t>élèves</a:t>
            </a:r>
            <a:r>
              <a:rPr lang="de-DE" dirty="0" smtClean="0"/>
              <a:t> </a:t>
            </a:r>
            <a:r>
              <a:rPr lang="de-DE" dirty="0" err="1" smtClean="0"/>
              <a:t>allemands</a:t>
            </a:r>
            <a:r>
              <a:rPr lang="de-DE" dirty="0" smtClean="0"/>
              <a:t> </a:t>
            </a:r>
            <a:r>
              <a:rPr lang="de-DE" dirty="0" err="1" smtClean="0"/>
              <a:t>ont</a:t>
            </a:r>
            <a:r>
              <a:rPr lang="de-DE" dirty="0" smtClean="0"/>
              <a:t> </a:t>
            </a:r>
            <a:r>
              <a:rPr lang="de-DE" dirty="0" err="1" smtClean="0"/>
              <a:t>écrit</a:t>
            </a:r>
            <a:r>
              <a:rPr lang="de-DE" dirty="0" smtClean="0"/>
              <a:t> </a:t>
            </a:r>
            <a:r>
              <a:rPr lang="de-DE" dirty="0" err="1" smtClean="0"/>
              <a:t>collectivement</a:t>
            </a:r>
            <a:r>
              <a:rPr lang="de-DE" dirty="0" smtClean="0"/>
              <a:t> </a:t>
            </a:r>
            <a:r>
              <a:rPr lang="de-DE" dirty="0" err="1" smtClean="0"/>
              <a:t>l‘invitation</a:t>
            </a:r>
            <a:r>
              <a:rPr lang="de-DE" dirty="0" smtClean="0"/>
              <a:t> et </a:t>
            </a:r>
            <a:r>
              <a:rPr lang="de-DE" dirty="0" err="1" smtClean="0"/>
              <a:t>choisi</a:t>
            </a:r>
            <a:r>
              <a:rPr lang="de-DE" dirty="0" smtClean="0"/>
              <a:t> la </a:t>
            </a:r>
            <a:r>
              <a:rPr lang="de-DE" dirty="0" err="1" smtClean="0"/>
              <a:t>meilleure</a:t>
            </a:r>
            <a:r>
              <a:rPr lang="de-DE" dirty="0" smtClean="0"/>
              <a:t> </a:t>
            </a:r>
            <a:r>
              <a:rPr lang="de-DE" dirty="0" err="1" smtClean="0"/>
              <a:t>illustration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88" y="2539092"/>
            <a:ext cx="3216549" cy="363310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1450" y="3796393"/>
            <a:ext cx="265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→ </a:t>
            </a:r>
            <a:r>
              <a:rPr lang="de-DE" dirty="0" err="1" smtClean="0">
                <a:solidFill>
                  <a:srgbClr val="FF0000"/>
                </a:solidFill>
              </a:rPr>
              <a:t>Que</a:t>
            </a:r>
            <a:r>
              <a:rPr lang="de-DE" dirty="0" smtClean="0">
                <a:solidFill>
                  <a:srgbClr val="FF0000"/>
                </a:solidFill>
              </a:rPr>
              <a:t> faire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quand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  <a:r>
              <a:rPr lang="de-DE" dirty="0" err="1" smtClean="0">
                <a:solidFill>
                  <a:srgbClr val="FF0000"/>
                </a:solidFill>
              </a:rPr>
              <a:t>n‘a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autant</a:t>
            </a:r>
            <a:r>
              <a:rPr lang="de-DE" dirty="0" smtClean="0">
                <a:solidFill>
                  <a:srgbClr val="FF0000"/>
                </a:solidFill>
              </a:rPr>
              <a:t> de </a:t>
            </a:r>
            <a:r>
              <a:rPr lang="de-DE" dirty="0" err="1" smtClean="0">
                <a:solidFill>
                  <a:srgbClr val="FF0000"/>
                </a:solidFill>
              </a:rPr>
              <a:t>temps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chacun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à y </a:t>
            </a:r>
            <a:r>
              <a:rPr lang="de-DE" dirty="0" err="1" smtClean="0">
                <a:solidFill>
                  <a:srgbClr val="FF0000"/>
                </a:solidFill>
              </a:rPr>
              <a:t>consacrer</a:t>
            </a:r>
            <a:r>
              <a:rPr lang="de-DE" dirty="0" smtClean="0">
                <a:solidFill>
                  <a:srgbClr val="FF0000"/>
                </a:solidFill>
              </a:rPr>
              <a:t> ?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 </a:t>
            </a:r>
            <a:r>
              <a:rPr lang="de-DE" dirty="0" err="1" smtClean="0"/>
              <a:t>Contenu</a:t>
            </a:r>
            <a:r>
              <a:rPr lang="de-DE" dirty="0" smtClean="0"/>
              <a:t> de </a:t>
            </a:r>
            <a:r>
              <a:rPr lang="de-DE" dirty="0" err="1" smtClean="0"/>
              <a:t>cette</a:t>
            </a:r>
            <a:r>
              <a:rPr lang="de-DE" dirty="0" smtClean="0"/>
              <a:t> </a:t>
            </a:r>
            <a:r>
              <a:rPr lang="de-DE" dirty="0" err="1" smtClean="0"/>
              <a:t>présentation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857" y="2731860"/>
            <a:ext cx="11002736" cy="2019754"/>
          </a:xfrm>
        </p:spPr>
        <p:txBody>
          <a:bodyPr/>
          <a:lstStyle/>
          <a:p>
            <a:r>
              <a:rPr lang="de-DE" dirty="0" err="1"/>
              <a:t>s</a:t>
            </a:r>
            <a:r>
              <a:rPr lang="de-DE" dirty="0" err="1" smtClean="0"/>
              <a:t>ommaire</a:t>
            </a:r>
            <a:r>
              <a:rPr lang="de-DE" dirty="0" smtClean="0"/>
              <a:t> de </a:t>
            </a:r>
            <a:r>
              <a:rPr lang="de-DE" dirty="0" err="1" smtClean="0"/>
              <a:t>notre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(3)</a:t>
            </a:r>
          </a:p>
          <a:p>
            <a:r>
              <a:rPr lang="de-DE" dirty="0" err="1"/>
              <a:t>p</a:t>
            </a:r>
            <a:r>
              <a:rPr lang="de-DE" dirty="0" err="1" smtClean="0"/>
              <a:t>istes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commencer</a:t>
            </a:r>
            <a:r>
              <a:rPr lang="de-DE" dirty="0" smtClean="0"/>
              <a:t> et </a:t>
            </a:r>
            <a:r>
              <a:rPr lang="de-DE" dirty="0" err="1" smtClean="0"/>
              <a:t>planifier</a:t>
            </a:r>
            <a:r>
              <a:rPr lang="de-DE" dirty="0" smtClean="0"/>
              <a:t> </a:t>
            </a:r>
            <a:r>
              <a:rPr lang="de-DE" dirty="0" err="1" smtClean="0"/>
              <a:t>son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transfrontalier</a:t>
            </a:r>
            <a:r>
              <a:rPr lang="de-DE" dirty="0" smtClean="0"/>
              <a:t> (4 à 10)</a:t>
            </a:r>
          </a:p>
          <a:p>
            <a:r>
              <a:rPr lang="de-DE" dirty="0" err="1"/>
              <a:t>e</a:t>
            </a:r>
            <a:r>
              <a:rPr lang="de-DE" dirty="0" err="1" smtClean="0"/>
              <a:t>xemples</a:t>
            </a:r>
            <a:r>
              <a:rPr lang="de-DE" dirty="0" smtClean="0"/>
              <a:t> </a:t>
            </a:r>
            <a:r>
              <a:rPr lang="de-DE" dirty="0" err="1" smtClean="0"/>
              <a:t>concrets</a:t>
            </a:r>
            <a:r>
              <a:rPr lang="de-DE" dirty="0" smtClean="0"/>
              <a:t> de </a:t>
            </a:r>
            <a:r>
              <a:rPr lang="de-DE" dirty="0" err="1" smtClean="0"/>
              <a:t>travaux</a:t>
            </a:r>
            <a:r>
              <a:rPr lang="de-DE" dirty="0" smtClean="0"/>
              <a:t> </a:t>
            </a:r>
            <a:r>
              <a:rPr lang="de-DE" dirty="0" err="1" smtClean="0"/>
              <a:t>collaboratifs</a:t>
            </a:r>
            <a:r>
              <a:rPr lang="de-DE" dirty="0" smtClean="0"/>
              <a:t> </a:t>
            </a:r>
            <a:r>
              <a:rPr lang="de-DE" dirty="0" err="1" smtClean="0"/>
              <a:t>tirés</a:t>
            </a:r>
            <a:r>
              <a:rPr lang="de-DE" dirty="0" smtClean="0"/>
              <a:t> de </a:t>
            </a:r>
            <a:r>
              <a:rPr lang="de-DE" dirty="0" err="1" smtClean="0"/>
              <a:t>notre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(11 à 19)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2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6572" y="228599"/>
            <a:ext cx="272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</a:rPr>
              <a:t>1re </a:t>
            </a:r>
            <a:r>
              <a:rPr lang="de-DE" dirty="0" err="1" smtClean="0">
                <a:solidFill>
                  <a:srgbClr val="7030A0"/>
                </a:solidFill>
              </a:rPr>
              <a:t>page</a:t>
            </a:r>
            <a:r>
              <a:rPr lang="de-DE" dirty="0" smtClean="0">
                <a:solidFill>
                  <a:srgbClr val="7030A0"/>
                </a:solidFill>
              </a:rPr>
              <a:t> du </a:t>
            </a:r>
            <a:r>
              <a:rPr lang="de-DE" dirty="0" err="1" smtClean="0">
                <a:solidFill>
                  <a:srgbClr val="7030A0"/>
                </a:solidFill>
              </a:rPr>
              <a:t>TwinSpace</a:t>
            </a:r>
            <a:endParaRPr lang="de-DE" dirty="0">
              <a:solidFill>
                <a:srgbClr val="7030A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23" y="1040946"/>
            <a:ext cx="2524125" cy="39433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319" y="0"/>
            <a:ext cx="5979934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375322" y="2620736"/>
            <a:ext cx="2718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Description du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</a:p>
          <a:p>
            <a:r>
              <a:rPr lang="de-DE" dirty="0" smtClean="0"/>
              <a:t>et des </a:t>
            </a:r>
            <a:r>
              <a:rPr lang="de-DE" dirty="0" err="1" smtClean="0"/>
              <a:t>objectifs</a:t>
            </a:r>
            <a:r>
              <a:rPr lang="de-DE" dirty="0" smtClean="0"/>
              <a:t> </a:t>
            </a:r>
          </a:p>
          <a:p>
            <a:r>
              <a:rPr lang="de-DE" b="1" dirty="0" err="1" smtClean="0"/>
              <a:t>dans</a:t>
            </a:r>
            <a:r>
              <a:rPr lang="de-DE" b="1" dirty="0" smtClean="0"/>
              <a:t> les </a:t>
            </a:r>
            <a:r>
              <a:rPr lang="de-DE" b="1" dirty="0" err="1" smtClean="0"/>
              <a:t>deux</a:t>
            </a:r>
            <a:r>
              <a:rPr lang="de-DE" b="1" dirty="0" smtClean="0"/>
              <a:t> </a:t>
            </a:r>
            <a:r>
              <a:rPr lang="de-DE" b="1" dirty="0" err="1" smtClean="0"/>
              <a:t>langues</a:t>
            </a:r>
            <a:r>
              <a:rPr lang="de-DE" b="1" dirty="0" smtClean="0"/>
              <a:t>, </a:t>
            </a:r>
          </a:p>
          <a:p>
            <a:r>
              <a:rPr lang="de-DE" b="1" dirty="0" err="1" smtClean="0"/>
              <a:t>une</a:t>
            </a:r>
            <a:r>
              <a:rPr lang="de-DE" b="1" dirty="0" smtClean="0"/>
              <a:t> </a:t>
            </a:r>
            <a:r>
              <a:rPr lang="de-DE" b="1" dirty="0" err="1" smtClean="0"/>
              <a:t>couleur</a:t>
            </a:r>
            <a:r>
              <a:rPr lang="de-DE" b="1" dirty="0" smtClean="0"/>
              <a:t> par </a:t>
            </a:r>
            <a:r>
              <a:rPr lang="de-DE" b="1" dirty="0" err="1" smtClean="0"/>
              <a:t>pays</a:t>
            </a:r>
            <a:r>
              <a:rPr lang="de-DE" b="1" dirty="0" smtClean="0"/>
              <a:t>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213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TROUVER UN PARTENAIRE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/>
              <a:t>q</a:t>
            </a:r>
            <a:r>
              <a:rPr lang="de-DE" dirty="0" err="1" smtClean="0"/>
              <a:t>ui</a:t>
            </a:r>
            <a:r>
              <a:rPr lang="de-DE" dirty="0" smtClean="0"/>
              <a:t> </a:t>
            </a:r>
            <a:r>
              <a:rPr lang="de-DE" dirty="0" err="1" smtClean="0"/>
              <a:t>habite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travaille</a:t>
            </a:r>
            <a:r>
              <a:rPr lang="de-DE" dirty="0" smtClean="0"/>
              <a:t> à </a:t>
            </a:r>
            <a:r>
              <a:rPr lang="de-DE" dirty="0" err="1" smtClean="0"/>
              <a:t>proximité</a:t>
            </a:r>
            <a:r>
              <a:rPr lang="de-DE" dirty="0" smtClean="0"/>
              <a:t> de </a:t>
            </a:r>
            <a:r>
              <a:rPr lang="de-DE" dirty="0" err="1" smtClean="0"/>
              <a:t>chez</a:t>
            </a:r>
            <a:r>
              <a:rPr lang="de-DE" dirty="0" smtClean="0"/>
              <a:t> </a:t>
            </a:r>
            <a:r>
              <a:rPr lang="de-DE" dirty="0" err="1" smtClean="0"/>
              <a:t>nous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demandes</a:t>
            </a:r>
            <a:r>
              <a:rPr lang="de-DE" dirty="0" smtClean="0"/>
              <a:t> </a:t>
            </a:r>
            <a:r>
              <a:rPr lang="de-DE" dirty="0" err="1" smtClean="0"/>
              <a:t>relayées</a:t>
            </a:r>
            <a:r>
              <a:rPr lang="de-DE" dirty="0" smtClean="0"/>
              <a:t> par les </a:t>
            </a:r>
            <a:r>
              <a:rPr lang="de-DE" dirty="0" err="1" smtClean="0"/>
              <a:t>établissements</a:t>
            </a:r>
            <a:endParaRPr lang="de-DE" dirty="0" smtClean="0"/>
          </a:p>
          <a:p>
            <a:r>
              <a:rPr lang="de-DE" dirty="0" err="1"/>
              <a:t>d</a:t>
            </a:r>
            <a:r>
              <a:rPr lang="de-DE" dirty="0" err="1" smtClean="0"/>
              <a:t>emandes</a:t>
            </a:r>
            <a:r>
              <a:rPr lang="de-DE" dirty="0" smtClean="0"/>
              <a:t> </a:t>
            </a:r>
            <a:r>
              <a:rPr lang="de-DE" dirty="0" err="1" smtClean="0"/>
              <a:t>relayées</a:t>
            </a:r>
            <a:r>
              <a:rPr lang="de-DE" dirty="0" smtClean="0"/>
              <a:t> par le </a:t>
            </a:r>
            <a:r>
              <a:rPr lang="de-DE" dirty="0" err="1" smtClean="0"/>
              <a:t>rectorat</a:t>
            </a:r>
            <a:r>
              <a:rPr lang="de-DE" dirty="0" smtClean="0"/>
              <a:t> (la DARILV-MAERI)</a:t>
            </a:r>
          </a:p>
          <a:p>
            <a:r>
              <a:rPr lang="de-DE" dirty="0" err="1"/>
              <a:t>d</a:t>
            </a:r>
            <a:r>
              <a:rPr lang="de-DE" dirty="0" err="1" smtClean="0"/>
              <a:t>ans</a:t>
            </a:r>
            <a:r>
              <a:rPr lang="de-DE" dirty="0" smtClean="0"/>
              <a:t> </a:t>
            </a:r>
            <a:r>
              <a:rPr lang="de-DE" dirty="0" err="1" smtClean="0"/>
              <a:t>l‘établissement</a:t>
            </a:r>
            <a:r>
              <a:rPr lang="de-DE" dirty="0" smtClean="0"/>
              <a:t> </a:t>
            </a:r>
            <a:r>
              <a:rPr lang="de-DE" dirty="0" err="1" smtClean="0"/>
              <a:t>partenaire</a:t>
            </a:r>
            <a:r>
              <a:rPr lang="de-DE" dirty="0" smtClean="0"/>
              <a:t> de </a:t>
            </a:r>
            <a:r>
              <a:rPr lang="de-DE" dirty="0" err="1" smtClean="0"/>
              <a:t>notre</a:t>
            </a:r>
            <a:r>
              <a:rPr lang="de-DE" dirty="0" smtClean="0"/>
              <a:t> </a:t>
            </a:r>
            <a:r>
              <a:rPr lang="de-DE" dirty="0" err="1" smtClean="0"/>
              <a:t>école</a:t>
            </a:r>
            <a:endParaRPr lang="de-DE" dirty="0" smtClean="0"/>
          </a:p>
          <a:p>
            <a:r>
              <a:rPr lang="de-DE" dirty="0" err="1"/>
              <a:t>a</a:t>
            </a:r>
            <a:r>
              <a:rPr lang="de-DE" dirty="0" err="1" smtClean="0"/>
              <a:t>nciens</a:t>
            </a:r>
            <a:r>
              <a:rPr lang="de-DE" dirty="0" smtClean="0"/>
              <a:t> </a:t>
            </a:r>
            <a:r>
              <a:rPr lang="de-DE" dirty="0" err="1" smtClean="0"/>
              <a:t>partenaires</a:t>
            </a:r>
            <a:r>
              <a:rPr lang="de-DE" dirty="0" smtClean="0"/>
              <a:t> </a:t>
            </a:r>
            <a:r>
              <a:rPr lang="de-DE" dirty="0" err="1" smtClean="0"/>
              <a:t>eTwinning</a:t>
            </a:r>
            <a:r>
              <a:rPr lang="de-DE" dirty="0" smtClean="0"/>
              <a:t> de </a:t>
            </a:r>
            <a:r>
              <a:rPr lang="de-DE" dirty="0" err="1" smtClean="0"/>
              <a:t>collègues</a:t>
            </a:r>
            <a:r>
              <a:rPr lang="de-DE" dirty="0" smtClean="0"/>
              <a:t> de </a:t>
            </a:r>
            <a:r>
              <a:rPr lang="de-DE" dirty="0" err="1" smtClean="0"/>
              <a:t>notre</a:t>
            </a:r>
            <a:r>
              <a:rPr lang="de-DE" dirty="0" smtClean="0"/>
              <a:t> </a:t>
            </a:r>
            <a:r>
              <a:rPr lang="de-DE" dirty="0" err="1" smtClean="0"/>
              <a:t>établissement</a:t>
            </a:r>
            <a:endParaRPr lang="de-DE" dirty="0" smtClean="0"/>
          </a:p>
          <a:p>
            <a:r>
              <a:rPr lang="de-DE" dirty="0" err="1" smtClean="0"/>
              <a:t>professeur</a:t>
            </a:r>
            <a:r>
              <a:rPr lang="de-DE" dirty="0" smtClean="0"/>
              <a:t> responsable </a:t>
            </a:r>
            <a:r>
              <a:rPr lang="de-DE" dirty="0" err="1" smtClean="0"/>
              <a:t>d‘un</a:t>
            </a:r>
            <a:r>
              <a:rPr lang="de-DE" dirty="0" smtClean="0"/>
              <a:t> </a:t>
            </a:r>
            <a:r>
              <a:rPr lang="de-DE" dirty="0" err="1" smtClean="0"/>
              <a:t>échange</a:t>
            </a:r>
            <a:r>
              <a:rPr lang="de-DE" dirty="0" smtClean="0"/>
              <a:t> </a:t>
            </a:r>
            <a:r>
              <a:rPr lang="de-DE" dirty="0" err="1" smtClean="0"/>
              <a:t>individuel</a:t>
            </a:r>
            <a:endParaRPr lang="de-DE" dirty="0" smtClean="0"/>
          </a:p>
          <a:p>
            <a:r>
              <a:rPr lang="de-DE" dirty="0" err="1"/>
              <a:t>s</a:t>
            </a:r>
            <a:r>
              <a:rPr lang="de-DE" dirty="0" err="1" smtClean="0"/>
              <a:t>ur</a:t>
            </a:r>
            <a:r>
              <a:rPr lang="de-DE" dirty="0" smtClean="0"/>
              <a:t> </a:t>
            </a:r>
            <a:r>
              <a:rPr lang="de-DE" dirty="0" err="1" smtClean="0"/>
              <a:t>eTwinning</a:t>
            </a:r>
            <a:r>
              <a:rPr lang="de-DE" dirty="0" smtClean="0"/>
              <a:t> Live → </a:t>
            </a:r>
            <a:r>
              <a:rPr lang="de-DE" dirty="0" smtClean="0"/>
              <a:t>Forums </a:t>
            </a:r>
            <a:r>
              <a:rPr lang="de-DE" dirty="0" err="1" smtClean="0"/>
              <a:t>partenaires</a:t>
            </a:r>
            <a:r>
              <a:rPr lang="de-DE" dirty="0" smtClean="0"/>
              <a:t> → </a:t>
            </a:r>
            <a:r>
              <a:rPr lang="de-DE" dirty="0" err="1" smtClean="0"/>
              <a:t>eTwinning</a:t>
            </a:r>
            <a:r>
              <a:rPr lang="de-DE" dirty="0" smtClean="0"/>
              <a:t> Projects 12-15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78" y="1956681"/>
            <a:ext cx="66452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TROUVER UN PARTENAIRE FIABLE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q</a:t>
            </a:r>
            <a:r>
              <a:rPr lang="de-DE" dirty="0" err="1" smtClean="0"/>
              <a:t>ui</a:t>
            </a:r>
            <a:r>
              <a:rPr lang="de-DE" dirty="0" smtClean="0"/>
              <a:t> </a:t>
            </a:r>
            <a:r>
              <a:rPr lang="de-DE" dirty="0" err="1" smtClean="0"/>
              <a:t>réponde</a:t>
            </a:r>
            <a:r>
              <a:rPr lang="de-DE" dirty="0" smtClean="0"/>
              <a:t> </a:t>
            </a:r>
            <a:r>
              <a:rPr lang="de-DE" dirty="0" err="1" smtClean="0"/>
              <a:t>régulièrement</a:t>
            </a:r>
            <a:r>
              <a:rPr lang="de-DE" dirty="0" smtClean="0"/>
              <a:t> et/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rapidement</a:t>
            </a:r>
            <a:r>
              <a:rPr lang="de-DE" dirty="0" smtClean="0"/>
              <a:t> à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mails</a:t>
            </a:r>
            <a:endParaRPr lang="de-DE" dirty="0" smtClean="0"/>
          </a:p>
          <a:p>
            <a:r>
              <a:rPr lang="de-DE" dirty="0" err="1"/>
              <a:t>q</a:t>
            </a:r>
            <a:r>
              <a:rPr lang="de-DE" dirty="0" err="1" smtClean="0"/>
              <a:t>ui</a:t>
            </a:r>
            <a:r>
              <a:rPr lang="de-DE" dirty="0" smtClean="0"/>
              <a:t> </a:t>
            </a:r>
            <a:r>
              <a:rPr lang="de-DE" dirty="0" err="1" smtClean="0"/>
              <a:t>souhaite</a:t>
            </a:r>
            <a:r>
              <a:rPr lang="de-DE" dirty="0" smtClean="0"/>
              <a:t> </a:t>
            </a:r>
            <a:r>
              <a:rPr lang="de-DE" dirty="0" err="1" smtClean="0"/>
              <a:t>s‘engager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des </a:t>
            </a:r>
            <a:r>
              <a:rPr lang="de-DE" dirty="0" err="1" smtClean="0"/>
              <a:t>échanges</a:t>
            </a:r>
            <a:r>
              <a:rPr lang="de-DE" dirty="0" smtClean="0"/>
              <a:t> de </a:t>
            </a:r>
            <a:r>
              <a:rPr lang="de-DE" dirty="0" err="1" smtClean="0"/>
              <a:t>grande</a:t>
            </a:r>
            <a:r>
              <a:rPr lang="de-DE" dirty="0" smtClean="0"/>
              <a:t> </a:t>
            </a:r>
            <a:r>
              <a:rPr lang="de-DE" dirty="0" err="1" smtClean="0"/>
              <a:t>proximité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et durables</a:t>
            </a:r>
          </a:p>
          <a:p>
            <a:r>
              <a:rPr lang="de-DE" dirty="0" err="1"/>
              <a:t>q</a:t>
            </a:r>
            <a:r>
              <a:rPr lang="de-DE" dirty="0" err="1" smtClean="0"/>
              <a:t>ui</a:t>
            </a:r>
            <a:r>
              <a:rPr lang="de-DE" dirty="0" smtClean="0"/>
              <a:t> </a:t>
            </a:r>
            <a:r>
              <a:rPr lang="de-DE" dirty="0" err="1" smtClean="0"/>
              <a:t>porte</a:t>
            </a:r>
            <a:r>
              <a:rPr lang="de-DE" dirty="0" smtClean="0"/>
              <a:t> </a:t>
            </a:r>
            <a:r>
              <a:rPr lang="de-DE" dirty="0" err="1" smtClean="0"/>
              <a:t>aussi</a:t>
            </a:r>
            <a:r>
              <a:rPr lang="de-DE" dirty="0" smtClean="0"/>
              <a:t> le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</a:t>
            </a:r>
            <a:r>
              <a:rPr lang="de-DE" dirty="0" err="1" smtClean="0"/>
              <a:t>eTwinning</a:t>
            </a:r>
            <a:endParaRPr lang="de-DE" dirty="0" smtClean="0"/>
          </a:p>
          <a:p>
            <a:r>
              <a:rPr lang="de-DE" dirty="0" err="1"/>
              <a:t>q</a:t>
            </a:r>
            <a:r>
              <a:rPr lang="de-DE" dirty="0" err="1" smtClean="0"/>
              <a:t>ui</a:t>
            </a:r>
            <a:r>
              <a:rPr lang="de-DE" dirty="0" smtClean="0"/>
              <a:t> </a:t>
            </a:r>
            <a:r>
              <a:rPr lang="de-DE" dirty="0" err="1" smtClean="0"/>
              <a:t>défende</a:t>
            </a:r>
            <a:r>
              <a:rPr lang="de-DE" dirty="0" smtClean="0"/>
              <a:t> le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l‘établissement</a:t>
            </a:r>
            <a:r>
              <a:rPr lang="de-DE" dirty="0" smtClean="0"/>
              <a:t>, </a:t>
            </a:r>
            <a:r>
              <a:rPr lang="de-DE" dirty="0" err="1" smtClean="0"/>
              <a:t>auprès</a:t>
            </a:r>
            <a:r>
              <a:rPr lang="de-DE" dirty="0" smtClean="0"/>
              <a:t> des </a:t>
            </a:r>
            <a:r>
              <a:rPr lang="de-DE" dirty="0" err="1" smtClean="0"/>
              <a:t>familles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et de </a:t>
            </a:r>
            <a:r>
              <a:rPr lang="de-DE" dirty="0" err="1" smtClean="0"/>
              <a:t>tous</a:t>
            </a:r>
            <a:r>
              <a:rPr lang="de-DE" dirty="0" smtClean="0"/>
              <a:t> les </a:t>
            </a:r>
            <a:r>
              <a:rPr lang="de-DE" dirty="0" err="1" smtClean="0"/>
              <a:t>organismes</a:t>
            </a:r>
            <a:r>
              <a:rPr lang="de-DE" dirty="0" smtClean="0"/>
              <a:t> </a:t>
            </a:r>
            <a:r>
              <a:rPr lang="de-DE" dirty="0" err="1" smtClean="0"/>
              <a:t>susceptibles</a:t>
            </a:r>
            <a:r>
              <a:rPr lang="de-DE" dirty="0" smtClean="0"/>
              <a:t> de </a:t>
            </a:r>
            <a:r>
              <a:rPr lang="de-DE" dirty="0" err="1" smtClean="0"/>
              <a:t>subventionner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partie</a:t>
            </a:r>
            <a:r>
              <a:rPr lang="de-DE" dirty="0" smtClean="0"/>
              <a:t> de </a:t>
            </a:r>
            <a:r>
              <a:rPr lang="de-DE" dirty="0" err="1" smtClean="0"/>
              <a:t>l‘échange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•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participe</a:t>
            </a:r>
            <a:r>
              <a:rPr lang="de-DE" dirty="0" smtClean="0"/>
              <a:t> à </a:t>
            </a:r>
            <a:r>
              <a:rPr lang="de-DE" dirty="0" err="1" smtClean="0"/>
              <a:t>l‘élaboration</a:t>
            </a:r>
            <a:r>
              <a:rPr lang="de-DE" dirty="0" smtClean="0"/>
              <a:t> du </a:t>
            </a:r>
            <a:r>
              <a:rPr lang="de-DE" dirty="0" err="1" smtClean="0"/>
              <a:t>calendrier</a:t>
            </a:r>
            <a:r>
              <a:rPr lang="de-DE" dirty="0" smtClean="0"/>
              <a:t> des </a:t>
            </a:r>
            <a:r>
              <a:rPr lang="de-DE" dirty="0" err="1" smtClean="0"/>
              <a:t>tâches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 </a:t>
            </a:r>
            <a:r>
              <a:rPr lang="de-DE" dirty="0" err="1" smtClean="0"/>
              <a:t>possibilités</a:t>
            </a:r>
            <a:r>
              <a:rPr lang="de-DE" dirty="0" smtClean="0"/>
              <a:t> </a:t>
            </a:r>
            <a:r>
              <a:rPr lang="de-DE" dirty="0" err="1" smtClean="0"/>
              <a:t>offertes</a:t>
            </a:r>
            <a:r>
              <a:rPr lang="de-DE" dirty="0" smtClean="0"/>
              <a:t> par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échange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 </a:t>
            </a:r>
            <a:r>
              <a:rPr lang="de-DE" dirty="0" err="1" smtClean="0"/>
              <a:t>grande</a:t>
            </a:r>
            <a:r>
              <a:rPr lang="de-DE" dirty="0" smtClean="0"/>
              <a:t> </a:t>
            </a:r>
            <a:r>
              <a:rPr lang="de-DE" dirty="0" err="1" smtClean="0"/>
              <a:t>proximité</a:t>
            </a:r>
            <a:r>
              <a:rPr lang="de-DE" dirty="0" smtClean="0"/>
              <a:t> en </a:t>
            </a:r>
            <a:r>
              <a:rPr lang="de-DE" dirty="0" err="1" smtClean="0"/>
              <a:t>utilisant</a:t>
            </a:r>
            <a:r>
              <a:rPr lang="de-DE" dirty="0" smtClean="0"/>
              <a:t> </a:t>
            </a:r>
            <a:r>
              <a:rPr lang="de-DE" dirty="0" err="1" smtClean="0"/>
              <a:t>eTwinning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6957" y="1825625"/>
            <a:ext cx="11805557" cy="4656818"/>
          </a:xfrm>
        </p:spPr>
        <p:txBody>
          <a:bodyPr>
            <a:normAutofit fontScale="85000" lnSpcReduction="20000"/>
          </a:bodyPr>
          <a:lstStyle/>
          <a:p>
            <a:endParaRPr lang="de-DE" dirty="0" smtClean="0"/>
          </a:p>
          <a:p>
            <a:r>
              <a:rPr lang="de-DE" b="1" dirty="0" err="1"/>
              <a:t>a</a:t>
            </a:r>
            <a:r>
              <a:rPr lang="de-DE" b="1" dirty="0" err="1" smtClean="0"/>
              <a:t>lterner</a:t>
            </a:r>
            <a:r>
              <a:rPr lang="de-DE" dirty="0" smtClean="0"/>
              <a:t> </a:t>
            </a:r>
            <a:r>
              <a:rPr lang="de-DE" dirty="0" err="1" smtClean="0"/>
              <a:t>échanges</a:t>
            </a:r>
            <a:r>
              <a:rPr lang="de-DE" dirty="0" smtClean="0"/>
              <a:t> </a:t>
            </a:r>
            <a:r>
              <a:rPr lang="de-DE" dirty="0" err="1" smtClean="0"/>
              <a:t>virtuels</a:t>
            </a:r>
            <a:r>
              <a:rPr lang="de-DE" dirty="0" smtClean="0"/>
              <a:t> et </a:t>
            </a:r>
            <a:r>
              <a:rPr lang="de-DE" dirty="0" err="1" smtClean="0"/>
              <a:t>réels</a:t>
            </a:r>
            <a:r>
              <a:rPr lang="de-DE" dirty="0" smtClean="0"/>
              <a:t> (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chaque</a:t>
            </a:r>
            <a:r>
              <a:rPr lang="de-DE" dirty="0" smtClean="0"/>
              <a:t> </a:t>
            </a:r>
            <a:r>
              <a:rPr lang="de-DE" dirty="0" err="1" smtClean="0"/>
              <a:t>établissement</a:t>
            </a:r>
            <a:r>
              <a:rPr lang="de-DE" dirty="0" smtClean="0"/>
              <a:t> et en </a:t>
            </a:r>
            <a:r>
              <a:rPr lang="de-DE" dirty="0" err="1" smtClean="0"/>
              <a:t>tiers-lieu</a:t>
            </a:r>
            <a:r>
              <a:rPr lang="de-DE" dirty="0" smtClean="0"/>
              <a:t>)</a:t>
            </a:r>
          </a:p>
          <a:p>
            <a:r>
              <a:rPr lang="de-DE" dirty="0" err="1"/>
              <a:t>u</a:t>
            </a:r>
            <a:r>
              <a:rPr lang="de-DE" dirty="0" err="1" smtClean="0"/>
              <a:t>tiliser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variété</a:t>
            </a:r>
            <a:r>
              <a:rPr lang="de-DE" dirty="0" smtClean="0"/>
              <a:t> </a:t>
            </a:r>
            <a:r>
              <a:rPr lang="de-DE" dirty="0" err="1" smtClean="0"/>
              <a:t>d‘</a:t>
            </a:r>
            <a:r>
              <a:rPr lang="de-DE" b="1" dirty="0" err="1" smtClean="0"/>
              <a:t>outils</a:t>
            </a:r>
            <a:r>
              <a:rPr lang="de-DE" b="1" dirty="0" smtClean="0"/>
              <a:t> </a:t>
            </a:r>
            <a:r>
              <a:rPr lang="de-DE" b="1" dirty="0" err="1" smtClean="0"/>
              <a:t>numériques</a:t>
            </a:r>
            <a:r>
              <a:rPr lang="de-DE" b="1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facilitent</a:t>
            </a:r>
            <a:r>
              <a:rPr lang="de-DE" dirty="0" smtClean="0"/>
              <a:t> le </a:t>
            </a:r>
            <a:r>
              <a:rPr lang="de-DE" b="1" dirty="0" err="1" smtClean="0"/>
              <a:t>travail</a:t>
            </a:r>
            <a:r>
              <a:rPr lang="de-DE" b="1" dirty="0" smtClean="0"/>
              <a:t> </a:t>
            </a:r>
            <a:r>
              <a:rPr lang="de-DE" b="1" dirty="0" err="1" smtClean="0"/>
              <a:t>interactif</a:t>
            </a:r>
            <a:r>
              <a:rPr lang="de-DE" b="1" dirty="0" smtClean="0"/>
              <a:t> et / </a:t>
            </a:r>
            <a:r>
              <a:rPr lang="de-DE" b="1" dirty="0" err="1" smtClean="0"/>
              <a:t>ou</a:t>
            </a:r>
            <a:r>
              <a:rPr lang="de-DE" b="1" dirty="0" smtClean="0"/>
              <a:t> </a:t>
            </a:r>
            <a:r>
              <a:rPr lang="de-DE" b="1" dirty="0" err="1" smtClean="0"/>
              <a:t>collaboratif</a:t>
            </a:r>
            <a:endParaRPr lang="de-DE" b="1" dirty="0" smtClean="0"/>
          </a:p>
          <a:p>
            <a:r>
              <a:rPr lang="de-DE" dirty="0"/>
              <a:t>d</a:t>
            </a:r>
            <a:r>
              <a:rPr lang="de-DE" dirty="0" smtClean="0"/>
              <a:t>es </a:t>
            </a:r>
            <a:r>
              <a:rPr lang="de-DE" b="1" dirty="0" err="1" smtClean="0"/>
              <a:t>rencontres</a:t>
            </a:r>
            <a:r>
              <a:rPr lang="de-DE" b="1" dirty="0" smtClean="0"/>
              <a:t> de </a:t>
            </a:r>
            <a:r>
              <a:rPr lang="de-DE" b="1" dirty="0" err="1" smtClean="0"/>
              <a:t>groupes</a:t>
            </a:r>
            <a:r>
              <a:rPr lang="de-DE" b="1" dirty="0" smtClean="0"/>
              <a:t> plus </a:t>
            </a:r>
            <a:r>
              <a:rPr lang="de-DE" b="1" dirty="0" err="1" smtClean="0"/>
              <a:t>fréquentes</a:t>
            </a:r>
            <a:r>
              <a:rPr lang="de-DE" b="1" dirty="0" smtClean="0"/>
              <a:t> et </a:t>
            </a:r>
            <a:r>
              <a:rPr lang="de-DE" b="1" dirty="0" err="1" smtClean="0"/>
              <a:t>moins</a:t>
            </a:r>
            <a:r>
              <a:rPr lang="de-DE" b="1" dirty="0" smtClean="0"/>
              <a:t> </a:t>
            </a:r>
            <a:r>
              <a:rPr lang="de-DE" b="1" dirty="0" err="1" smtClean="0"/>
              <a:t>onéreuses</a:t>
            </a:r>
            <a:r>
              <a:rPr lang="de-DE" dirty="0" smtClean="0"/>
              <a:t> : </a:t>
            </a:r>
          </a:p>
          <a:p>
            <a:pPr marL="0" indent="0">
              <a:buNone/>
            </a:pPr>
            <a:r>
              <a:rPr lang="de-DE" dirty="0" err="1" smtClean="0"/>
              <a:t>Subventions</a:t>
            </a:r>
            <a:r>
              <a:rPr lang="de-DE" dirty="0" smtClean="0"/>
              <a:t> </a:t>
            </a:r>
            <a:r>
              <a:rPr lang="de-DE" dirty="0" err="1" smtClean="0"/>
              <a:t>possibles</a:t>
            </a:r>
            <a:r>
              <a:rPr lang="de-DE" dirty="0" smtClean="0"/>
              <a:t> de :</a:t>
            </a:r>
          </a:p>
          <a:p>
            <a:pPr>
              <a:buFontTx/>
              <a:buChar char="-"/>
            </a:pPr>
            <a:r>
              <a:rPr lang="fr-FR" dirty="0" smtClean="0"/>
              <a:t>l’OFAJ (« rencontres transfrontalières »): </a:t>
            </a:r>
          </a:p>
          <a:p>
            <a:pPr marL="0" indent="0">
              <a:buNone/>
            </a:pPr>
            <a:r>
              <a:rPr lang="fr-FR" dirty="0" smtClean="0"/>
              <a:t>si 4 jours pleins, répartis sur 2 à 4 phases brèves au cours d’une même année civile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- la DARILV-MAERI si </a:t>
            </a:r>
            <a:r>
              <a:rPr lang="de-DE" dirty="0" err="1" smtClean="0"/>
              <a:t>moins</a:t>
            </a:r>
            <a:r>
              <a:rPr lang="de-DE" dirty="0" smtClean="0"/>
              <a:t> de 4 </a:t>
            </a:r>
            <a:r>
              <a:rPr lang="de-DE" dirty="0" err="1" smtClean="0"/>
              <a:t>jours</a:t>
            </a:r>
            <a:r>
              <a:rPr lang="de-DE" dirty="0" smtClean="0"/>
              <a:t> </a:t>
            </a:r>
            <a:r>
              <a:rPr lang="de-DE" dirty="0" err="1" smtClean="0"/>
              <a:t>pleins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l‘ADD</a:t>
            </a:r>
            <a:r>
              <a:rPr lang="de-DE" dirty="0" smtClean="0"/>
              <a:t> (Akademischer Austauschdienst)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Infobest</a:t>
            </a:r>
            <a:r>
              <a:rPr lang="de-DE" dirty="0" smtClean="0"/>
              <a:t> …</a:t>
            </a:r>
          </a:p>
          <a:p>
            <a:pPr marL="0" indent="0">
              <a:buNone/>
            </a:pPr>
            <a:r>
              <a:rPr lang="de-DE" dirty="0" smtClean="0"/>
              <a:t>•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porteur</a:t>
            </a:r>
            <a:r>
              <a:rPr lang="de-DE" dirty="0" smtClean="0"/>
              <a:t> de sens </a:t>
            </a:r>
            <a:r>
              <a:rPr lang="de-DE" dirty="0" err="1" smtClean="0"/>
              <a:t>pour</a:t>
            </a:r>
            <a:r>
              <a:rPr lang="de-DE" dirty="0" smtClean="0"/>
              <a:t> les </a:t>
            </a:r>
            <a:r>
              <a:rPr lang="de-DE" dirty="0" err="1" smtClean="0"/>
              <a:t>élèves</a:t>
            </a:r>
            <a:r>
              <a:rPr lang="de-DE" dirty="0" smtClean="0"/>
              <a:t> </a:t>
            </a:r>
            <a:r>
              <a:rPr lang="de-DE" dirty="0" err="1" smtClean="0"/>
              <a:t>car</a:t>
            </a:r>
            <a:r>
              <a:rPr lang="de-DE" dirty="0" smtClean="0"/>
              <a:t> </a:t>
            </a:r>
            <a:r>
              <a:rPr lang="de-DE" b="1" dirty="0" err="1" smtClean="0"/>
              <a:t>ancré</a:t>
            </a:r>
            <a:r>
              <a:rPr lang="de-DE" b="1" dirty="0" smtClean="0"/>
              <a:t> </a:t>
            </a:r>
            <a:r>
              <a:rPr lang="de-DE" b="1" dirty="0" err="1" smtClean="0"/>
              <a:t>dans</a:t>
            </a:r>
            <a:r>
              <a:rPr lang="de-DE" b="1" dirty="0" smtClean="0"/>
              <a:t> le </a:t>
            </a:r>
            <a:r>
              <a:rPr lang="de-DE" b="1" dirty="0" err="1" smtClean="0"/>
              <a:t>réel</a:t>
            </a:r>
            <a:endParaRPr lang="de-DE" b="1" dirty="0" smtClean="0"/>
          </a:p>
          <a:p>
            <a:pPr marL="0" indent="0">
              <a:buNone/>
            </a:pPr>
            <a:r>
              <a:rPr lang="de-DE" dirty="0" err="1" smtClean="0"/>
              <a:t>Possibilité</a:t>
            </a:r>
            <a:r>
              <a:rPr lang="de-DE" dirty="0" smtClean="0"/>
              <a:t> de </a:t>
            </a:r>
            <a:r>
              <a:rPr lang="de-DE" dirty="0" err="1" smtClean="0"/>
              <a:t>travailler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des </a:t>
            </a:r>
            <a:r>
              <a:rPr lang="de-DE" dirty="0" err="1" smtClean="0"/>
              <a:t>associations</a:t>
            </a:r>
            <a:r>
              <a:rPr lang="de-DE" dirty="0" smtClean="0"/>
              <a:t> et </a:t>
            </a:r>
            <a:r>
              <a:rPr lang="de-DE" dirty="0" err="1" smtClean="0"/>
              <a:t>partenaires</a:t>
            </a:r>
            <a:r>
              <a:rPr lang="de-DE" dirty="0" smtClean="0"/>
              <a:t> </a:t>
            </a:r>
            <a:r>
              <a:rPr lang="de-DE" dirty="0" err="1" smtClean="0"/>
              <a:t>locaux</a:t>
            </a:r>
            <a:r>
              <a:rPr lang="de-DE" dirty="0" smtClean="0"/>
              <a:t> …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5239432"/>
            <a:ext cx="508147" cy="4347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23" y="2867891"/>
            <a:ext cx="195942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8793" y="365125"/>
            <a:ext cx="11879036" cy="1325563"/>
          </a:xfrm>
        </p:spPr>
        <p:txBody>
          <a:bodyPr/>
          <a:lstStyle/>
          <a:p>
            <a:r>
              <a:rPr lang="de-DE" dirty="0" smtClean="0"/>
              <a:t>TROUVER PROGRESSIVEMENT UNE IDEE DE PROJET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8793" y="1861457"/>
            <a:ext cx="11879036" cy="43155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/>
              <a:t>                                       se </a:t>
            </a:r>
            <a:r>
              <a:rPr lang="de-DE" dirty="0" err="1" smtClean="0"/>
              <a:t>rencontrer</a:t>
            </a:r>
            <a:r>
              <a:rPr lang="de-DE" dirty="0" smtClean="0"/>
              <a:t> </a:t>
            </a:r>
            <a:r>
              <a:rPr lang="de-DE" dirty="0" err="1" smtClean="0"/>
              <a:t>réellement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Se </a:t>
            </a:r>
            <a:r>
              <a:rPr lang="de-DE" dirty="0" err="1" smtClean="0"/>
              <a:t>renseigner</a:t>
            </a:r>
            <a:r>
              <a:rPr lang="de-DE" dirty="0" smtClean="0"/>
              <a:t> </a:t>
            </a:r>
            <a:r>
              <a:rPr lang="de-DE" dirty="0" err="1" smtClean="0"/>
              <a:t>sur</a:t>
            </a:r>
            <a:r>
              <a:rPr lang="de-DE" dirty="0" smtClean="0"/>
              <a:t> :</a:t>
            </a:r>
          </a:p>
          <a:p>
            <a:pPr>
              <a:buFontTx/>
              <a:buChar char="-"/>
            </a:pPr>
            <a:r>
              <a:rPr lang="de-DE" dirty="0" smtClean="0"/>
              <a:t>les </a:t>
            </a:r>
            <a:r>
              <a:rPr lang="de-DE" dirty="0" err="1" smtClean="0"/>
              <a:t>matières</a:t>
            </a:r>
            <a:r>
              <a:rPr lang="de-DE" dirty="0" smtClean="0"/>
              <a:t> </a:t>
            </a:r>
            <a:r>
              <a:rPr lang="de-DE" dirty="0" err="1" smtClean="0"/>
              <a:t>enseignées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/>
              <a:t>l</a:t>
            </a:r>
            <a:r>
              <a:rPr lang="de-DE" dirty="0" err="1" smtClean="0"/>
              <a:t>‘âge</a:t>
            </a:r>
            <a:r>
              <a:rPr lang="de-DE" dirty="0" smtClean="0"/>
              <a:t>, le </a:t>
            </a:r>
            <a:r>
              <a:rPr lang="de-DE" dirty="0" err="1" smtClean="0"/>
              <a:t>niveau</a:t>
            </a:r>
            <a:r>
              <a:rPr lang="de-DE" dirty="0" smtClean="0"/>
              <a:t>, le </a:t>
            </a:r>
            <a:r>
              <a:rPr lang="de-DE" dirty="0" err="1" smtClean="0"/>
              <a:t>nombre</a:t>
            </a:r>
            <a:r>
              <a:rPr lang="de-DE" dirty="0" smtClean="0"/>
              <a:t> </a:t>
            </a:r>
            <a:r>
              <a:rPr lang="de-DE" dirty="0" err="1" smtClean="0"/>
              <a:t>d‘élèves</a:t>
            </a:r>
            <a:r>
              <a:rPr lang="de-DE" dirty="0" smtClean="0"/>
              <a:t>, les </a:t>
            </a:r>
            <a:r>
              <a:rPr lang="de-DE" dirty="0" err="1" smtClean="0"/>
              <a:t>horaires</a:t>
            </a:r>
            <a:r>
              <a:rPr lang="de-DE" dirty="0" smtClean="0"/>
              <a:t> des </a:t>
            </a:r>
            <a:r>
              <a:rPr lang="de-DE" dirty="0" err="1" smtClean="0"/>
              <a:t>classes</a:t>
            </a:r>
            <a:r>
              <a:rPr lang="de-DE" dirty="0" smtClean="0"/>
              <a:t> …</a:t>
            </a:r>
          </a:p>
          <a:p>
            <a:pPr>
              <a:buFontTx/>
              <a:buChar char="-"/>
            </a:pPr>
            <a:r>
              <a:rPr lang="de-DE" dirty="0"/>
              <a:t>l</a:t>
            </a:r>
            <a:r>
              <a:rPr lang="de-DE" dirty="0" smtClean="0"/>
              <a:t>e </a:t>
            </a:r>
            <a:r>
              <a:rPr lang="de-DE" dirty="0" err="1" smtClean="0"/>
              <a:t>calendrier</a:t>
            </a:r>
            <a:r>
              <a:rPr lang="de-DE" dirty="0" smtClean="0"/>
              <a:t> </a:t>
            </a:r>
            <a:r>
              <a:rPr lang="de-DE" dirty="0" err="1" smtClean="0"/>
              <a:t>annuel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chaque</a:t>
            </a:r>
            <a:r>
              <a:rPr lang="de-DE" dirty="0" smtClean="0"/>
              <a:t> </a:t>
            </a:r>
            <a:r>
              <a:rPr lang="de-DE" dirty="0" err="1" smtClean="0"/>
              <a:t>établissement</a:t>
            </a:r>
            <a:r>
              <a:rPr lang="de-DE" dirty="0" smtClean="0"/>
              <a:t> </a:t>
            </a:r>
            <a:r>
              <a:rPr lang="de-DE" sz="2600" dirty="0" smtClean="0"/>
              <a:t>(</a:t>
            </a:r>
            <a:r>
              <a:rPr lang="de-DE" sz="2600" dirty="0" err="1" smtClean="0"/>
              <a:t>vacances</a:t>
            </a:r>
            <a:r>
              <a:rPr lang="de-DE" sz="2600" dirty="0" smtClean="0"/>
              <a:t>, </a:t>
            </a:r>
            <a:r>
              <a:rPr lang="de-DE" sz="2600" dirty="0" err="1" smtClean="0"/>
              <a:t>sorties</a:t>
            </a:r>
            <a:r>
              <a:rPr lang="de-DE" sz="2600" dirty="0" smtClean="0"/>
              <a:t>, </a:t>
            </a:r>
            <a:r>
              <a:rPr lang="de-DE" sz="2600" dirty="0" err="1" smtClean="0"/>
              <a:t>examens</a:t>
            </a:r>
            <a:r>
              <a:rPr lang="de-DE" sz="2600" dirty="0" smtClean="0"/>
              <a:t>, </a:t>
            </a:r>
            <a:r>
              <a:rPr lang="de-DE" sz="2600" dirty="0" err="1" smtClean="0"/>
              <a:t>stages</a:t>
            </a:r>
            <a:r>
              <a:rPr lang="de-DE" sz="2600" dirty="0" smtClean="0"/>
              <a:t> …)</a:t>
            </a:r>
            <a:endParaRPr lang="de-DE" sz="2600" dirty="0"/>
          </a:p>
          <a:p>
            <a:pPr>
              <a:buFontTx/>
              <a:buChar char="-"/>
            </a:pPr>
            <a:r>
              <a:rPr lang="de-DE" dirty="0"/>
              <a:t>l</a:t>
            </a:r>
            <a:r>
              <a:rPr lang="de-DE" dirty="0" smtClean="0"/>
              <a:t>es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forts</a:t>
            </a:r>
            <a:r>
              <a:rPr lang="de-DE" dirty="0" smtClean="0"/>
              <a:t> et </a:t>
            </a:r>
            <a:r>
              <a:rPr lang="de-DE" dirty="0" err="1" smtClean="0"/>
              <a:t>faibles</a:t>
            </a:r>
            <a:r>
              <a:rPr lang="de-DE" dirty="0" smtClean="0"/>
              <a:t> du </a:t>
            </a:r>
            <a:r>
              <a:rPr lang="de-DE" dirty="0" err="1" smtClean="0"/>
              <a:t>collègue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centres</a:t>
            </a:r>
            <a:r>
              <a:rPr lang="de-DE" dirty="0" smtClean="0"/>
              <a:t> </a:t>
            </a:r>
            <a:r>
              <a:rPr lang="de-DE" dirty="0" err="1" smtClean="0"/>
              <a:t>d‘intérêt</a:t>
            </a:r>
            <a:r>
              <a:rPr lang="de-DE" dirty="0" smtClean="0"/>
              <a:t> </a:t>
            </a:r>
            <a:r>
              <a:rPr lang="de-DE" dirty="0" err="1" smtClean="0"/>
              <a:t>professionnels</a:t>
            </a:r>
            <a:r>
              <a:rPr lang="de-DE" dirty="0" smtClean="0"/>
              <a:t>, </a:t>
            </a:r>
            <a:r>
              <a:rPr lang="de-DE" dirty="0" err="1" smtClean="0"/>
              <a:t>ses</a:t>
            </a:r>
            <a:r>
              <a:rPr lang="de-DE" dirty="0" smtClean="0"/>
              <a:t> </a:t>
            </a:r>
            <a:r>
              <a:rPr lang="de-DE" dirty="0" err="1" smtClean="0"/>
              <a:t>envies</a:t>
            </a:r>
            <a:r>
              <a:rPr lang="de-DE" dirty="0" smtClean="0"/>
              <a:t> de </a:t>
            </a:r>
            <a:r>
              <a:rPr lang="de-DE" dirty="0" err="1" smtClean="0"/>
              <a:t>progresser</a:t>
            </a:r>
            <a:r>
              <a:rPr lang="de-DE" dirty="0" smtClean="0"/>
              <a:t>, de se </a:t>
            </a:r>
            <a:r>
              <a:rPr lang="de-DE" dirty="0" err="1" smtClean="0"/>
              <a:t>former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/>
              <a:t>s</a:t>
            </a:r>
            <a:r>
              <a:rPr lang="de-DE" dirty="0" err="1" smtClean="0"/>
              <a:t>es</a:t>
            </a:r>
            <a:r>
              <a:rPr lang="de-DE" dirty="0" smtClean="0"/>
              <a:t> </a:t>
            </a:r>
            <a:r>
              <a:rPr lang="de-DE" dirty="0" err="1" smtClean="0"/>
              <a:t>projets</a:t>
            </a:r>
            <a:r>
              <a:rPr lang="de-DE" dirty="0" smtClean="0"/>
              <a:t> en </a:t>
            </a:r>
            <a:r>
              <a:rPr lang="de-DE" dirty="0" err="1" smtClean="0"/>
              <a:t>cours</a:t>
            </a:r>
            <a:r>
              <a:rPr lang="de-DE" dirty="0" smtClean="0"/>
              <a:t> et </a:t>
            </a:r>
            <a:r>
              <a:rPr lang="de-DE" dirty="0" err="1" smtClean="0"/>
              <a:t>passés</a:t>
            </a:r>
            <a:r>
              <a:rPr lang="de-DE" dirty="0" smtClean="0"/>
              <a:t> </a:t>
            </a:r>
          </a:p>
          <a:p>
            <a:pPr>
              <a:buFontTx/>
              <a:buChar char="-"/>
            </a:pPr>
            <a:r>
              <a:rPr lang="de-DE" dirty="0"/>
              <a:t>l</a:t>
            </a:r>
            <a:r>
              <a:rPr lang="de-DE" dirty="0" smtClean="0"/>
              <a:t>es </a:t>
            </a:r>
            <a:r>
              <a:rPr lang="de-DE" dirty="0" err="1" smtClean="0"/>
              <a:t>projets</a:t>
            </a:r>
            <a:r>
              <a:rPr lang="de-DE" dirty="0" smtClean="0"/>
              <a:t>, </a:t>
            </a:r>
            <a:r>
              <a:rPr lang="de-DE" dirty="0" err="1" smtClean="0"/>
              <a:t>actions</a:t>
            </a:r>
            <a:r>
              <a:rPr lang="de-DE" dirty="0" smtClean="0"/>
              <a:t> et </a:t>
            </a:r>
            <a:r>
              <a:rPr lang="de-DE" dirty="0" err="1" smtClean="0"/>
              <a:t>habitudes</a:t>
            </a:r>
            <a:r>
              <a:rPr lang="de-DE" dirty="0" smtClean="0"/>
              <a:t> </a:t>
            </a:r>
            <a:r>
              <a:rPr lang="de-DE" dirty="0" err="1" smtClean="0"/>
              <a:t>dans</a:t>
            </a:r>
            <a:r>
              <a:rPr lang="de-DE" dirty="0" smtClean="0"/>
              <a:t> </a:t>
            </a:r>
            <a:r>
              <a:rPr lang="de-DE" dirty="0" err="1" smtClean="0"/>
              <a:t>l‘établissement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/>
              <a:t>p</a:t>
            </a:r>
            <a:r>
              <a:rPr lang="de-DE" dirty="0" err="1" smtClean="0"/>
              <a:t>asser</a:t>
            </a:r>
            <a:r>
              <a:rPr lang="de-DE" dirty="0" smtClean="0"/>
              <a:t> en </a:t>
            </a:r>
            <a:r>
              <a:rPr lang="de-DE" dirty="0" err="1" smtClean="0"/>
              <a:t>revue</a:t>
            </a:r>
            <a:r>
              <a:rPr lang="de-DE" dirty="0" smtClean="0"/>
              <a:t> les </a:t>
            </a:r>
            <a:r>
              <a:rPr lang="de-DE" dirty="0" err="1" smtClean="0"/>
              <a:t>thèmes</a:t>
            </a:r>
            <a:r>
              <a:rPr lang="de-DE" dirty="0" smtClean="0"/>
              <a:t>, </a:t>
            </a:r>
            <a:r>
              <a:rPr lang="de-DE" dirty="0" err="1" smtClean="0"/>
              <a:t>faits</a:t>
            </a:r>
            <a:r>
              <a:rPr lang="de-DE" dirty="0" smtClean="0"/>
              <a:t> </a:t>
            </a:r>
            <a:r>
              <a:rPr lang="de-DE" dirty="0" err="1" smtClean="0"/>
              <a:t>culturels</a:t>
            </a:r>
            <a:r>
              <a:rPr lang="de-DE" dirty="0" smtClean="0"/>
              <a:t>, </a:t>
            </a:r>
            <a:r>
              <a:rPr lang="de-DE" dirty="0" err="1" smtClean="0"/>
              <a:t>tâches</a:t>
            </a:r>
            <a:r>
              <a:rPr lang="de-DE" dirty="0" smtClean="0"/>
              <a:t> finales des </a:t>
            </a:r>
            <a:r>
              <a:rPr lang="de-DE" dirty="0" err="1" smtClean="0"/>
              <a:t>classes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53" y="1556630"/>
            <a:ext cx="66452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0729" y="651165"/>
            <a:ext cx="10752363" cy="112865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- </a:t>
            </a:r>
            <a:r>
              <a:rPr lang="de-DE" dirty="0" err="1" smtClean="0">
                <a:solidFill>
                  <a:srgbClr val="00B050"/>
                </a:solidFill>
              </a:rPr>
              <a:t>Consulter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les </a:t>
            </a:r>
            <a:r>
              <a:rPr lang="de-DE" dirty="0" err="1" smtClean="0">
                <a:solidFill>
                  <a:srgbClr val="00B050"/>
                </a:solidFill>
              </a:rPr>
              <a:t>exemples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réussis</a:t>
            </a:r>
            <a:r>
              <a:rPr lang="de-DE" dirty="0" smtClean="0">
                <a:solidFill>
                  <a:srgbClr val="00B050"/>
                </a:solidFill>
              </a:rPr>
              <a:t> de </a:t>
            </a:r>
            <a:r>
              <a:rPr lang="de-DE" dirty="0" err="1" smtClean="0">
                <a:solidFill>
                  <a:srgbClr val="00B050"/>
                </a:solidFill>
              </a:rPr>
              <a:t>TwinSpaces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des </a:t>
            </a:r>
            <a:r>
              <a:rPr lang="de-DE" dirty="0" err="1" smtClean="0">
                <a:solidFill>
                  <a:srgbClr val="00B050"/>
                </a:solidFill>
              </a:rPr>
              <a:t>années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précédentes</a:t>
            </a:r>
            <a:endParaRPr lang="de-DE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B050"/>
                </a:solidFill>
              </a:rPr>
              <a:t>- </a:t>
            </a:r>
            <a:r>
              <a:rPr lang="de-DE" dirty="0" err="1" smtClean="0">
                <a:solidFill>
                  <a:srgbClr val="00B050"/>
                </a:solidFill>
              </a:rPr>
              <a:t>Bourse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aux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idées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sur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eTwinning</a:t>
            </a:r>
            <a:r>
              <a:rPr lang="de-DE" dirty="0" smtClean="0">
                <a:solidFill>
                  <a:srgbClr val="00B050"/>
                </a:solidFill>
              </a:rPr>
              <a:t> en </a:t>
            </a:r>
            <a:r>
              <a:rPr lang="de-DE" dirty="0" err="1" smtClean="0">
                <a:solidFill>
                  <a:srgbClr val="00B050"/>
                </a:solidFill>
              </a:rPr>
              <a:t>réel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ou</a:t>
            </a:r>
            <a:r>
              <a:rPr lang="de-DE" dirty="0" smtClean="0">
                <a:solidFill>
                  <a:srgbClr val="00B050"/>
                </a:solidFill>
              </a:rPr>
              <a:t> à </a:t>
            </a:r>
            <a:r>
              <a:rPr lang="de-DE" dirty="0" err="1" smtClean="0">
                <a:solidFill>
                  <a:srgbClr val="00B050"/>
                </a:solidFill>
              </a:rPr>
              <a:t>distance</a:t>
            </a:r>
            <a:endParaRPr lang="de-DE" dirty="0" smtClean="0">
              <a:solidFill>
                <a:srgbClr val="00B050"/>
              </a:solidFill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38200" y="2025908"/>
            <a:ext cx="112857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 </a:t>
            </a:r>
            <a:r>
              <a:rPr lang="de-DE" sz="2800" dirty="0" err="1" smtClean="0"/>
              <a:t>lancer</a:t>
            </a:r>
            <a:r>
              <a:rPr lang="de-DE" sz="2800" dirty="0" smtClean="0"/>
              <a:t> </a:t>
            </a:r>
            <a:r>
              <a:rPr lang="de-DE" sz="2800" dirty="0" err="1" smtClean="0"/>
              <a:t>même</a:t>
            </a:r>
            <a:r>
              <a:rPr lang="de-DE" sz="2800" dirty="0" smtClean="0"/>
              <a:t> si </a:t>
            </a:r>
            <a:r>
              <a:rPr lang="de-DE" sz="2800" dirty="0" err="1" smtClean="0"/>
              <a:t>tout</a:t>
            </a:r>
            <a:r>
              <a:rPr lang="de-DE" sz="2800" dirty="0" smtClean="0"/>
              <a:t> </a:t>
            </a:r>
            <a:r>
              <a:rPr lang="de-DE" sz="2800" dirty="0" err="1" smtClean="0"/>
              <a:t>n‘est</a:t>
            </a:r>
            <a:r>
              <a:rPr lang="de-DE" sz="2800" dirty="0" smtClean="0"/>
              <a:t> </a:t>
            </a:r>
            <a:r>
              <a:rPr lang="de-DE" sz="2800" dirty="0" err="1" smtClean="0"/>
              <a:t>pas</a:t>
            </a:r>
            <a:r>
              <a:rPr lang="de-DE" sz="2800" dirty="0" smtClean="0"/>
              <a:t> </a:t>
            </a:r>
            <a:r>
              <a:rPr lang="de-DE" sz="2800" dirty="0" err="1" smtClean="0"/>
              <a:t>parfait</a:t>
            </a:r>
            <a:r>
              <a:rPr lang="de-DE" sz="2800" dirty="0" smtClean="0"/>
              <a:t> ! </a:t>
            </a:r>
          </a:p>
          <a:p>
            <a:pPr marL="285750" indent="-285750">
              <a:buFontTx/>
              <a:buChar char="-"/>
            </a:pPr>
            <a:r>
              <a:rPr lang="de-DE" sz="2800" dirty="0" smtClean="0">
                <a:solidFill>
                  <a:srgbClr val="FF0000"/>
                </a:solidFill>
              </a:rPr>
              <a:t>Si le </a:t>
            </a:r>
            <a:r>
              <a:rPr lang="de-DE" sz="2800" dirty="0" err="1" smtClean="0">
                <a:solidFill>
                  <a:srgbClr val="FF0000"/>
                </a:solidFill>
              </a:rPr>
              <a:t>nombre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d‘élèves</a:t>
            </a:r>
            <a:r>
              <a:rPr lang="de-DE" sz="2800" dirty="0" smtClean="0">
                <a:solidFill>
                  <a:srgbClr val="FF0000"/>
                </a:solidFill>
              </a:rPr>
              <a:t> ne </a:t>
            </a:r>
            <a:r>
              <a:rPr lang="de-DE" sz="2800" dirty="0" err="1" smtClean="0">
                <a:solidFill>
                  <a:srgbClr val="FF0000"/>
                </a:solidFill>
              </a:rPr>
              <a:t>coincide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pas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: </a:t>
            </a:r>
          </a:p>
          <a:p>
            <a:r>
              <a:rPr lang="de-DE" sz="2800" dirty="0" err="1" smtClean="0">
                <a:solidFill>
                  <a:srgbClr val="00B050"/>
                </a:solidFill>
              </a:rPr>
              <a:t>possibilité</a:t>
            </a:r>
            <a:r>
              <a:rPr lang="de-DE" sz="2800" dirty="0" smtClean="0">
                <a:solidFill>
                  <a:srgbClr val="00B050"/>
                </a:solidFill>
              </a:rPr>
              <a:t> de </a:t>
            </a:r>
            <a:r>
              <a:rPr lang="de-DE" sz="2800" dirty="0" err="1" smtClean="0">
                <a:solidFill>
                  <a:srgbClr val="00B050"/>
                </a:solidFill>
              </a:rPr>
              <a:t>regrouper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plusieurs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groupes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d‘un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même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cycle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  <a:endParaRPr lang="de-DE" sz="2800" dirty="0" smtClean="0">
              <a:solidFill>
                <a:srgbClr val="00B050"/>
              </a:solidFill>
            </a:endParaRPr>
          </a:p>
          <a:p>
            <a:r>
              <a:rPr lang="de-DE" sz="2800" dirty="0" smtClean="0">
                <a:solidFill>
                  <a:srgbClr val="7030A0"/>
                </a:solidFill>
              </a:rPr>
              <a:t>(</a:t>
            </a:r>
            <a:r>
              <a:rPr lang="de-DE" sz="2800" dirty="0" err="1" smtClean="0">
                <a:solidFill>
                  <a:srgbClr val="7030A0"/>
                </a:solidFill>
              </a:rPr>
              <a:t>dans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notre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cas</a:t>
            </a:r>
            <a:r>
              <a:rPr lang="de-DE" sz="2800" dirty="0" smtClean="0">
                <a:solidFill>
                  <a:srgbClr val="7030A0"/>
                </a:solidFill>
              </a:rPr>
              <a:t> : des 5e et des 4e </a:t>
            </a:r>
            <a:r>
              <a:rPr lang="de-DE" sz="2800" dirty="0" err="1" smtClean="0">
                <a:solidFill>
                  <a:srgbClr val="7030A0"/>
                </a:solidFill>
              </a:rPr>
              <a:t>bilingues</a:t>
            </a:r>
            <a:r>
              <a:rPr lang="de-DE" sz="2800" dirty="0" smtClean="0">
                <a:solidFill>
                  <a:srgbClr val="7030A0"/>
                </a:solidFill>
              </a:rPr>
              <a:t>). </a:t>
            </a:r>
            <a:endParaRPr lang="de-DE" sz="2800" dirty="0" smtClean="0">
              <a:solidFill>
                <a:srgbClr val="7030A0"/>
              </a:solidFill>
            </a:endParaRPr>
          </a:p>
          <a:p>
            <a:r>
              <a:rPr lang="de-DE" sz="2800" dirty="0" err="1" smtClean="0">
                <a:solidFill>
                  <a:srgbClr val="7030A0"/>
                </a:solidFill>
              </a:rPr>
              <a:t>Un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obstacle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peut</a:t>
            </a:r>
            <a:r>
              <a:rPr lang="de-DE" sz="2800" dirty="0" smtClean="0">
                <a:solidFill>
                  <a:srgbClr val="7030A0"/>
                </a:solidFill>
              </a:rPr>
              <a:t> se </a:t>
            </a:r>
            <a:r>
              <a:rPr lang="de-DE" sz="2800" dirty="0" err="1" smtClean="0">
                <a:solidFill>
                  <a:srgbClr val="7030A0"/>
                </a:solidFill>
              </a:rPr>
              <a:t>révéler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une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force</a:t>
            </a:r>
            <a:r>
              <a:rPr lang="de-DE" sz="2800" dirty="0" smtClean="0">
                <a:solidFill>
                  <a:srgbClr val="7030A0"/>
                </a:solidFill>
              </a:rPr>
              <a:t> : </a:t>
            </a:r>
          </a:p>
          <a:p>
            <a:r>
              <a:rPr lang="de-DE" sz="2800" dirty="0" err="1" smtClean="0">
                <a:solidFill>
                  <a:srgbClr val="7030A0"/>
                </a:solidFill>
              </a:rPr>
              <a:t>poursuite</a:t>
            </a:r>
            <a:r>
              <a:rPr lang="de-DE" sz="2800" dirty="0" smtClean="0">
                <a:solidFill>
                  <a:srgbClr val="7030A0"/>
                </a:solidFill>
              </a:rPr>
              <a:t> du </a:t>
            </a:r>
            <a:r>
              <a:rPr lang="de-DE" sz="2800" dirty="0" err="1" smtClean="0">
                <a:solidFill>
                  <a:srgbClr val="7030A0"/>
                </a:solidFill>
              </a:rPr>
              <a:t>travail</a:t>
            </a:r>
            <a:r>
              <a:rPr lang="de-DE" sz="2800" dirty="0" smtClean="0">
                <a:solidFill>
                  <a:srgbClr val="7030A0"/>
                </a:solidFill>
              </a:rPr>
              <a:t> par </a:t>
            </a:r>
            <a:r>
              <a:rPr lang="de-DE" sz="2800" dirty="0" err="1" smtClean="0">
                <a:solidFill>
                  <a:srgbClr val="7030A0"/>
                </a:solidFill>
              </a:rPr>
              <a:t>un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autre</a:t>
            </a:r>
            <a:r>
              <a:rPr lang="de-DE" sz="2800" dirty="0" smtClean="0">
                <a:solidFill>
                  <a:srgbClr val="7030A0"/>
                </a:solidFill>
              </a:rPr>
              <a:t> </a:t>
            </a:r>
            <a:r>
              <a:rPr lang="de-DE" sz="2800" dirty="0" err="1" smtClean="0">
                <a:solidFill>
                  <a:srgbClr val="7030A0"/>
                </a:solidFill>
              </a:rPr>
              <a:t>groupe</a:t>
            </a:r>
            <a:r>
              <a:rPr lang="de-DE" sz="2800" dirty="0" smtClean="0">
                <a:solidFill>
                  <a:srgbClr val="7030A0"/>
                </a:solidFill>
              </a:rPr>
              <a:t> = </a:t>
            </a:r>
            <a:r>
              <a:rPr lang="de-DE" sz="2800" dirty="0" err="1" smtClean="0">
                <a:solidFill>
                  <a:srgbClr val="7030A0"/>
                </a:solidFill>
              </a:rPr>
              <a:t>gain</a:t>
            </a:r>
            <a:r>
              <a:rPr lang="de-DE" sz="2800" dirty="0" smtClean="0">
                <a:solidFill>
                  <a:srgbClr val="7030A0"/>
                </a:solidFill>
              </a:rPr>
              <a:t> de </a:t>
            </a:r>
            <a:r>
              <a:rPr lang="de-DE" sz="2800" dirty="0" err="1" smtClean="0">
                <a:solidFill>
                  <a:srgbClr val="7030A0"/>
                </a:solidFill>
              </a:rPr>
              <a:t>temps</a:t>
            </a:r>
            <a:endParaRPr lang="de-DE" sz="28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800" dirty="0" smtClean="0">
                <a:solidFill>
                  <a:srgbClr val="FF0000"/>
                </a:solidFill>
              </a:rPr>
              <a:t>Si le </a:t>
            </a:r>
            <a:r>
              <a:rPr lang="de-DE" sz="2800" dirty="0" err="1" smtClean="0">
                <a:solidFill>
                  <a:srgbClr val="FF0000"/>
                </a:solidFill>
              </a:rPr>
              <a:t>niveau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est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hétérogène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au sein </a:t>
            </a:r>
            <a:r>
              <a:rPr lang="de-DE" sz="2800" dirty="0" err="1" smtClean="0">
                <a:solidFill>
                  <a:srgbClr val="FF0000"/>
                </a:solidFill>
              </a:rPr>
              <a:t>d‘un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groupe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2800" dirty="0" err="1" smtClean="0">
                <a:solidFill>
                  <a:srgbClr val="FF0000"/>
                </a:solidFill>
              </a:rPr>
              <a:t>ou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différent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entre </a:t>
            </a:r>
            <a:r>
              <a:rPr lang="de-DE" sz="2800" dirty="0" smtClean="0">
                <a:solidFill>
                  <a:srgbClr val="FF0000"/>
                </a:solidFill>
              </a:rPr>
              <a:t>les </a:t>
            </a:r>
            <a:r>
              <a:rPr lang="de-DE" sz="2800" dirty="0" err="1" smtClean="0">
                <a:solidFill>
                  <a:srgbClr val="FF0000"/>
                </a:solidFill>
              </a:rPr>
              <a:t>groupes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: </a:t>
            </a:r>
            <a:endParaRPr lang="de-DE" sz="2800" dirty="0" smtClean="0"/>
          </a:p>
          <a:p>
            <a:r>
              <a:rPr lang="de-DE" sz="2800" dirty="0" err="1" smtClean="0">
                <a:solidFill>
                  <a:srgbClr val="00B050"/>
                </a:solidFill>
              </a:rPr>
              <a:t>possibilité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smtClean="0">
                <a:solidFill>
                  <a:srgbClr val="00B050"/>
                </a:solidFill>
              </a:rPr>
              <a:t>de </a:t>
            </a:r>
            <a:r>
              <a:rPr lang="de-DE" sz="2800" dirty="0" err="1" smtClean="0">
                <a:solidFill>
                  <a:srgbClr val="00B050"/>
                </a:solidFill>
              </a:rPr>
              <a:t>proposer</a:t>
            </a:r>
            <a:r>
              <a:rPr lang="de-DE" sz="2800" dirty="0" smtClean="0">
                <a:solidFill>
                  <a:srgbClr val="00B050"/>
                </a:solidFill>
              </a:rPr>
              <a:t> des </a:t>
            </a:r>
            <a:r>
              <a:rPr lang="de-DE" sz="2800" dirty="0" err="1" smtClean="0">
                <a:solidFill>
                  <a:srgbClr val="00B050"/>
                </a:solidFill>
              </a:rPr>
              <a:t>tâches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réalisables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endParaRPr lang="de-DE" sz="2800" dirty="0" smtClean="0">
              <a:solidFill>
                <a:srgbClr val="00B050"/>
              </a:solidFill>
            </a:endParaRPr>
          </a:p>
          <a:p>
            <a:r>
              <a:rPr lang="de-DE" sz="2800" dirty="0" smtClean="0">
                <a:solidFill>
                  <a:srgbClr val="00B050"/>
                </a:solidFill>
              </a:rPr>
              <a:t>à </a:t>
            </a:r>
            <a:r>
              <a:rPr lang="de-DE" sz="2800" dirty="0" err="1" smtClean="0">
                <a:solidFill>
                  <a:srgbClr val="00B050"/>
                </a:solidFill>
              </a:rPr>
              <a:t>différents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niveaux</a:t>
            </a:r>
            <a:r>
              <a:rPr lang="de-DE" sz="2800" dirty="0" smtClean="0">
                <a:solidFill>
                  <a:srgbClr val="00B050"/>
                </a:solidFill>
              </a:rPr>
              <a:t> </a:t>
            </a:r>
            <a:r>
              <a:rPr lang="de-DE" sz="2800" dirty="0" err="1" smtClean="0">
                <a:solidFill>
                  <a:srgbClr val="00B050"/>
                </a:solidFill>
              </a:rPr>
              <a:t>linguistiques</a:t>
            </a:r>
            <a:r>
              <a:rPr lang="de-DE" sz="2800" dirty="0" smtClean="0">
                <a:solidFill>
                  <a:srgbClr val="00B050"/>
                </a:solidFill>
              </a:rPr>
              <a:t>. </a:t>
            </a:r>
            <a:r>
              <a:rPr lang="de-DE" sz="2800" dirty="0" smtClean="0">
                <a:solidFill>
                  <a:srgbClr val="7030A0"/>
                </a:solidFill>
              </a:rPr>
              <a:t>(A2-1, A2-2, </a:t>
            </a:r>
            <a:r>
              <a:rPr lang="de-DE" sz="2800" dirty="0" smtClean="0">
                <a:solidFill>
                  <a:srgbClr val="7030A0"/>
                </a:solidFill>
              </a:rPr>
              <a:t>B1 </a:t>
            </a:r>
            <a:r>
              <a:rPr lang="de-DE" sz="2800" dirty="0" smtClean="0">
                <a:solidFill>
                  <a:srgbClr val="7030A0"/>
                </a:solidFill>
              </a:rPr>
              <a:t>…)</a:t>
            </a:r>
          </a:p>
          <a:p>
            <a:pPr marL="285750" indent="-285750">
              <a:buFontTx/>
              <a:buChar char="-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205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2129" y="1616529"/>
            <a:ext cx="10651671" cy="4560434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linguistique</a:t>
            </a:r>
            <a:r>
              <a:rPr lang="de-DE" dirty="0" smtClean="0"/>
              <a:t> ?</a:t>
            </a:r>
          </a:p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qui</a:t>
            </a:r>
            <a:r>
              <a:rPr lang="de-DE" dirty="0" smtClean="0"/>
              <a:t> </a:t>
            </a:r>
            <a:r>
              <a:rPr lang="de-DE" dirty="0" err="1" smtClean="0"/>
              <a:t>permette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meilleure</a:t>
            </a:r>
            <a:r>
              <a:rPr lang="de-DE" dirty="0" smtClean="0"/>
              <a:t> </a:t>
            </a:r>
            <a:r>
              <a:rPr lang="de-DE" dirty="0" err="1" smtClean="0"/>
              <a:t>compréhension</a:t>
            </a:r>
            <a:r>
              <a:rPr lang="de-DE" dirty="0" smtClean="0"/>
              <a:t> </a:t>
            </a:r>
            <a:r>
              <a:rPr lang="de-DE" dirty="0" err="1" smtClean="0"/>
              <a:t>interculturelle</a:t>
            </a:r>
            <a:r>
              <a:rPr lang="de-DE" dirty="0" smtClean="0"/>
              <a:t> ?</a:t>
            </a:r>
          </a:p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</a:t>
            </a:r>
            <a:r>
              <a:rPr lang="de-DE" dirty="0" err="1" smtClean="0"/>
              <a:t>apprendre</a:t>
            </a:r>
            <a:r>
              <a:rPr lang="de-DE" dirty="0" smtClean="0"/>
              <a:t> en </a:t>
            </a:r>
            <a:r>
              <a:rPr lang="de-DE" dirty="0" err="1" smtClean="0"/>
              <a:t>s‘amusant</a:t>
            </a:r>
            <a:r>
              <a:rPr lang="de-DE" dirty="0" smtClean="0"/>
              <a:t> ?</a:t>
            </a:r>
          </a:p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lié</a:t>
            </a:r>
            <a:r>
              <a:rPr lang="de-DE" dirty="0" smtClean="0"/>
              <a:t> à </a:t>
            </a:r>
            <a:r>
              <a:rPr lang="de-DE" dirty="0" err="1" smtClean="0"/>
              <a:t>l‘éducation</a:t>
            </a:r>
            <a:r>
              <a:rPr lang="de-DE" dirty="0" smtClean="0"/>
              <a:t> à la </a:t>
            </a:r>
            <a:r>
              <a:rPr lang="de-DE" dirty="0" err="1" smtClean="0"/>
              <a:t>citoyenneté</a:t>
            </a:r>
            <a:r>
              <a:rPr lang="de-DE" dirty="0" smtClean="0"/>
              <a:t> ?</a:t>
            </a:r>
          </a:p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lié</a:t>
            </a:r>
            <a:r>
              <a:rPr lang="de-DE" dirty="0" smtClean="0"/>
              <a:t> à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événement</a:t>
            </a:r>
            <a:r>
              <a:rPr lang="de-DE" dirty="0" smtClean="0"/>
              <a:t>, à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anniversaire</a:t>
            </a:r>
            <a:r>
              <a:rPr lang="de-DE" dirty="0" smtClean="0"/>
              <a:t> ?</a:t>
            </a:r>
          </a:p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lié</a:t>
            </a:r>
            <a:r>
              <a:rPr lang="de-DE" dirty="0" smtClean="0"/>
              <a:t> au </a:t>
            </a:r>
            <a:r>
              <a:rPr lang="de-DE" dirty="0" err="1" smtClean="0"/>
              <a:t>développement</a:t>
            </a:r>
            <a:r>
              <a:rPr lang="de-DE" dirty="0" smtClean="0"/>
              <a:t> durable ?</a:t>
            </a:r>
          </a:p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lié</a:t>
            </a:r>
            <a:r>
              <a:rPr lang="de-DE" dirty="0" smtClean="0"/>
              <a:t> à </a:t>
            </a:r>
            <a:r>
              <a:rPr lang="de-DE" dirty="0" err="1" smtClean="0"/>
              <a:t>l‘éducation</a:t>
            </a:r>
            <a:r>
              <a:rPr lang="de-DE" dirty="0" smtClean="0"/>
              <a:t> </a:t>
            </a:r>
            <a:r>
              <a:rPr lang="de-DE" dirty="0" err="1" smtClean="0"/>
              <a:t>aux</a:t>
            </a:r>
            <a:r>
              <a:rPr lang="de-DE" dirty="0" smtClean="0"/>
              <a:t> </a:t>
            </a:r>
            <a:r>
              <a:rPr lang="de-DE" dirty="0" err="1" smtClean="0"/>
              <a:t>médias</a:t>
            </a:r>
            <a:r>
              <a:rPr lang="de-DE" dirty="0" smtClean="0"/>
              <a:t> ?</a:t>
            </a:r>
          </a:p>
          <a:p>
            <a:pPr>
              <a:buFontTx/>
              <a:buChar char="-"/>
            </a:pP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projet</a:t>
            </a:r>
            <a:r>
              <a:rPr lang="de-DE" dirty="0" smtClean="0"/>
              <a:t> </a:t>
            </a:r>
            <a:r>
              <a:rPr lang="de-DE" dirty="0" err="1" smtClean="0"/>
              <a:t>lié</a:t>
            </a:r>
            <a:r>
              <a:rPr lang="de-DE" dirty="0" smtClean="0"/>
              <a:t> à </a:t>
            </a:r>
            <a:r>
              <a:rPr lang="de-DE" dirty="0" err="1" smtClean="0"/>
              <a:t>son</a:t>
            </a:r>
            <a:r>
              <a:rPr lang="de-DE" dirty="0" smtClean="0"/>
              <a:t> EPI ?</a:t>
            </a:r>
          </a:p>
          <a:p>
            <a:pPr marL="0" indent="0">
              <a:buNone/>
            </a:pPr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smtClean="0"/>
              <a:t>→ </a:t>
            </a:r>
            <a:r>
              <a:rPr lang="de-DE" dirty="0" err="1" smtClean="0"/>
              <a:t>Qu‘est-ce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je </a:t>
            </a:r>
            <a:r>
              <a:rPr lang="de-DE" dirty="0" err="1" smtClean="0"/>
              <a:t>fais</a:t>
            </a:r>
            <a:r>
              <a:rPr lang="de-DE" dirty="0" smtClean="0"/>
              <a:t> plus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moins</a:t>
            </a:r>
            <a:r>
              <a:rPr lang="de-DE" dirty="0" smtClean="0"/>
              <a:t> </a:t>
            </a:r>
            <a:r>
              <a:rPr lang="de-DE" dirty="0" err="1" smtClean="0"/>
              <a:t>déjà</a:t>
            </a:r>
            <a:r>
              <a:rPr lang="de-DE" dirty="0" smtClean="0"/>
              <a:t> ? </a:t>
            </a:r>
          </a:p>
          <a:p>
            <a:pPr marL="0" indent="0">
              <a:buNone/>
            </a:pPr>
            <a:r>
              <a:rPr lang="de-DE" dirty="0" smtClean="0"/>
              <a:t>→ En </a:t>
            </a:r>
            <a:r>
              <a:rPr lang="de-DE" dirty="0" err="1" smtClean="0"/>
              <a:t>quoi</a:t>
            </a:r>
            <a:r>
              <a:rPr lang="de-DE" dirty="0" smtClean="0"/>
              <a:t> </a:t>
            </a:r>
            <a:r>
              <a:rPr lang="de-DE" dirty="0" err="1" smtClean="0"/>
              <a:t>aurais</a:t>
            </a:r>
            <a:r>
              <a:rPr lang="de-DE" dirty="0" smtClean="0"/>
              <a:t>-je </a:t>
            </a:r>
            <a:r>
              <a:rPr lang="de-DE" dirty="0" err="1" smtClean="0"/>
              <a:t>besoin</a:t>
            </a:r>
            <a:r>
              <a:rPr lang="de-DE" dirty="0" smtClean="0"/>
              <a:t> de </a:t>
            </a:r>
            <a:r>
              <a:rPr lang="de-DE" dirty="0" err="1" smtClean="0"/>
              <a:t>partenaires</a:t>
            </a:r>
            <a:r>
              <a:rPr lang="de-DE" dirty="0" smtClean="0"/>
              <a:t> </a:t>
            </a:r>
            <a:r>
              <a:rPr lang="de-DE" dirty="0" err="1" smtClean="0"/>
              <a:t>étrangers</a:t>
            </a:r>
            <a:r>
              <a:rPr lang="de-DE" dirty="0" smtClean="0"/>
              <a:t> </a:t>
            </a:r>
            <a:r>
              <a:rPr lang="de-DE" dirty="0" err="1" smtClean="0"/>
              <a:t>ou</a:t>
            </a:r>
            <a:r>
              <a:rPr lang="de-DE" dirty="0" smtClean="0"/>
              <a:t>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m‘apporteraient-ils</a:t>
            </a:r>
            <a:r>
              <a:rPr lang="de-DE" dirty="0" smtClean="0"/>
              <a:t> de plus ?</a:t>
            </a:r>
          </a:p>
          <a:p>
            <a:pPr marL="0" indent="0">
              <a:buNone/>
            </a:pPr>
            <a:r>
              <a:rPr lang="de-DE" dirty="0" smtClean="0"/>
              <a:t>→ A </a:t>
            </a:r>
            <a:r>
              <a:rPr lang="de-DE" dirty="0" err="1" smtClean="0"/>
              <a:t>quoi</a:t>
            </a:r>
            <a:r>
              <a:rPr lang="de-DE" dirty="0" smtClean="0"/>
              <a:t> </a:t>
            </a:r>
            <a:r>
              <a:rPr lang="de-DE" dirty="0" err="1" smtClean="0"/>
              <a:t>pourrais</a:t>
            </a:r>
            <a:r>
              <a:rPr lang="de-DE" dirty="0" smtClean="0"/>
              <a:t>-je </a:t>
            </a:r>
            <a:r>
              <a:rPr lang="de-DE" dirty="0" err="1" smtClean="0"/>
              <a:t>donner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dimension</a:t>
            </a:r>
            <a:r>
              <a:rPr lang="de-DE" dirty="0" smtClean="0"/>
              <a:t> internationale 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87879" y="661307"/>
            <a:ext cx="1050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DES TYPES DE PROJET</a:t>
            </a:r>
            <a:endParaRPr lang="de-DE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888" y="1369193"/>
            <a:ext cx="2398102" cy="29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Breitbild</PresentationFormat>
  <Paragraphs>226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Créons et faisons vivre  notre quartier franco-allemand  dans les villages frontaliers  de Scheibenhard et Scheibenhardt !  Une simulation globale.  </vt:lpstr>
      <vt:lpstr> Contenu de cette présentation</vt:lpstr>
      <vt:lpstr>PowerPoint-Präsentation</vt:lpstr>
      <vt:lpstr>TROUVER UN PARTENAIRE</vt:lpstr>
      <vt:lpstr>TROUVER UN PARTENAIRE FIABLE</vt:lpstr>
      <vt:lpstr>Les possibilités offertes par un échange  de grande proximité en utilisant eTwinning</vt:lpstr>
      <vt:lpstr>TROUVER PROGRESSIVEMENT UNE IDEE DE PROJET </vt:lpstr>
      <vt:lpstr>PowerPoint-Präsentation</vt:lpstr>
      <vt:lpstr>PowerPoint-Präsentation</vt:lpstr>
      <vt:lpstr>AFFINER LE PROJET</vt:lpstr>
      <vt:lpstr> « C‘est une bonne activité quand les élèves ne trouvent pas toutes les réponses sur Internet.»</vt:lpstr>
      <vt:lpstr>PowerPoint-Präsentation</vt:lpstr>
      <vt:lpstr>PowerPoint-Präsentation</vt:lpstr>
      <vt:lpstr>2e partie du projet : « créons notre quartier franco-allemand » </vt:lpstr>
      <vt:lpstr>Tâche finale : les élèves devaient  rédiger la biographie et une journée habituelle  de leur personnage fictif  en tenant compte des constellations dans les logements.</vt:lpstr>
      <vt:lpstr>La production finale</vt:lpstr>
      <vt:lpstr>3e partie du projet : « Proposons notre nouvelle école !»</vt:lpstr>
      <vt:lpstr>Exemples d‘activités interactives, ludiques, créatives ou plus artistiques</vt:lpstr>
      <vt:lpstr>4e partie du projet : « faisons vivre notre quartier !»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Créons et faisons vivre  notre quartier franco-allemand  dans les villages frontaliers  de Scheibenhard et Scheibenhardt !  Une simulation globale.</dc:title>
  <dc:creator>Thomaslein</dc:creator>
  <cp:lastModifiedBy>Thomaslein</cp:lastModifiedBy>
  <cp:revision>52</cp:revision>
  <dcterms:created xsi:type="dcterms:W3CDTF">2017-09-29T18:25:28Z</dcterms:created>
  <dcterms:modified xsi:type="dcterms:W3CDTF">2017-09-30T05:36:38Z</dcterms:modified>
</cp:coreProperties>
</file>