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s"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0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0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doc-espagne.com/dossiers-thematiques/27-dossiers-thematiques/5487-espagne-communautes-autonomes-communautes-autonomes-espagne-doc-espagne" TargetMode="External"/><Relationship Id="rId4" Type="http://schemas.openxmlformats.org/officeDocument/2006/relationships/hyperlink" Target="https://fr.wikipedia.org/wiki/Tribunal_supr&#234;me_d%27Espagn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7.jpg"/><Relationship Id="rId4" Type="http://schemas.openxmlformats.org/officeDocument/2006/relationships/image" Target="../media/image0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3.png"/><Relationship Id="rId4" Type="http://schemas.openxmlformats.org/officeDocument/2006/relationships/image" Target="../media/image0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476500" y="1454300"/>
            <a:ext cx="8922900" cy="403800"/>
          </a:xfrm>
          <a:prstGeom prst="rect">
            <a:avLst/>
          </a:prstGeom>
        </p:spPr>
        <p:txBody>
          <a:bodyPr anchorCtr="0" anchor="b" bIns="91425" lIns="91425" rIns="91425" tIns="91425">
            <a:noAutofit/>
          </a:bodyPr>
          <a:lstStyle/>
          <a:p>
            <a:pPr lvl="0" rtl="0" algn="l">
              <a:spcBef>
                <a:spcPts val="0"/>
              </a:spcBef>
              <a:buClr>
                <a:schemeClr val="dk1"/>
              </a:buClr>
              <a:buSzPct val="26190"/>
              <a:buFont typeface="Arial"/>
              <a:buNone/>
            </a:pPr>
            <a:r>
              <a:rPr lang="es" sz="4200"/>
              <a:t>HISTOIRE DU TAURAU OSBORNE</a:t>
            </a:r>
          </a:p>
          <a:p>
            <a:pPr lvl="0" algn="l">
              <a:spcBef>
                <a:spcPts val="0"/>
              </a:spcBef>
              <a:buNone/>
            </a:pPr>
            <a:r>
              <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t/>
            </a:r>
            <a:endParaRPr/>
          </a:p>
        </p:txBody>
      </p:sp>
      <p:pic>
        <p:nvPicPr>
          <p:cNvPr id="56" name="Shape 56"/>
          <p:cNvPicPr preferRelativeResize="0"/>
          <p:nvPr/>
        </p:nvPicPr>
        <p:blipFill>
          <a:blip r:embed="rId3">
            <a:alphaModFix/>
          </a:blip>
          <a:stretch>
            <a:fillRect/>
          </a:stretch>
        </p:blipFill>
        <p:spPr>
          <a:xfrm>
            <a:off x="1679887" y="1265125"/>
            <a:ext cx="6113774" cy="360767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ctrTitle"/>
          </p:nvPr>
        </p:nvSpPr>
        <p:spPr>
          <a:xfrm>
            <a:off x="65750" y="2808375"/>
            <a:ext cx="5345100" cy="2052600"/>
          </a:xfrm>
          <a:prstGeom prst="rect">
            <a:avLst/>
          </a:prstGeom>
        </p:spPr>
        <p:txBody>
          <a:bodyPr anchorCtr="0" anchor="b" bIns="91425" lIns="91425" rIns="91425" tIns="91425">
            <a:noAutofit/>
          </a:bodyPr>
          <a:lstStyle/>
          <a:p>
            <a:pPr lvl="0" algn="l">
              <a:lnSpc>
                <a:spcPct val="150000"/>
              </a:lnSpc>
              <a:spcBef>
                <a:spcPts val="0"/>
              </a:spcBef>
              <a:buClr>
                <a:schemeClr val="dk1"/>
              </a:buClr>
              <a:buSzPct val="61111"/>
              <a:buFont typeface="Arial"/>
              <a:buNone/>
            </a:pPr>
            <a:r>
              <a:rPr lang="es" sz="1800">
                <a:solidFill>
                  <a:srgbClr val="252525"/>
                </a:solidFill>
              </a:rPr>
              <a:t> </a:t>
            </a:r>
            <a:r>
              <a:rPr b="1" lang="es" sz="2400">
                <a:solidFill>
                  <a:srgbClr val="252525"/>
                </a:solidFill>
              </a:rPr>
              <a:t> Le taureau Osborne est une énorme silhouette de taurau (</a:t>
            </a:r>
            <a:r>
              <a:rPr b="1" lang="es" sz="2400">
                <a:solidFill>
                  <a:srgbClr val="333333"/>
                </a:solidFill>
              </a:rPr>
              <a:t>de 14 mètres de haut)</a:t>
            </a:r>
            <a:r>
              <a:rPr b="1" lang="es" sz="2400">
                <a:solidFill>
                  <a:srgbClr val="252525"/>
                </a:solidFill>
              </a:rPr>
              <a:t>, conçue à l'origine comme panneau publicitaire par le groupe Osborne.  Aujourd'hui cette silhouette est devenue l'un des symboles les plus représentatifs de l´Espagne.</a:t>
            </a:r>
          </a:p>
        </p:txBody>
      </p:sp>
      <p:sp>
        <p:nvSpPr>
          <p:cNvPr id="62" name="Shape 62"/>
          <p:cNvSpPr txBox="1"/>
          <p:nvPr>
            <p:ph idx="1" type="subTitle"/>
          </p:nvPr>
        </p:nvSpPr>
        <p:spPr>
          <a:xfrm>
            <a:off x="194075" y="3850000"/>
            <a:ext cx="8520600" cy="792600"/>
          </a:xfrm>
          <a:prstGeom prst="rect">
            <a:avLst/>
          </a:prstGeom>
        </p:spPr>
        <p:txBody>
          <a:bodyPr anchorCtr="0" anchor="t" bIns="91425" lIns="91425" rIns="91425" tIns="91425">
            <a:noAutofit/>
          </a:bodyPr>
          <a:lstStyle/>
          <a:p>
            <a:pPr lvl="0">
              <a:spcBef>
                <a:spcPts val="0"/>
              </a:spcBef>
              <a:buNone/>
            </a:pPr>
            <a:r>
              <a:t/>
            </a:r>
            <a:endParaRPr/>
          </a:p>
        </p:txBody>
      </p:sp>
      <p:pic>
        <p:nvPicPr>
          <p:cNvPr id="63" name="Shape 63"/>
          <p:cNvPicPr preferRelativeResize="0"/>
          <p:nvPr/>
        </p:nvPicPr>
        <p:blipFill>
          <a:blip r:embed="rId3">
            <a:alphaModFix/>
          </a:blip>
          <a:stretch>
            <a:fillRect/>
          </a:stretch>
        </p:blipFill>
        <p:spPr>
          <a:xfrm>
            <a:off x="5560550" y="279400"/>
            <a:ext cx="3368400" cy="34953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pic>
        <p:nvPicPr>
          <p:cNvPr id="68" name="Shape 68"/>
          <p:cNvPicPr preferRelativeResize="0"/>
          <p:nvPr/>
        </p:nvPicPr>
        <p:blipFill>
          <a:blip r:embed="rId3">
            <a:alphaModFix/>
          </a:blip>
          <a:stretch>
            <a:fillRect/>
          </a:stretch>
        </p:blipFill>
        <p:spPr>
          <a:xfrm>
            <a:off x="4025150" y="610625"/>
            <a:ext cx="4096825" cy="3189675"/>
          </a:xfrm>
          <a:prstGeom prst="rect">
            <a:avLst/>
          </a:prstGeom>
          <a:noFill/>
          <a:ln>
            <a:noFill/>
          </a:ln>
        </p:spPr>
      </p:pic>
      <p:sp>
        <p:nvSpPr>
          <p:cNvPr id="69" name="Shape 69"/>
          <p:cNvSpPr txBox="1"/>
          <p:nvPr>
            <p:ph type="title"/>
          </p:nvPr>
        </p:nvSpPr>
        <p:spPr>
          <a:xfrm>
            <a:off x="354500" y="-171075"/>
            <a:ext cx="2821500" cy="1026300"/>
          </a:xfrm>
          <a:prstGeom prst="rect">
            <a:avLst/>
          </a:prstGeom>
        </p:spPr>
        <p:txBody>
          <a:bodyPr anchorCtr="0" anchor="t" bIns="91425" lIns="91425" rIns="91425" tIns="91425">
            <a:noAutofit/>
          </a:bodyPr>
          <a:lstStyle/>
          <a:p>
            <a:pPr lvl="0" rtl="0" algn="l">
              <a:lnSpc>
                <a:spcPct val="115000"/>
              </a:lnSpc>
              <a:spcBef>
                <a:spcPts val="0"/>
              </a:spcBef>
              <a:spcAft>
                <a:spcPts val="1600"/>
              </a:spcAft>
              <a:buNone/>
            </a:pPr>
            <a:r>
              <a:rPr b="1" lang="es" sz="2400">
                <a:solidFill>
                  <a:schemeClr val="dk2"/>
                </a:solidFill>
              </a:rPr>
              <a:t>   </a:t>
            </a:r>
          </a:p>
          <a:p>
            <a:pPr lvl="0" algn="ctr">
              <a:lnSpc>
                <a:spcPct val="115000"/>
              </a:lnSpc>
              <a:spcBef>
                <a:spcPts val="0"/>
              </a:spcBef>
              <a:spcAft>
                <a:spcPts val="1600"/>
              </a:spcAft>
              <a:buClr>
                <a:schemeClr val="dk1"/>
              </a:buClr>
              <a:buSzPct val="30555"/>
              <a:buFont typeface="Arial"/>
              <a:buNone/>
            </a:pPr>
            <a:r>
              <a:rPr b="1" lang="es" sz="3600" u="sng">
                <a:solidFill>
                  <a:schemeClr val="dk2"/>
                </a:solidFill>
              </a:rPr>
              <a:t>L´ORIGINE</a:t>
            </a:r>
          </a:p>
          <a:p>
            <a:pPr lvl="0" rtl="0">
              <a:lnSpc>
                <a:spcPct val="115000"/>
              </a:lnSpc>
              <a:spcBef>
                <a:spcPts val="0"/>
              </a:spcBef>
              <a:spcAft>
                <a:spcPts val="1600"/>
              </a:spcAft>
              <a:buClr>
                <a:schemeClr val="dk1"/>
              </a:buClr>
              <a:buSzPct val="45833"/>
              <a:buFont typeface="Arial"/>
              <a:buNone/>
            </a:pPr>
            <a:r>
              <a:t/>
            </a:r>
            <a:endParaRPr b="1" sz="2400"/>
          </a:p>
        </p:txBody>
      </p:sp>
      <p:sp>
        <p:nvSpPr>
          <p:cNvPr id="70" name="Shape 70"/>
          <p:cNvSpPr txBox="1"/>
          <p:nvPr/>
        </p:nvSpPr>
        <p:spPr>
          <a:xfrm>
            <a:off x="96225" y="1636075"/>
            <a:ext cx="3806700" cy="3240000"/>
          </a:xfrm>
          <a:prstGeom prst="rect">
            <a:avLst/>
          </a:prstGeom>
          <a:noFill/>
          <a:ln>
            <a:noFill/>
          </a:ln>
        </p:spPr>
        <p:txBody>
          <a:bodyPr anchorCtr="0" anchor="t" bIns="91425" lIns="91425" rIns="91425" tIns="91425">
            <a:noAutofit/>
          </a:bodyPr>
          <a:lstStyle/>
          <a:p>
            <a:pPr lvl="0" rtl="0">
              <a:spcBef>
                <a:spcPts val="0"/>
              </a:spcBef>
              <a:buClr>
                <a:schemeClr val="dk1"/>
              </a:buClr>
              <a:buSzPct val="61111"/>
              <a:buFont typeface="Arial"/>
              <a:buNone/>
            </a:pPr>
            <a:r>
              <a:rPr lang="es" sz="1800">
                <a:solidFill>
                  <a:schemeClr val="dk1"/>
                </a:solidFill>
              </a:rPr>
              <a:t>En 1956, Manolo Prieto est chargé par la marque Osborne de créer des panneaux routiers pour faire la publicité de son brandy baptisé Veterano. Le succès de cette campagne publicitaire est  telle que l´on trouve le taurau sur le territoire espagnol, tout particulièrement le long des routes, à des endroits stratégiques.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idx="2" type="body"/>
          </p:nvPr>
        </p:nvSpPr>
        <p:spPr>
          <a:xfrm>
            <a:off x="4939500" y="724075"/>
            <a:ext cx="3837000" cy="3695100"/>
          </a:xfrm>
          <a:prstGeom prst="rect">
            <a:avLst/>
          </a:prstGeom>
        </p:spPr>
        <p:txBody>
          <a:bodyPr anchorCtr="0" anchor="ctr" bIns="91425" lIns="91425" rIns="91425" tIns="91425">
            <a:noAutofit/>
          </a:bodyPr>
          <a:lstStyle/>
          <a:p>
            <a:pPr lvl="0">
              <a:spcBef>
                <a:spcPts val="0"/>
              </a:spcBef>
              <a:buNone/>
            </a:pPr>
            <a:r>
              <a:t/>
            </a:r>
            <a:endParaRPr/>
          </a:p>
        </p:txBody>
      </p:sp>
      <p:pic>
        <p:nvPicPr>
          <p:cNvPr id="76" name="Shape 76"/>
          <p:cNvPicPr preferRelativeResize="0"/>
          <p:nvPr/>
        </p:nvPicPr>
        <p:blipFill>
          <a:blip r:embed="rId3">
            <a:alphaModFix/>
          </a:blip>
          <a:stretch>
            <a:fillRect/>
          </a:stretch>
        </p:blipFill>
        <p:spPr>
          <a:xfrm>
            <a:off x="805587" y="0"/>
            <a:ext cx="7532825" cy="5143500"/>
          </a:xfrm>
          <a:prstGeom prst="rect">
            <a:avLst/>
          </a:prstGeom>
          <a:noFill/>
          <a:ln>
            <a:noFill/>
          </a:ln>
        </p:spPr>
      </p:pic>
      <p:sp>
        <p:nvSpPr>
          <p:cNvPr id="77" name="Shape 77"/>
          <p:cNvSpPr txBox="1"/>
          <p:nvPr/>
        </p:nvSpPr>
        <p:spPr>
          <a:xfrm>
            <a:off x="221700" y="0"/>
            <a:ext cx="8554800" cy="718500"/>
          </a:xfrm>
          <a:prstGeom prst="rect">
            <a:avLst/>
          </a:prstGeom>
          <a:noFill/>
          <a:ln>
            <a:noFill/>
          </a:ln>
        </p:spPr>
        <p:txBody>
          <a:bodyPr anchorCtr="0" anchor="t" bIns="91425" lIns="91425" rIns="91425" tIns="91425">
            <a:noAutofit/>
          </a:bodyPr>
          <a:lstStyle/>
          <a:p>
            <a:pPr lvl="0">
              <a:spcBef>
                <a:spcPts val="0"/>
              </a:spcBef>
              <a:buNone/>
            </a:pPr>
            <a:r>
              <a:rPr lang="es" sz="3000">
                <a:solidFill>
                  <a:srgbClr val="0000FF"/>
                </a:solidFill>
              </a:rPr>
              <a:t>On le trouve sur tout le territoire espagnol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63575"/>
            <a:ext cx="8520600" cy="4074300"/>
          </a:xfrm>
          <a:prstGeom prst="rect">
            <a:avLst/>
          </a:prstGeom>
        </p:spPr>
        <p:txBody>
          <a:bodyPr anchorCtr="0" anchor="ctr" bIns="91425" lIns="91425" rIns="91425" tIns="91425">
            <a:noAutofit/>
          </a:bodyPr>
          <a:lstStyle/>
          <a:p>
            <a:pPr lvl="0" rtl="0" algn="just">
              <a:lnSpc>
                <a:spcPct val="115000"/>
              </a:lnSpc>
              <a:spcBef>
                <a:spcPts val="0"/>
              </a:spcBef>
              <a:buNone/>
            </a:pPr>
            <a:r>
              <a:rPr lang="es" sz="1800"/>
              <a:t>   En 1988 un réglement sur les routes espagnoles a failli provoquer le retrait de tous les taureaux d'Osborne. Mais une mobilisation populaire sans précédents  des </a:t>
            </a:r>
            <a:r>
              <a:rPr lang="es" sz="1800">
                <a:hlinkClick r:id="rId3"/>
              </a:rPr>
              <a:t>communautés autonomes</a:t>
            </a:r>
            <a:r>
              <a:rPr lang="es" sz="1800"/>
              <a:t>, des villes, des associations culturelles et même des artistes et des hommes politiques a permis qu´en 1997 le</a:t>
            </a:r>
            <a:r>
              <a:rPr lang="es" sz="1800">
                <a:hlinkClick r:id="rId4"/>
              </a:rPr>
              <a:t> Tribunal suprême d'Espagne</a:t>
            </a:r>
            <a:r>
              <a:rPr lang="es" sz="1800"/>
              <a:t> rend son verdict en faveur du maintien des taureaux Osborne en raison de leur « intérêt social, esthétique et culturel».  Selon la décision rendue par le Tribunal, le Taurau Osborne ¨a depassé sa phase initiale publicitaire et s´est intégré dans le paysage¨. Il a été déclaré patrimoine commun de l´humanité.</a:t>
            </a:r>
          </a:p>
          <a:p>
            <a:pPr lvl="0" rtl="0" algn="l">
              <a:lnSpc>
                <a:spcPct val="150000"/>
              </a:lnSpc>
              <a:spcBef>
                <a:spcPts val="0"/>
              </a:spcBef>
              <a:buNone/>
            </a:pPr>
            <a:r>
              <a:rPr lang="es" sz="1800">
                <a:solidFill>
                  <a:srgbClr val="252525"/>
                </a:solidFill>
              </a:rPr>
              <a:t>   Aujourd´hui le Taurau Osborne est reconnu internationalement et, avec certitude, le symbole espagnol le plus connu au monde.</a:t>
            </a:r>
          </a:p>
          <a:p>
            <a:pPr lvl="0" algn="just">
              <a:lnSpc>
                <a:spcPct val="115000"/>
              </a:lnSpc>
              <a:spcBef>
                <a:spcPts val="0"/>
              </a:spcBef>
              <a:buClr>
                <a:schemeClr val="dk1"/>
              </a:buClr>
              <a:buSzPct val="91666"/>
              <a:buFont typeface="Arial"/>
              <a:buNone/>
            </a:pPr>
            <a:r>
              <a:t/>
            </a:r>
            <a:endParaRPr sz="1200"/>
          </a:p>
          <a:p>
            <a:pPr lvl="0" algn="l">
              <a:lnSpc>
                <a:spcPct val="115000"/>
              </a:lnSpc>
              <a:spcBef>
                <a:spcPts val="0"/>
              </a:spcBef>
              <a:buClr>
                <a:schemeClr val="dk1"/>
              </a:buClr>
              <a:buSzPct val="91666"/>
              <a:buFont typeface="Arial"/>
              <a:buNone/>
            </a:pPr>
            <a:r>
              <a:rPr lang="es" sz="1200"/>
              <a:t> </a:t>
            </a:r>
          </a:p>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76300" y="197850"/>
            <a:ext cx="8680500" cy="572700"/>
          </a:xfrm>
          <a:prstGeom prst="rect">
            <a:avLst/>
          </a:prstGeom>
        </p:spPr>
        <p:txBody>
          <a:bodyPr anchorCtr="0" anchor="t" bIns="91425" lIns="91425" rIns="91425" tIns="91425">
            <a:noAutofit/>
          </a:bodyPr>
          <a:lstStyle/>
          <a:p>
            <a:pPr lvl="0">
              <a:spcBef>
                <a:spcPts val="0"/>
              </a:spcBef>
              <a:buNone/>
            </a:pPr>
            <a:r>
              <a:rPr lang="es"/>
              <a:t> L´INFLUENCE DE TAURAU DU OSBORNE</a:t>
            </a:r>
          </a:p>
        </p:txBody>
      </p:sp>
      <p:sp>
        <p:nvSpPr>
          <p:cNvPr id="88" name="Shape 8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89" name="Shape 89"/>
          <p:cNvPicPr preferRelativeResize="0"/>
          <p:nvPr/>
        </p:nvPicPr>
        <p:blipFill>
          <a:blip r:embed="rId3">
            <a:alphaModFix/>
          </a:blip>
          <a:stretch>
            <a:fillRect/>
          </a:stretch>
        </p:blipFill>
        <p:spPr>
          <a:xfrm>
            <a:off x="4195800" y="1223076"/>
            <a:ext cx="4887449" cy="3345799"/>
          </a:xfrm>
          <a:prstGeom prst="rect">
            <a:avLst/>
          </a:prstGeom>
          <a:noFill/>
          <a:ln>
            <a:noFill/>
          </a:ln>
        </p:spPr>
      </p:pic>
      <p:pic>
        <p:nvPicPr>
          <p:cNvPr id="90" name="Shape 90"/>
          <p:cNvPicPr preferRelativeResize="0"/>
          <p:nvPr/>
        </p:nvPicPr>
        <p:blipFill>
          <a:blip r:embed="rId4">
            <a:alphaModFix/>
          </a:blip>
          <a:stretch>
            <a:fillRect/>
          </a:stretch>
        </p:blipFill>
        <p:spPr>
          <a:xfrm>
            <a:off x="311700" y="1152475"/>
            <a:ext cx="3772500" cy="34164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97" name="Shape 97"/>
          <p:cNvPicPr preferRelativeResize="0"/>
          <p:nvPr/>
        </p:nvPicPr>
        <p:blipFill>
          <a:blip r:embed="rId3">
            <a:alphaModFix/>
          </a:blip>
          <a:stretch>
            <a:fillRect/>
          </a:stretch>
        </p:blipFill>
        <p:spPr>
          <a:xfrm>
            <a:off x="311700" y="373450"/>
            <a:ext cx="3416399" cy="3416399"/>
          </a:xfrm>
          <a:prstGeom prst="rect">
            <a:avLst/>
          </a:prstGeom>
          <a:noFill/>
          <a:ln>
            <a:noFill/>
          </a:ln>
        </p:spPr>
      </p:pic>
      <p:pic>
        <p:nvPicPr>
          <p:cNvPr id="98" name="Shape 98"/>
          <p:cNvPicPr preferRelativeResize="0"/>
          <p:nvPr/>
        </p:nvPicPr>
        <p:blipFill>
          <a:blip r:embed="rId4">
            <a:alphaModFix/>
          </a:blip>
          <a:stretch>
            <a:fillRect/>
          </a:stretch>
        </p:blipFill>
        <p:spPr>
          <a:xfrm>
            <a:off x="4566950" y="373450"/>
            <a:ext cx="4265350" cy="44758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05" name="Shape 105"/>
          <p:cNvPicPr preferRelativeResize="0"/>
          <p:nvPr/>
        </p:nvPicPr>
        <p:blipFill>
          <a:blip r:embed="rId3">
            <a:alphaModFix/>
          </a:blip>
          <a:stretch>
            <a:fillRect/>
          </a:stretch>
        </p:blipFill>
        <p:spPr>
          <a:xfrm>
            <a:off x="670900" y="41200"/>
            <a:ext cx="7450425" cy="506109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