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080625" cy="7559675"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212" y="-72"/>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F52C2E5E-84C5-4029-B97D-35C4360FB9AF}" type="slidenum">
              <a:t>‹#›</a:t>
            </a:fld>
            <a:endParaRPr lang="es-ES"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02144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s-ES"/>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s-ES" sz="1400" kern="1200">
                <a:latin typeface="Times New Roman" pitchFamily="18"/>
                <a:ea typeface="Arial Unicode MS" pitchFamily="2"/>
                <a:cs typeface="Tahoma" pitchFamily="2"/>
              </a:defRPr>
            </a:lvl1pPr>
          </a:lstStyle>
          <a:p>
            <a:pPr lvl="0"/>
            <a:fld id="{55DB5BF3-B8AF-4F57-A95D-2E277B689C5D}" type="slidenum">
              <a:t>‹#›</a:t>
            </a:fld>
            <a:endParaRPr lang="es-ES"/>
          </a:p>
        </p:txBody>
      </p:sp>
    </p:spTree>
    <p:extLst>
      <p:ext uri="{BB962C8B-B14F-4D97-AF65-F5344CB8AC3E}">
        <p14:creationId xmlns:p14="http://schemas.microsoft.com/office/powerpoint/2010/main" val="677696599"/>
      </p:ext>
    </p:extLst>
  </p:cSld>
  <p:clrMap bg1="lt1" tx1="dk1" bg2="lt2" tx2="dk2" accent1="accent1" accent2="accent2" accent3="accent3" accent4="accent4" accent5="accent5" accent6="accent6" hlink="hlink" folHlink="folHlink"/>
  <p:notesStyle>
    <a:lvl1pPr marL="216000" marR="0" indent="-216000" rtl="0" hangingPunct="0">
      <a:tabLst/>
      <a:defRPr lang="es-E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spAutoFit/>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3C767C14-4FD2-436E-8F34-B2E4A661A75A}" type="slidenum">
              <a:t>‹#›</a:t>
            </a:fld>
            <a:endParaRPr lang="es-ES"/>
          </a:p>
        </p:txBody>
      </p:sp>
    </p:spTree>
    <p:extLst>
      <p:ext uri="{BB962C8B-B14F-4D97-AF65-F5344CB8AC3E}">
        <p14:creationId xmlns:p14="http://schemas.microsoft.com/office/powerpoint/2010/main" val="3666045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2193FBEE-DE63-47F1-8BF3-BB332852AB4C}" type="slidenum">
              <a:t>‹#›</a:t>
            </a:fld>
            <a:endParaRPr lang="es-ES"/>
          </a:p>
        </p:txBody>
      </p:sp>
    </p:spTree>
    <p:extLst>
      <p:ext uri="{BB962C8B-B14F-4D97-AF65-F5344CB8AC3E}">
        <p14:creationId xmlns:p14="http://schemas.microsoft.com/office/powerpoint/2010/main" val="1831392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25"/>
            <a:ext cx="22669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3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717AB7E5-6C0F-402E-A6CB-A582EE291FCC}" type="slidenum">
              <a:t>‹#›</a:t>
            </a:fld>
            <a:endParaRPr lang="es-ES"/>
          </a:p>
        </p:txBody>
      </p:sp>
    </p:spTree>
    <p:extLst>
      <p:ext uri="{BB962C8B-B14F-4D97-AF65-F5344CB8AC3E}">
        <p14:creationId xmlns:p14="http://schemas.microsoft.com/office/powerpoint/2010/main" val="1112072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46095024-085C-48DF-9A4D-3BFC0FFD0404}" type="slidenum">
              <a:t>‹#›</a:t>
            </a:fld>
            <a:endParaRPr lang="es-ES"/>
          </a:p>
        </p:txBody>
      </p:sp>
    </p:spTree>
    <p:extLst>
      <p:ext uri="{BB962C8B-B14F-4D97-AF65-F5344CB8AC3E}">
        <p14:creationId xmlns:p14="http://schemas.microsoft.com/office/powerpoint/2010/main" val="3575394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C48E09EA-0E76-4757-BD98-7CB518FD6CFE}" type="slidenum">
              <a:t>‹#›</a:t>
            </a:fld>
            <a:endParaRPr lang="es-ES"/>
          </a:p>
        </p:txBody>
      </p:sp>
    </p:spTree>
    <p:extLst>
      <p:ext uri="{BB962C8B-B14F-4D97-AF65-F5344CB8AC3E}">
        <p14:creationId xmlns:p14="http://schemas.microsoft.com/office/powerpoint/2010/main" val="2036907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451EF35E-9173-4F5E-8231-A63838D76855}" type="slidenum">
              <a:t>‹#›</a:t>
            </a:fld>
            <a:endParaRPr lang="es-ES"/>
          </a:p>
        </p:txBody>
      </p:sp>
    </p:spTree>
    <p:extLst>
      <p:ext uri="{BB962C8B-B14F-4D97-AF65-F5344CB8AC3E}">
        <p14:creationId xmlns:p14="http://schemas.microsoft.com/office/powerpoint/2010/main" val="3891181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s-ES"/>
          </a:p>
        </p:txBody>
      </p:sp>
      <p:sp>
        <p:nvSpPr>
          <p:cNvPr id="8" name="Footer Placeholder 7"/>
          <p:cNvSpPr>
            <a:spLocks noGrp="1"/>
          </p:cNvSpPr>
          <p:nvPr>
            <p:ph type="ftr" sz="quarter" idx="11"/>
          </p:nvPr>
        </p:nvSpPr>
        <p:spPr/>
        <p:txBody>
          <a:bodyPr/>
          <a:lstStyle/>
          <a:p>
            <a:pPr lvl="0"/>
            <a:endParaRPr lang="es-ES"/>
          </a:p>
        </p:txBody>
      </p:sp>
      <p:sp>
        <p:nvSpPr>
          <p:cNvPr id="9" name="Slide Number Placeholder 8"/>
          <p:cNvSpPr>
            <a:spLocks noGrp="1"/>
          </p:cNvSpPr>
          <p:nvPr>
            <p:ph type="sldNum" sz="quarter" idx="12"/>
          </p:nvPr>
        </p:nvSpPr>
        <p:spPr/>
        <p:txBody>
          <a:bodyPr/>
          <a:lstStyle/>
          <a:p>
            <a:pPr lvl="0"/>
            <a:fld id="{8ABB27A7-3337-4B4C-83DA-B1F8AC6856CF}" type="slidenum">
              <a:t>‹#›</a:t>
            </a:fld>
            <a:endParaRPr lang="es-ES"/>
          </a:p>
        </p:txBody>
      </p:sp>
    </p:spTree>
    <p:extLst>
      <p:ext uri="{BB962C8B-B14F-4D97-AF65-F5344CB8AC3E}">
        <p14:creationId xmlns:p14="http://schemas.microsoft.com/office/powerpoint/2010/main" val="1346587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s-ES"/>
          </a:p>
        </p:txBody>
      </p:sp>
      <p:sp>
        <p:nvSpPr>
          <p:cNvPr id="4" name="Footer Placeholder 3"/>
          <p:cNvSpPr>
            <a:spLocks noGrp="1"/>
          </p:cNvSpPr>
          <p:nvPr>
            <p:ph type="ftr" sz="quarter" idx="11"/>
          </p:nvPr>
        </p:nvSpPr>
        <p:spPr/>
        <p:txBody>
          <a:bodyPr/>
          <a:lstStyle/>
          <a:p>
            <a:pPr lvl="0"/>
            <a:endParaRPr lang="es-ES"/>
          </a:p>
        </p:txBody>
      </p:sp>
      <p:sp>
        <p:nvSpPr>
          <p:cNvPr id="5" name="Slide Number Placeholder 4"/>
          <p:cNvSpPr>
            <a:spLocks noGrp="1"/>
          </p:cNvSpPr>
          <p:nvPr>
            <p:ph type="sldNum" sz="quarter" idx="12"/>
          </p:nvPr>
        </p:nvSpPr>
        <p:spPr/>
        <p:txBody>
          <a:bodyPr/>
          <a:lstStyle/>
          <a:p>
            <a:pPr lvl="0"/>
            <a:fld id="{D5D1F743-FED1-4D71-8205-1E5306596D08}" type="slidenum">
              <a:t>‹#›</a:t>
            </a:fld>
            <a:endParaRPr lang="es-ES"/>
          </a:p>
        </p:txBody>
      </p:sp>
    </p:spTree>
    <p:extLst>
      <p:ext uri="{BB962C8B-B14F-4D97-AF65-F5344CB8AC3E}">
        <p14:creationId xmlns:p14="http://schemas.microsoft.com/office/powerpoint/2010/main" val="445965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s-ES"/>
          </a:p>
        </p:txBody>
      </p:sp>
      <p:sp>
        <p:nvSpPr>
          <p:cNvPr id="3" name="Footer Placeholder 2"/>
          <p:cNvSpPr>
            <a:spLocks noGrp="1"/>
          </p:cNvSpPr>
          <p:nvPr>
            <p:ph type="ftr" sz="quarter" idx="11"/>
          </p:nvPr>
        </p:nvSpPr>
        <p:spPr/>
        <p:txBody>
          <a:bodyPr/>
          <a:lstStyle/>
          <a:p>
            <a:pPr lvl="0"/>
            <a:endParaRPr lang="es-ES"/>
          </a:p>
        </p:txBody>
      </p:sp>
      <p:sp>
        <p:nvSpPr>
          <p:cNvPr id="4" name="Slide Number Placeholder 3"/>
          <p:cNvSpPr>
            <a:spLocks noGrp="1"/>
          </p:cNvSpPr>
          <p:nvPr>
            <p:ph type="sldNum" sz="quarter" idx="12"/>
          </p:nvPr>
        </p:nvSpPr>
        <p:spPr/>
        <p:txBody>
          <a:bodyPr/>
          <a:lstStyle/>
          <a:p>
            <a:pPr lvl="0"/>
            <a:fld id="{73DBFCCE-BC43-4AA5-B3A5-4C39D25DEB4C}" type="slidenum">
              <a:t>‹#›</a:t>
            </a:fld>
            <a:endParaRPr lang="es-ES"/>
          </a:p>
        </p:txBody>
      </p:sp>
    </p:spTree>
    <p:extLst>
      <p:ext uri="{BB962C8B-B14F-4D97-AF65-F5344CB8AC3E}">
        <p14:creationId xmlns:p14="http://schemas.microsoft.com/office/powerpoint/2010/main" val="3871273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C76764D6-48D6-4660-86F1-94298B6BF8C2}" type="slidenum">
              <a:t>‹#›</a:t>
            </a:fld>
            <a:endParaRPr lang="es-ES"/>
          </a:p>
        </p:txBody>
      </p:sp>
    </p:spTree>
    <p:extLst>
      <p:ext uri="{BB962C8B-B14F-4D97-AF65-F5344CB8AC3E}">
        <p14:creationId xmlns:p14="http://schemas.microsoft.com/office/powerpoint/2010/main" val="1090247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0969658D-271F-45F5-B5B4-C0D911DAC00B}" type="slidenum">
              <a:t>‹#›</a:t>
            </a:fld>
            <a:endParaRPr lang="es-ES"/>
          </a:p>
        </p:txBody>
      </p:sp>
    </p:spTree>
    <p:extLst>
      <p:ext uri="{BB962C8B-B14F-4D97-AF65-F5344CB8AC3E}">
        <p14:creationId xmlns:p14="http://schemas.microsoft.com/office/powerpoint/2010/main" val="2007586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
        <p:nvSpPr>
          <p:cNvPr id="3" name="Text Placeholder 2"/>
          <p:cNvSpPr txBox="1">
            <a:spLocks noGrp="1"/>
          </p:cNvSpPr>
          <p:nvPr>
            <p:ph type="body" idx="1"/>
          </p:nvPr>
        </p:nvSpPr>
        <p:spPr>
          <a:xfrm>
            <a:off x="503999" y="1769040"/>
            <a:ext cx="9071640" cy="43844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5" name="Footer Placeholder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es-ES" sz="1400" kern="1200">
                <a:latin typeface="Times New Roman" pitchFamily="18"/>
                <a:ea typeface="Arial Unicode MS" pitchFamily="2"/>
                <a:cs typeface="Tahoma" pitchFamily="2"/>
              </a:defRPr>
            </a:lvl1pPr>
          </a:lstStyle>
          <a:p>
            <a:pPr lvl="0"/>
            <a:endParaRPr lang="es-ES"/>
          </a:p>
        </p:txBody>
      </p:sp>
      <p:sp>
        <p:nvSpPr>
          <p:cNvPr id="6" name="Slide Number Placeholder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es-ES" sz="1400" kern="1200">
                <a:latin typeface="Times New Roman" pitchFamily="18"/>
                <a:ea typeface="Arial Unicode MS" pitchFamily="2"/>
                <a:cs typeface="Tahoma" pitchFamily="2"/>
              </a:defRPr>
            </a:lvl1pPr>
          </a:lstStyle>
          <a:p>
            <a:pPr lvl="0"/>
            <a:fld id="{23A06EF0-0894-44A3-99E5-2F9F8A03959E}" type="slidenum">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es-ES"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es-ES" sz="320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76000" y="72000"/>
            <a:ext cx="9071640" cy="158400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s-ES" b="1"/>
              <a:t>Marmolejo is situated in the South of Spain, in Andalusia, in the province of Jaén.</a:t>
            </a:r>
          </a:p>
        </p:txBody>
      </p:sp>
      <p:pic>
        <p:nvPicPr>
          <p:cNvPr id="3" name=""/>
          <p:cNvPicPr>
            <a:picLocks noChangeAspect="1"/>
          </p:cNvPicPr>
          <p:nvPr/>
        </p:nvPicPr>
        <p:blipFill>
          <a:blip r:embed="rId3">
            <a:lum/>
            <a:alphaModFix/>
          </a:blip>
          <a:srcRect/>
          <a:stretch>
            <a:fillRect/>
          </a:stretch>
        </p:blipFill>
        <p:spPr>
          <a:xfrm>
            <a:off x="1021679" y="1550880"/>
            <a:ext cx="8050319" cy="5649120"/>
          </a:xfrm>
          <a:prstGeom prst="rect">
            <a:avLst/>
          </a:prstGeom>
          <a:noFill/>
          <a:ln>
            <a:noFill/>
          </a:ln>
        </p:spPr>
      </p:pic>
      <p:sp>
        <p:nvSpPr>
          <p:cNvPr id="4" name="Freeform 3"/>
          <p:cNvSpPr/>
          <p:nvPr/>
        </p:nvSpPr>
        <p:spPr>
          <a:xfrm rot="3890400">
            <a:off x="5874267" y="4075422"/>
            <a:ext cx="1190520" cy="1983960"/>
          </a:xfrm>
          <a:custGeom>
            <a:avLst>
              <a:gd name="f0" fmla="val 16422"/>
              <a:gd name="f1" fmla="val 5559"/>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0066CC"/>
          </a:solidFill>
          <a:ln w="0">
            <a:solidFill>
              <a:srgbClr val="80808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Microsoft YaHei" pitchFamily="2"/>
              <a:cs typeface="Mangal" pitchFamily="2"/>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3999" y="648000"/>
            <a:ext cx="9071640" cy="611028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None/>
            </a:pPr>
            <a:r>
              <a:rPr lang="en-US" b="1" u="sng"/>
              <a:t>The gachas:</a:t>
            </a:r>
          </a:p>
          <a:p>
            <a:pPr lvl="0">
              <a:buNone/>
            </a:pPr>
            <a:r>
              <a:rPr lang="en-US" b="1"/>
              <a:t>       It is made of stale bread, milk, flour, olive oil, sugar, salt, ground cinnamon and a spice called “Matalaúva”.</a:t>
            </a:r>
          </a:p>
          <a:p>
            <a:pPr lvl="0">
              <a:buNone/>
            </a:pPr>
            <a:endParaRPr lang="es-ES"/>
          </a:p>
        </p:txBody>
      </p:sp>
      <p:pic>
        <p:nvPicPr>
          <p:cNvPr id="3" name=""/>
          <p:cNvPicPr>
            <a:picLocks noChangeAspect="1"/>
          </p:cNvPicPr>
          <p:nvPr/>
        </p:nvPicPr>
        <p:blipFill>
          <a:blip r:embed="rId3">
            <a:lum/>
            <a:alphaModFix/>
          </a:blip>
          <a:srcRect/>
          <a:stretch>
            <a:fillRect/>
          </a:stretch>
        </p:blipFill>
        <p:spPr>
          <a:xfrm>
            <a:off x="2232000" y="3322637"/>
            <a:ext cx="5529600" cy="3733362"/>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48000" y="36000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n-US" sz="4000" b="1" u="sng"/>
              <a:t>The most important celebrations</a:t>
            </a:r>
          </a:p>
          <a:p>
            <a:pPr lvl="0" algn="ctr">
              <a:buNone/>
            </a:pPr>
            <a:r>
              <a:rPr lang="en-US" sz="3600" b="1" u="sng">
                <a:latin typeface="Trebuchet MS" pitchFamily="18"/>
              </a:rPr>
              <a:t>The Candelaria</a:t>
            </a:r>
          </a:p>
          <a:p>
            <a:pPr lvl="0" algn="ctr">
              <a:buNone/>
            </a:pPr>
            <a:r>
              <a:rPr lang="en-US" b="1"/>
              <a:t>        This party consists of burning olive branches in the street. Meanwhile people drink, eat, dance and have fun. This celebration is in February.</a:t>
            </a:r>
          </a:p>
        </p:txBody>
      </p:sp>
      <p:pic>
        <p:nvPicPr>
          <p:cNvPr id="3" name=""/>
          <p:cNvPicPr>
            <a:picLocks noChangeAspect="1"/>
          </p:cNvPicPr>
          <p:nvPr/>
        </p:nvPicPr>
        <p:blipFill>
          <a:blip r:embed="rId3">
            <a:lum/>
            <a:alphaModFix/>
          </a:blip>
          <a:srcRect/>
          <a:stretch>
            <a:fillRect/>
          </a:stretch>
        </p:blipFill>
        <p:spPr>
          <a:xfrm>
            <a:off x="2208600" y="4237036"/>
            <a:ext cx="6287399" cy="3106963"/>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60359" y="43200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n-US" sz="3600" b="1" u="sng"/>
              <a:t>Fair of San Julián</a:t>
            </a:r>
          </a:p>
          <a:p>
            <a:pPr lvl="0" algn="ctr">
              <a:buNone/>
            </a:pPr>
            <a:r>
              <a:rPr lang="en-US" sz="1800"/>
              <a:t>        </a:t>
            </a:r>
            <a:r>
              <a:rPr lang="en-US" b="1"/>
              <a:t> This celebration is in the honor of “San Julián”, the Saint Patron of Marmolejo and there are attractions, traditional games, and many activities to have fun. It is in August.</a:t>
            </a:r>
          </a:p>
          <a:p>
            <a:pPr lvl="0" algn="ctr">
              <a:buNone/>
            </a:pPr>
            <a:endParaRPr lang="es-ES"/>
          </a:p>
        </p:txBody>
      </p:sp>
      <p:pic>
        <p:nvPicPr>
          <p:cNvPr id="3" name=""/>
          <p:cNvPicPr>
            <a:picLocks noChangeAspect="1"/>
          </p:cNvPicPr>
          <p:nvPr/>
        </p:nvPicPr>
        <p:blipFill>
          <a:blip r:embed="rId3">
            <a:lum/>
            <a:alphaModFix/>
          </a:blip>
          <a:srcRect/>
          <a:stretch>
            <a:fillRect/>
          </a:stretch>
        </p:blipFill>
        <p:spPr>
          <a:xfrm>
            <a:off x="3096000" y="3311999"/>
            <a:ext cx="3637800" cy="396000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468312" y="808037"/>
            <a:ext cx="9071640" cy="574020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n-US" sz="3600" b="1" u="sng" dirty="0"/>
              <a:t>Pilgrimage of the </a:t>
            </a:r>
            <a:r>
              <a:rPr lang="en-US" sz="3600" b="1" u="sng" dirty="0" err="1"/>
              <a:t>Virgen</a:t>
            </a:r>
            <a:r>
              <a:rPr lang="en-US" sz="3600" b="1" u="sng" dirty="0"/>
              <a:t> de la </a:t>
            </a:r>
            <a:r>
              <a:rPr lang="en-US" sz="3600" b="1" u="sng" dirty="0" err="1"/>
              <a:t>Cabeza</a:t>
            </a:r>
            <a:endParaRPr lang="en-US" sz="3600" b="1" u="sng" dirty="0"/>
          </a:p>
          <a:p>
            <a:pPr lvl="0">
              <a:buNone/>
            </a:pPr>
            <a:endParaRPr lang="es-ES" dirty="0"/>
          </a:p>
          <a:p>
            <a:pPr lvl="0">
              <a:buNone/>
            </a:pPr>
            <a:r>
              <a:rPr lang="en-US" sz="2800" b="1" dirty="0"/>
              <a:t>It is the most popular party in </a:t>
            </a:r>
            <a:r>
              <a:rPr lang="en-US" sz="2800" b="1" dirty="0" err="1"/>
              <a:t>Marmolejo</a:t>
            </a:r>
            <a:r>
              <a:rPr lang="en-US" sz="2800" b="1" dirty="0"/>
              <a:t>. It is in the honor of the </a:t>
            </a:r>
            <a:r>
              <a:rPr lang="en-US" sz="2800" b="1" dirty="0" err="1"/>
              <a:t>Virgen</a:t>
            </a:r>
            <a:r>
              <a:rPr lang="en-US" sz="2800" b="1" dirty="0"/>
              <a:t> de la </a:t>
            </a:r>
            <a:r>
              <a:rPr lang="en-US" sz="2800" b="1" dirty="0" err="1"/>
              <a:t>Cabeza</a:t>
            </a:r>
            <a:r>
              <a:rPr lang="en-US" sz="2800" b="1" dirty="0"/>
              <a:t> who appeared to a shepherd in the mountain many years ago. Every year, the last weekend in April, we celebrate a pilgrimage to this mountain. The party starts in town on Thursday when people wearing traditional dresses, offer flowers to the </a:t>
            </a:r>
            <a:r>
              <a:rPr lang="en-US" sz="2800" b="1" dirty="0" err="1"/>
              <a:t>Virgen</a:t>
            </a:r>
            <a:r>
              <a:rPr lang="en-US" sz="2800" b="1" dirty="0"/>
              <a:t>. Everybody is in the street dancing, singing, drinking and having fun.</a:t>
            </a:r>
          </a:p>
          <a:p>
            <a:pPr lvl="0">
              <a:buNone/>
            </a:pPr>
            <a:endParaRPr lang="es-ES" sz="2800" b="1" dirty="0"/>
          </a:p>
          <a:p>
            <a:pPr lvl="0">
              <a:buNone/>
            </a:pPr>
            <a:endParaRPr lang="en-US" sz="2800" b="1"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3999" y="503999"/>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l">
              <a:buNone/>
            </a:pPr>
            <a:r>
              <a:rPr lang="en-US" b="1"/>
              <a:t>On Friday and Saturday people go to the mountain and they camp there. There are parades with people from different towns. Half a million people can meet there. It is fantastic. People go by car, cart, bus, riding horses or on foot. On Sunday everybody go back home.</a:t>
            </a:r>
          </a:p>
        </p:txBody>
      </p:sp>
      <p:pic>
        <p:nvPicPr>
          <p:cNvPr id="3" name=""/>
          <p:cNvPicPr>
            <a:picLocks noChangeAspect="1"/>
          </p:cNvPicPr>
          <p:nvPr/>
        </p:nvPicPr>
        <p:blipFill>
          <a:blip r:embed="rId3">
            <a:lum/>
            <a:alphaModFix/>
          </a:blip>
          <a:srcRect/>
          <a:stretch>
            <a:fillRect/>
          </a:stretch>
        </p:blipFill>
        <p:spPr>
          <a:xfrm>
            <a:off x="1872000" y="4313236"/>
            <a:ext cx="6263999" cy="3030763"/>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3096000" y="144000"/>
            <a:ext cx="6912000" cy="4176000"/>
          </a:xfrm>
        </p:spPr>
      </p:pic>
      <p:pic>
        <p:nvPicPr>
          <p:cNvPr id="3" name=""/>
          <p:cNvPicPr>
            <a:picLocks noChangeAspect="1"/>
          </p:cNvPicPr>
          <p:nvPr/>
        </p:nvPicPr>
        <p:blipFill>
          <a:blip r:embed="rId4">
            <a:lum/>
            <a:alphaModFix/>
          </a:blip>
          <a:srcRect/>
          <a:stretch>
            <a:fillRect/>
          </a:stretch>
        </p:blipFill>
        <p:spPr>
          <a:xfrm>
            <a:off x="144000" y="3939839"/>
            <a:ext cx="6286319" cy="347616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288000" y="338760"/>
            <a:ext cx="9071640" cy="66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n-US" sz="4000" b="1" u="sng"/>
              <a:t>My school</a:t>
            </a:r>
          </a:p>
        </p:txBody>
      </p:sp>
      <p:sp>
        <p:nvSpPr>
          <p:cNvPr id="3" name="TextBox 2"/>
          <p:cNvSpPr txBox="1"/>
          <p:nvPr/>
        </p:nvSpPr>
        <p:spPr>
          <a:xfrm>
            <a:off x="288000" y="1389293"/>
            <a:ext cx="9476712" cy="2155547"/>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2800" b="1" i="0" u="none" strike="noStrike" kern="1200" dirty="0" smtClean="0">
                <a:ln>
                  <a:noFill/>
                </a:ln>
                <a:latin typeface="Arial" pitchFamily="18"/>
                <a:ea typeface="Microsoft YaHei" pitchFamily="2"/>
                <a:cs typeface="Mangal" pitchFamily="2"/>
              </a:rPr>
              <a:t>My </a:t>
            </a:r>
            <a:r>
              <a:rPr lang="en-US" sz="2800" b="1" i="0" u="none" strike="noStrike" kern="1200" dirty="0">
                <a:ln>
                  <a:noFill/>
                </a:ln>
                <a:latin typeface="Arial" pitchFamily="18"/>
                <a:ea typeface="Microsoft YaHei" pitchFamily="2"/>
                <a:cs typeface="Mangal" pitchFamily="2"/>
              </a:rPr>
              <a:t>school is a big and great place and I like it </a:t>
            </a:r>
            <a:endParaRPr lang="en-US" sz="2800" b="1" i="0" u="none" strike="noStrike" kern="1200" dirty="0" smtClean="0">
              <a:ln>
                <a:noFill/>
              </a:ln>
              <a:latin typeface="Arial" pitchFamily="18"/>
              <a:ea typeface="Microsoft YaHei" pitchFamily="2"/>
              <a:cs typeface="Mangal" pitchFamily="2"/>
            </a:endParaRPr>
          </a:p>
          <a:p>
            <a:pPr marL="0" marR="0" lvl="0" indent="0" algn="ctr" rtl="0" hangingPunct="0">
              <a:lnSpc>
                <a:spcPct val="100000"/>
              </a:lnSpc>
              <a:spcBef>
                <a:spcPts val="0"/>
              </a:spcBef>
              <a:spcAft>
                <a:spcPts val="0"/>
              </a:spcAft>
              <a:buNone/>
              <a:tabLst/>
            </a:pPr>
            <a:r>
              <a:rPr lang="en-US" sz="2800" b="1" i="0" u="none" strike="noStrike" kern="1200" dirty="0" smtClean="0">
                <a:ln>
                  <a:noFill/>
                </a:ln>
                <a:latin typeface="Arial" pitchFamily="18"/>
                <a:ea typeface="Microsoft YaHei" pitchFamily="2"/>
                <a:cs typeface="Mangal" pitchFamily="2"/>
              </a:rPr>
              <a:t>very </a:t>
            </a:r>
            <a:r>
              <a:rPr lang="en-US" sz="2800" b="1" i="0" u="none" strike="noStrike" kern="1200" dirty="0">
                <a:ln>
                  <a:noFill/>
                </a:ln>
                <a:latin typeface="Arial" pitchFamily="18"/>
                <a:ea typeface="Microsoft YaHei" pitchFamily="2"/>
                <a:cs typeface="Mangal" pitchFamily="2"/>
              </a:rPr>
              <a:t>much because I meet my friends there every day.</a:t>
            </a:r>
          </a:p>
          <a:p>
            <a:pPr marL="0" marR="0" lvl="0" indent="0" algn="ctr" rtl="0" hangingPunct="0">
              <a:lnSpc>
                <a:spcPct val="100000"/>
              </a:lnSpc>
              <a:spcBef>
                <a:spcPts val="0"/>
              </a:spcBef>
              <a:spcAft>
                <a:spcPts val="0"/>
              </a:spcAft>
              <a:buNone/>
              <a:tabLst/>
            </a:pPr>
            <a:r>
              <a:rPr lang="en-US" sz="2800" b="1" i="0" u="none" strike="noStrike" kern="1200" dirty="0" smtClean="0">
                <a:ln>
                  <a:noFill/>
                </a:ln>
                <a:latin typeface="Arial" pitchFamily="18"/>
                <a:ea typeface="Microsoft YaHei" pitchFamily="2"/>
                <a:cs typeface="Mangal" pitchFamily="2"/>
              </a:rPr>
              <a:t>We </a:t>
            </a:r>
            <a:r>
              <a:rPr lang="en-US" sz="2800" b="1" i="0" u="none" strike="noStrike" kern="1200" dirty="0">
                <a:ln>
                  <a:noFill/>
                </a:ln>
                <a:latin typeface="Arial" pitchFamily="18"/>
                <a:ea typeface="Microsoft YaHei" pitchFamily="2"/>
                <a:cs typeface="Mangal" pitchFamily="2"/>
              </a:rPr>
              <a:t>are more than six hundred students.</a:t>
            </a:r>
          </a:p>
          <a:p>
            <a:pPr marL="0" marR="0" lvl="0" indent="0" algn="ctr" rtl="0" hangingPunct="0">
              <a:lnSpc>
                <a:spcPct val="100000"/>
              </a:lnSpc>
              <a:spcBef>
                <a:spcPts val="0"/>
              </a:spcBef>
              <a:spcAft>
                <a:spcPts val="0"/>
              </a:spcAft>
              <a:buNone/>
              <a:tabLst/>
            </a:pPr>
            <a:endParaRPr lang="es-ES" sz="2800" b="1" i="0" u="none" strike="noStrike" kern="1200" dirty="0">
              <a:ln>
                <a:noFill/>
              </a:ln>
              <a:latin typeface="Arial" pitchFamily="18"/>
              <a:ea typeface="Microsoft YaHei" pitchFamily="2"/>
              <a:cs typeface="Mangal" pitchFamily="2"/>
            </a:endParaRPr>
          </a:p>
          <a:p>
            <a:pPr marL="0" marR="0" lvl="0" indent="0" algn="ctr" rtl="0" hangingPunct="0">
              <a:lnSpc>
                <a:spcPct val="100000"/>
              </a:lnSpc>
              <a:spcBef>
                <a:spcPts val="0"/>
              </a:spcBef>
              <a:spcAft>
                <a:spcPts val="0"/>
              </a:spcAft>
              <a:buNone/>
              <a:tabLst/>
            </a:pPr>
            <a:endParaRPr lang="en-US" sz="2800" b="1" i="0" u="none" strike="noStrike" kern="1200" dirty="0">
              <a:ln>
                <a:noFill/>
              </a:ln>
              <a:latin typeface="Arial" pitchFamily="18"/>
              <a:ea typeface="Microsoft YaHei" pitchFamily="2"/>
              <a:cs typeface="Mangal" pitchFamily="2"/>
            </a:endParaRPr>
          </a:p>
        </p:txBody>
      </p:sp>
      <p:pic>
        <p:nvPicPr>
          <p:cNvPr id="4" name=""/>
          <p:cNvPicPr>
            <a:picLocks noChangeAspect="1"/>
          </p:cNvPicPr>
          <p:nvPr/>
        </p:nvPicPr>
        <p:blipFill>
          <a:blip r:embed="rId3">
            <a:lum/>
            <a:alphaModFix/>
          </a:blip>
          <a:srcRect/>
          <a:stretch>
            <a:fillRect/>
          </a:stretch>
        </p:blipFill>
        <p:spPr>
          <a:xfrm>
            <a:off x="5349960" y="2941638"/>
            <a:ext cx="4586040" cy="4402362"/>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288000" y="2941638"/>
            <a:ext cx="5328000" cy="4042362"/>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1416599" y="4618036"/>
            <a:ext cx="7079400" cy="2731723"/>
          </a:xfrm>
          <a:prstGeom prst="rect">
            <a:avLst/>
          </a:prstGeom>
          <a:noFill/>
          <a:ln>
            <a:noFill/>
          </a:ln>
        </p:spPr>
      </p:pic>
      <p:sp>
        <p:nvSpPr>
          <p:cNvPr id="3" name="TextBox 2"/>
          <p:cNvSpPr txBox="1"/>
          <p:nvPr/>
        </p:nvSpPr>
        <p:spPr>
          <a:xfrm>
            <a:off x="-82473" y="720000"/>
            <a:ext cx="10077544" cy="3393899"/>
          </a:xfrm>
          <a:prstGeom prst="rect">
            <a:avLst/>
          </a:prstGeom>
          <a:noFill/>
          <a:ln>
            <a:noFill/>
          </a:ln>
        </p:spPr>
        <p:txBody>
          <a:bodyPr vert="horz" wrap="none" lIns="90000" tIns="45000" rIns="90000" bIns="45000" anchorCtr="0" compatLnSpc="0">
            <a:spAutoFit/>
          </a:bodyPr>
          <a:lstStyle/>
          <a:p>
            <a:pPr marL="0" marR="0" lvl="0" indent="0" algn="just" rtl="0" hangingPunct="0">
              <a:lnSpc>
                <a:spcPct val="100000"/>
              </a:lnSpc>
              <a:spcBef>
                <a:spcPts val="0"/>
              </a:spcBef>
              <a:spcAft>
                <a:spcPts val="0"/>
              </a:spcAft>
              <a:buNone/>
              <a:tabLst/>
            </a:pPr>
            <a:r>
              <a:rPr lang="en-US" sz="3200" b="1" i="0" u="none" strike="noStrike" kern="1200" dirty="0">
                <a:ln>
                  <a:noFill/>
                </a:ln>
                <a:latin typeface="Arial" pitchFamily="18"/>
                <a:ea typeface="Microsoft YaHei" pitchFamily="2"/>
                <a:cs typeface="Mangal" pitchFamily="2"/>
              </a:rPr>
              <a:t>There are many buildings, a gymnasium, </a:t>
            </a:r>
            <a:endParaRPr lang="en-US" sz="3200" b="1" i="0" u="none" strike="noStrike" kern="1200" dirty="0" smtClean="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r>
              <a:rPr lang="en-US" sz="3200" b="1" i="0" u="none" strike="noStrike" kern="1200" dirty="0" smtClean="0">
                <a:ln>
                  <a:noFill/>
                </a:ln>
                <a:latin typeface="Arial" pitchFamily="18"/>
                <a:ea typeface="Microsoft YaHei" pitchFamily="2"/>
                <a:cs typeface="Mangal" pitchFamily="2"/>
              </a:rPr>
              <a:t>a </a:t>
            </a:r>
            <a:r>
              <a:rPr lang="en-US" sz="3200" b="1" i="0" u="none" strike="noStrike" kern="1200" dirty="0">
                <a:ln>
                  <a:noFill/>
                </a:ln>
                <a:latin typeface="Arial" pitchFamily="18"/>
                <a:ea typeface="Microsoft YaHei" pitchFamily="2"/>
                <a:cs typeface="Mangal" pitchFamily="2"/>
              </a:rPr>
              <a:t>football pitch; there is also </a:t>
            </a:r>
            <a:r>
              <a:rPr lang="en-US" sz="3200" b="1" i="0" u="none" strike="noStrike" kern="1200" dirty="0" smtClean="0">
                <a:ln>
                  <a:noFill/>
                </a:ln>
                <a:latin typeface="Arial" pitchFamily="18"/>
                <a:ea typeface="Microsoft YaHei" pitchFamily="2"/>
                <a:cs typeface="Mangal" pitchFamily="2"/>
              </a:rPr>
              <a:t>a </a:t>
            </a:r>
            <a:r>
              <a:rPr lang="en-US" sz="3200" b="1" i="0" u="none" strike="noStrike" kern="1200" dirty="0">
                <a:ln>
                  <a:noFill/>
                </a:ln>
                <a:latin typeface="Arial" pitchFamily="18"/>
                <a:ea typeface="Microsoft YaHei" pitchFamily="2"/>
                <a:cs typeface="Mangal" pitchFamily="2"/>
              </a:rPr>
              <a:t>big meeting room </a:t>
            </a:r>
            <a:endParaRPr lang="en-US" sz="3200" b="1" i="0" u="none" strike="noStrike" kern="1200" dirty="0" smtClean="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r>
              <a:rPr lang="en-US" sz="3200" b="1" i="0" u="none" strike="noStrike" kern="1200" dirty="0" smtClean="0">
                <a:ln>
                  <a:noFill/>
                </a:ln>
                <a:latin typeface="Arial" pitchFamily="18"/>
                <a:ea typeface="Microsoft YaHei" pitchFamily="2"/>
                <a:cs typeface="Mangal" pitchFamily="2"/>
              </a:rPr>
              <a:t>where </a:t>
            </a:r>
            <a:r>
              <a:rPr lang="en-US" sz="3200" b="1" i="0" u="none" strike="noStrike" kern="1200" dirty="0">
                <a:ln>
                  <a:noFill/>
                </a:ln>
                <a:latin typeface="Arial" pitchFamily="18"/>
                <a:ea typeface="Microsoft YaHei" pitchFamily="2"/>
                <a:cs typeface="Mangal" pitchFamily="2"/>
              </a:rPr>
              <a:t>we go to attend speeches or watching films.</a:t>
            </a:r>
          </a:p>
          <a:p>
            <a:pPr marL="0" marR="0" lvl="0" indent="0" algn="just" rtl="0" hangingPunct="0">
              <a:lnSpc>
                <a:spcPct val="100000"/>
              </a:lnSpc>
              <a:spcBef>
                <a:spcPts val="0"/>
              </a:spcBef>
              <a:spcAft>
                <a:spcPts val="0"/>
              </a:spcAft>
              <a:buNone/>
              <a:tabLst/>
            </a:pPr>
            <a:r>
              <a:rPr lang="en-US" sz="3200" b="1" i="0" u="none" strike="noStrike" kern="1200" dirty="0">
                <a:ln>
                  <a:noFill/>
                </a:ln>
                <a:latin typeface="Arial" pitchFamily="18"/>
                <a:ea typeface="Microsoft YaHei" pitchFamily="2"/>
                <a:cs typeface="Mangal" pitchFamily="2"/>
              </a:rPr>
              <a:t>Moreover, there are three computer rooms, </a:t>
            </a:r>
            <a:endParaRPr lang="en-US" sz="3200" b="1" i="0" u="none" strike="noStrike" kern="1200" dirty="0" smtClean="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r>
              <a:rPr lang="en-US" sz="3200" b="1" i="0" u="none" strike="noStrike" kern="1200" dirty="0" smtClean="0">
                <a:ln>
                  <a:noFill/>
                </a:ln>
                <a:latin typeface="Arial" pitchFamily="18"/>
                <a:ea typeface="Microsoft YaHei" pitchFamily="2"/>
                <a:cs typeface="Mangal" pitchFamily="2"/>
              </a:rPr>
              <a:t>although </a:t>
            </a:r>
            <a:r>
              <a:rPr lang="en-US" sz="3200" b="1" i="0" u="none" strike="noStrike" kern="1200" dirty="0">
                <a:ln>
                  <a:noFill/>
                </a:ln>
                <a:latin typeface="Arial" pitchFamily="18"/>
                <a:ea typeface="Microsoft YaHei" pitchFamily="2"/>
                <a:cs typeface="Mangal" pitchFamily="2"/>
              </a:rPr>
              <a:t>we can take computers to all </a:t>
            </a:r>
            <a:endParaRPr lang="en-US" sz="3200" b="1" i="0" u="none" strike="noStrike" kern="1200" dirty="0" smtClean="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r>
              <a:rPr lang="en-US" sz="3200" b="1" i="0" u="none" strike="noStrike" kern="1200" dirty="0" smtClean="0">
                <a:ln>
                  <a:noFill/>
                </a:ln>
                <a:latin typeface="Arial" pitchFamily="18"/>
                <a:ea typeface="Microsoft YaHei" pitchFamily="2"/>
                <a:cs typeface="Mangal" pitchFamily="2"/>
              </a:rPr>
              <a:t>the </a:t>
            </a:r>
            <a:r>
              <a:rPr lang="en-US" sz="3200" b="1" i="0" u="none" strike="noStrike" kern="1200" dirty="0">
                <a:ln>
                  <a:noFill/>
                </a:ln>
                <a:latin typeface="Arial" pitchFamily="18"/>
                <a:ea typeface="Microsoft YaHei" pitchFamily="2"/>
                <a:cs typeface="Mangal" pitchFamily="2"/>
              </a:rPr>
              <a:t>classes as well. We have two laboratories </a:t>
            </a:r>
            <a:endParaRPr lang="en-US" sz="3200" b="1" i="0" u="none" strike="noStrike" kern="1200" dirty="0" smtClean="0">
              <a:ln>
                <a:noFill/>
              </a:ln>
              <a:latin typeface="Arial" pitchFamily="18"/>
              <a:ea typeface="Microsoft YaHei" pitchFamily="2"/>
              <a:cs typeface="Mangal" pitchFamily="2"/>
            </a:endParaRPr>
          </a:p>
          <a:p>
            <a:pPr marL="0" marR="0" lvl="0" indent="0" algn="just" rtl="0" hangingPunct="0">
              <a:lnSpc>
                <a:spcPct val="100000"/>
              </a:lnSpc>
              <a:spcBef>
                <a:spcPts val="0"/>
              </a:spcBef>
              <a:spcAft>
                <a:spcPts val="0"/>
              </a:spcAft>
              <a:buNone/>
              <a:tabLst/>
            </a:pPr>
            <a:r>
              <a:rPr lang="en-US" sz="3200" b="1" i="0" u="none" strike="noStrike" kern="1200" dirty="0" smtClean="0">
                <a:ln>
                  <a:noFill/>
                </a:ln>
                <a:latin typeface="Arial" pitchFamily="18"/>
                <a:ea typeface="Microsoft YaHei" pitchFamily="2"/>
                <a:cs typeface="Mangal" pitchFamily="2"/>
              </a:rPr>
              <a:t>and </a:t>
            </a:r>
            <a:r>
              <a:rPr lang="en-US" sz="3200" b="1" i="0" u="none" strike="noStrike" kern="1200" dirty="0">
                <a:ln>
                  <a:noFill/>
                </a:ln>
                <a:latin typeface="Arial" pitchFamily="18"/>
                <a:ea typeface="Microsoft YaHei" pitchFamily="2"/>
                <a:cs typeface="Mangal" pitchFamily="2"/>
              </a:rPr>
              <a:t>a big library.  </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4608000" y="1985760"/>
            <a:ext cx="4415400" cy="2838240"/>
          </a:xfrm>
          <a:prstGeom prst="rect">
            <a:avLst/>
          </a:prstGeom>
          <a:noFill/>
          <a:ln>
            <a:noFill/>
          </a:ln>
        </p:spPr>
      </p:pic>
      <p:pic>
        <p:nvPicPr>
          <p:cNvPr id="3" name=""/>
          <p:cNvPicPr>
            <a:picLocks noChangeAspect="1"/>
          </p:cNvPicPr>
          <p:nvPr/>
        </p:nvPicPr>
        <p:blipFill>
          <a:blip r:embed="rId4">
            <a:lum/>
            <a:alphaModFix/>
          </a:blip>
          <a:srcRect/>
          <a:stretch>
            <a:fillRect/>
          </a:stretch>
        </p:blipFill>
        <p:spPr>
          <a:xfrm>
            <a:off x="936000" y="2088000"/>
            <a:ext cx="3528000" cy="5327640"/>
          </a:xfrm>
          <a:prstGeom prst="rect">
            <a:avLst/>
          </a:prstGeom>
          <a:noFill/>
          <a:ln>
            <a:noFill/>
          </a:ln>
        </p:spPr>
      </p:pic>
      <p:sp>
        <p:nvSpPr>
          <p:cNvPr id="4" name="Text Placeholder 3"/>
          <p:cNvSpPr txBox="1">
            <a:spLocks noGrp="1"/>
          </p:cNvSpPr>
          <p:nvPr>
            <p:ph type="body" idx="4294967295"/>
          </p:nvPr>
        </p:nvSpPr>
        <p:spPr>
          <a:xfrm>
            <a:off x="576000" y="26676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None/>
            </a:pPr>
            <a:r>
              <a:rPr lang="es-ES" b="1" dirty="0" smtClean="0">
                <a:solidFill>
                  <a:srgbClr val="141823"/>
                </a:solidFill>
                <a:latin typeface="Arial" pitchFamily="34"/>
                <a:cs typeface="Times New Roman" pitchFamily="18"/>
              </a:rPr>
              <a:t>   </a:t>
            </a:r>
            <a:r>
              <a:rPr lang="es-ES" sz="2400" b="1" dirty="0" err="1" smtClean="0">
                <a:solidFill>
                  <a:srgbClr val="141823"/>
                </a:solidFill>
                <a:latin typeface="Arial" pitchFamily="34"/>
                <a:cs typeface="Times New Roman" pitchFamily="18"/>
              </a:rPr>
              <a:t>Our</a:t>
            </a:r>
            <a:r>
              <a:rPr lang="es-ES" sz="2400" b="1" dirty="0" smtClean="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school</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is</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specialized</a:t>
            </a:r>
            <a:r>
              <a:rPr lang="es-ES" sz="2400" b="1" dirty="0">
                <a:solidFill>
                  <a:srgbClr val="141823"/>
                </a:solidFill>
                <a:latin typeface="Arial" pitchFamily="34"/>
                <a:cs typeface="Times New Roman" pitchFamily="18"/>
              </a:rPr>
              <a:t> in </a:t>
            </a:r>
            <a:r>
              <a:rPr lang="es-ES" sz="2400" b="1" dirty="0" err="1">
                <a:solidFill>
                  <a:srgbClr val="141823"/>
                </a:solidFill>
                <a:latin typeface="Arial" pitchFamily="34"/>
                <a:cs typeface="Times New Roman" pitchFamily="18"/>
              </a:rPr>
              <a:t>compulsory</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secondary</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education</a:t>
            </a:r>
            <a:r>
              <a:rPr lang="es-ES" sz="2400" b="1" dirty="0">
                <a:solidFill>
                  <a:srgbClr val="141823"/>
                </a:solidFill>
                <a:latin typeface="Arial" pitchFamily="34"/>
                <a:cs typeface="Times New Roman" pitchFamily="18"/>
              </a:rPr>
              <a:t> (ESO), post-</a:t>
            </a:r>
            <a:r>
              <a:rPr lang="es-ES" sz="2400" b="1" dirty="0" err="1">
                <a:solidFill>
                  <a:srgbClr val="141823"/>
                </a:solidFill>
                <a:latin typeface="Arial" pitchFamily="34"/>
                <a:cs typeface="Times New Roman" pitchFamily="18"/>
              </a:rPr>
              <a:t>compulsory</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secondary</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education</a:t>
            </a:r>
            <a:r>
              <a:rPr lang="es-ES" sz="2400" b="1" dirty="0">
                <a:solidFill>
                  <a:srgbClr val="141823"/>
                </a:solidFill>
                <a:latin typeface="Arial" pitchFamily="34"/>
                <a:cs typeface="Times New Roman" pitchFamily="18"/>
              </a:rPr>
              <a:t> and </a:t>
            </a:r>
            <a:r>
              <a:rPr lang="es-ES" sz="2400" b="1" dirty="0" err="1">
                <a:solidFill>
                  <a:srgbClr val="141823"/>
                </a:solidFill>
                <a:latin typeface="Arial" pitchFamily="34"/>
                <a:cs typeface="Times New Roman" pitchFamily="18"/>
              </a:rPr>
              <a:t>vocational</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education</a:t>
            </a:r>
            <a:r>
              <a:rPr lang="es-ES" sz="2400" b="1" dirty="0">
                <a:solidFill>
                  <a:srgbClr val="141823"/>
                </a:solidFill>
                <a:latin typeface="Arial" pitchFamily="34"/>
                <a:cs typeface="Times New Roman" pitchFamily="18"/>
              </a:rPr>
              <a:t> and training (</a:t>
            </a:r>
            <a:r>
              <a:rPr lang="es-ES" sz="2400" b="1" dirty="0" err="1">
                <a:solidFill>
                  <a:srgbClr val="141823"/>
                </a:solidFill>
                <a:latin typeface="Arial" pitchFamily="34"/>
                <a:cs typeface="Times New Roman" pitchFamily="18"/>
              </a:rPr>
              <a:t>specifically</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agriculture</a:t>
            </a:r>
            <a:r>
              <a:rPr lang="es-ES" sz="2400" b="1" dirty="0">
                <a:solidFill>
                  <a:srgbClr val="141823"/>
                </a:solidFill>
                <a:latin typeface="Arial" pitchFamily="34"/>
                <a:cs typeface="Times New Roman" pitchFamily="18"/>
              </a:rPr>
              <a:t>, </a:t>
            </a:r>
            <a:r>
              <a:rPr lang="es-ES" sz="2400" b="1" dirty="0" err="1">
                <a:solidFill>
                  <a:srgbClr val="141823"/>
                </a:solidFill>
                <a:latin typeface="Arial" pitchFamily="34"/>
                <a:cs typeface="Times New Roman" pitchFamily="18"/>
              </a:rPr>
              <a:t>forestry</a:t>
            </a:r>
            <a:r>
              <a:rPr lang="es-ES" sz="2400" b="1" dirty="0">
                <a:solidFill>
                  <a:srgbClr val="141823"/>
                </a:solidFill>
                <a:latin typeface="Arial" pitchFamily="34"/>
                <a:cs typeface="Times New Roman" pitchFamily="18"/>
              </a:rPr>
              <a:t> and </a:t>
            </a:r>
            <a:r>
              <a:rPr lang="es-ES" sz="2400" b="1" dirty="0" err="1">
                <a:solidFill>
                  <a:srgbClr val="141823"/>
                </a:solidFill>
                <a:latin typeface="Arial" pitchFamily="34"/>
                <a:cs typeface="Times New Roman" pitchFamily="18"/>
              </a:rPr>
              <a:t>gardening</a:t>
            </a:r>
            <a:r>
              <a:rPr lang="es-ES" sz="2400" b="1" dirty="0">
                <a:solidFill>
                  <a:srgbClr val="141823"/>
                </a:solidFill>
                <a:latin typeface="Arial" pitchFamily="34"/>
                <a:cs typeface="Times New Roman" pitchFamily="18"/>
              </a:rPr>
              <a:t>).</a:t>
            </a:r>
          </a:p>
        </p:txBody>
      </p:sp>
      <p:pic>
        <p:nvPicPr>
          <p:cNvPr id="5" name=""/>
          <p:cNvPicPr>
            <a:picLocks noChangeAspect="1"/>
          </p:cNvPicPr>
          <p:nvPr/>
        </p:nvPicPr>
        <p:blipFill>
          <a:blip r:embed="rId5">
            <a:lum/>
            <a:alphaModFix/>
          </a:blip>
          <a:srcRect/>
          <a:stretch>
            <a:fillRect/>
          </a:stretch>
        </p:blipFill>
        <p:spPr>
          <a:xfrm>
            <a:off x="5328000" y="4536000"/>
            <a:ext cx="4464000" cy="283464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6812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76360" y="55476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s-ES" b="1"/>
              <a:t>Jaén is between Córdoba and Granada.</a:t>
            </a:r>
          </a:p>
        </p:txBody>
      </p:sp>
      <p:pic>
        <p:nvPicPr>
          <p:cNvPr id="3" name=""/>
          <p:cNvPicPr>
            <a:picLocks noChangeAspect="1"/>
          </p:cNvPicPr>
          <p:nvPr/>
        </p:nvPicPr>
        <p:blipFill>
          <a:blip r:embed="rId3">
            <a:lum/>
            <a:alphaModFix/>
          </a:blip>
          <a:srcRect/>
          <a:stretch>
            <a:fillRect/>
          </a:stretch>
        </p:blipFill>
        <p:spPr>
          <a:xfrm>
            <a:off x="360" y="1368000"/>
            <a:ext cx="10079640" cy="6299279"/>
          </a:xfrm>
          <a:prstGeom prst="rect">
            <a:avLst/>
          </a:prstGeom>
          <a:noFill/>
          <a:ln>
            <a:noFill/>
          </a:ln>
        </p:spPr>
      </p:pic>
      <p:sp>
        <p:nvSpPr>
          <p:cNvPr id="4" name="Freeform 3"/>
          <p:cNvSpPr/>
          <p:nvPr/>
        </p:nvSpPr>
        <p:spPr>
          <a:xfrm rot="3557400">
            <a:off x="7867701" y="1489029"/>
            <a:ext cx="1224000" cy="1655999"/>
          </a:xfrm>
          <a:custGeom>
            <a:avLst>
              <a:gd name="f0" fmla="val 15055"/>
              <a:gd name="f1" fmla="val 5258"/>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0066CC"/>
          </a:solidFill>
          <a:ln w="0">
            <a:solidFill>
              <a:srgbClr val="80808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s-ES" sz="1800" b="0" i="0" u="none" strike="noStrike" kern="1200">
              <a:ln>
                <a:noFill/>
              </a:ln>
              <a:latin typeface="Arial" pitchFamily="18"/>
              <a:ea typeface="Microsoft YaHei" pitchFamily="2"/>
              <a:cs typeface="Mangal" pitchFamily="2"/>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359" y="36000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None/>
            </a:pPr>
            <a:r>
              <a:rPr lang="es-ES" b="1"/>
              <a:t>Jaén is known for the olive oil because it is the best of the world. The local economy is based on olive cultivation and olive oil production.</a:t>
            </a:r>
          </a:p>
        </p:txBody>
      </p:sp>
      <p:pic>
        <p:nvPicPr>
          <p:cNvPr id="3" name=""/>
          <p:cNvPicPr>
            <a:picLocks noChangeAspect="1"/>
          </p:cNvPicPr>
          <p:nvPr/>
        </p:nvPicPr>
        <p:blipFill>
          <a:blip r:embed="rId3">
            <a:lum/>
            <a:alphaModFix/>
          </a:blip>
          <a:srcRect/>
          <a:stretch>
            <a:fillRect/>
          </a:stretch>
        </p:blipFill>
        <p:spPr>
          <a:xfrm>
            <a:off x="720000" y="2636836"/>
            <a:ext cx="8424000" cy="4607803"/>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16360" y="-1655999"/>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
        <p:nvSpPr>
          <p:cNvPr id="3" name="Text Placeholder 2"/>
          <p:cNvSpPr txBox="1">
            <a:spLocks noGrp="1"/>
          </p:cNvSpPr>
          <p:nvPr>
            <p:ph type="body" idx="4294967295"/>
          </p:nvPr>
        </p:nvSpPr>
        <p:spPr>
          <a:xfrm rot="15600">
            <a:off x="504047" y="1382433"/>
            <a:ext cx="9071640" cy="582876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just">
              <a:buNone/>
            </a:pPr>
            <a:r>
              <a:rPr lang="es-ES" sz="2800" b="1" dirty="0" smtClean="0"/>
              <a:t>   </a:t>
            </a:r>
            <a:r>
              <a:rPr lang="es-ES" sz="2800" b="1" dirty="0" err="1" smtClean="0"/>
              <a:t>The</a:t>
            </a:r>
            <a:r>
              <a:rPr lang="es-ES" sz="2800" b="1" dirty="0" smtClean="0"/>
              <a:t> </a:t>
            </a:r>
            <a:r>
              <a:rPr lang="es-ES" sz="2800" b="1" dirty="0" err="1"/>
              <a:t>population</a:t>
            </a:r>
            <a:r>
              <a:rPr lang="es-ES" sz="2800" b="1" dirty="0"/>
              <a:t> of Marmolejo </a:t>
            </a:r>
            <a:r>
              <a:rPr lang="es-ES" sz="2800" b="1" dirty="0" err="1"/>
              <a:t>is</a:t>
            </a:r>
            <a:r>
              <a:rPr lang="es-ES" sz="2800" b="1" dirty="0"/>
              <a:t> </a:t>
            </a:r>
            <a:r>
              <a:rPr lang="es-ES" sz="2800" b="1" dirty="0" err="1"/>
              <a:t>about</a:t>
            </a:r>
            <a:r>
              <a:rPr lang="es-ES" sz="2800" b="1" dirty="0"/>
              <a:t> 7.500 </a:t>
            </a:r>
            <a:r>
              <a:rPr lang="es-ES" sz="2800" b="1" dirty="0" err="1"/>
              <a:t>people</a:t>
            </a:r>
            <a:r>
              <a:rPr lang="es-ES" sz="2800" b="1" dirty="0"/>
              <a:t>.</a:t>
            </a:r>
          </a:p>
          <a:p>
            <a:pPr lvl="0" algn="just">
              <a:buNone/>
            </a:pPr>
            <a:r>
              <a:rPr lang="es-ES" sz="2800" b="1" dirty="0" smtClean="0"/>
              <a:t>   </a:t>
            </a:r>
            <a:r>
              <a:rPr lang="es-ES" sz="2800" b="1" dirty="0" err="1" smtClean="0"/>
              <a:t>It</a:t>
            </a:r>
            <a:r>
              <a:rPr lang="es-ES" sz="2800" b="1" dirty="0" smtClean="0"/>
              <a:t> </a:t>
            </a:r>
            <a:r>
              <a:rPr lang="es-ES" sz="2800" b="1" dirty="0" err="1"/>
              <a:t>is</a:t>
            </a:r>
            <a:r>
              <a:rPr lang="es-ES" sz="2800" b="1" dirty="0"/>
              <a:t> </a:t>
            </a:r>
            <a:r>
              <a:rPr lang="es-ES" sz="2800" b="1" dirty="0" err="1"/>
              <a:t>not</a:t>
            </a:r>
            <a:r>
              <a:rPr lang="es-ES" sz="2800" b="1" dirty="0"/>
              <a:t> </a:t>
            </a:r>
            <a:r>
              <a:rPr lang="es-ES" sz="2800" b="1" dirty="0" err="1"/>
              <a:t>near</a:t>
            </a:r>
            <a:r>
              <a:rPr lang="es-ES" sz="2800" b="1" dirty="0"/>
              <a:t> </a:t>
            </a:r>
            <a:r>
              <a:rPr lang="es-ES" sz="2800" b="1" dirty="0" err="1"/>
              <a:t>the</a:t>
            </a:r>
            <a:r>
              <a:rPr lang="es-ES" sz="2800" b="1" dirty="0"/>
              <a:t> sea </a:t>
            </a:r>
            <a:r>
              <a:rPr lang="es-ES" sz="2800" b="1" dirty="0" err="1"/>
              <a:t>but</a:t>
            </a:r>
            <a:r>
              <a:rPr lang="es-ES" sz="2800" b="1" dirty="0"/>
              <a:t> in </a:t>
            </a:r>
            <a:r>
              <a:rPr lang="es-ES" sz="2800" b="1" dirty="0" err="1"/>
              <a:t>the</a:t>
            </a:r>
            <a:r>
              <a:rPr lang="es-ES" sz="2800" b="1" dirty="0"/>
              <a:t> </a:t>
            </a:r>
            <a:r>
              <a:rPr lang="es-ES" sz="2800" b="1" dirty="0" err="1"/>
              <a:t>mountain</a:t>
            </a:r>
            <a:r>
              <a:rPr lang="es-ES" sz="2800" b="1" dirty="0"/>
              <a:t>, “Sierra Morena </a:t>
            </a:r>
            <a:r>
              <a:rPr lang="es-ES" sz="2800" b="1" dirty="0" err="1"/>
              <a:t>mountain</a:t>
            </a:r>
            <a:r>
              <a:rPr lang="es-ES" sz="2800" b="1" dirty="0"/>
              <a:t>”, </a:t>
            </a:r>
            <a:r>
              <a:rPr lang="es-ES" sz="2800" b="1" dirty="0" err="1"/>
              <a:t>which</a:t>
            </a:r>
            <a:r>
              <a:rPr lang="es-ES" sz="2800" b="1" dirty="0"/>
              <a:t> </a:t>
            </a:r>
            <a:r>
              <a:rPr lang="es-ES" sz="2800" b="1" dirty="0" err="1"/>
              <a:t>is</a:t>
            </a:r>
            <a:r>
              <a:rPr lang="es-ES" sz="2800" b="1" dirty="0"/>
              <a:t> a natural </a:t>
            </a:r>
            <a:r>
              <a:rPr lang="es-ES" sz="2800" b="1" dirty="0" err="1"/>
              <a:t>park</a:t>
            </a:r>
            <a:r>
              <a:rPr lang="es-ES" sz="2800" b="1" dirty="0"/>
              <a:t> </a:t>
            </a:r>
            <a:r>
              <a:rPr lang="es-ES" sz="2800" b="1" dirty="0" err="1"/>
              <a:t>with</a:t>
            </a:r>
            <a:r>
              <a:rPr lang="es-ES" sz="2800" b="1" dirty="0"/>
              <a:t> </a:t>
            </a:r>
            <a:r>
              <a:rPr lang="es-ES" sz="2800" b="1" dirty="0" err="1"/>
              <a:t>plenty</a:t>
            </a:r>
            <a:r>
              <a:rPr lang="es-ES" sz="2800" b="1" dirty="0"/>
              <a:t> of </a:t>
            </a:r>
            <a:r>
              <a:rPr lang="es-ES" sz="2800" b="1" dirty="0" err="1"/>
              <a:t>green</a:t>
            </a:r>
            <a:r>
              <a:rPr lang="es-ES" sz="2800" b="1" dirty="0"/>
              <a:t> </a:t>
            </a:r>
            <a:r>
              <a:rPr lang="es-ES" sz="2800" b="1" dirty="0" err="1"/>
              <a:t>areas</a:t>
            </a:r>
            <a:r>
              <a:rPr lang="es-ES" sz="2800" b="1" dirty="0"/>
              <a:t> and a </a:t>
            </a:r>
            <a:r>
              <a:rPr lang="es-ES" sz="2800" b="1" dirty="0" err="1"/>
              <a:t>great</a:t>
            </a:r>
            <a:r>
              <a:rPr lang="es-ES" sz="2800" b="1" dirty="0"/>
              <a:t> </a:t>
            </a:r>
            <a:r>
              <a:rPr lang="es-ES" sz="2800" b="1" dirty="0" err="1"/>
              <a:t>variety</a:t>
            </a:r>
            <a:r>
              <a:rPr lang="es-ES" sz="2800" b="1" dirty="0"/>
              <a:t> of </a:t>
            </a:r>
            <a:r>
              <a:rPr lang="es-ES" sz="2800" b="1" dirty="0" err="1"/>
              <a:t>animals</a:t>
            </a:r>
            <a:r>
              <a:rPr lang="es-ES" sz="2800" b="1" dirty="0"/>
              <a:t>. </a:t>
            </a:r>
            <a:r>
              <a:rPr lang="es-ES" sz="2800" b="1" dirty="0" err="1"/>
              <a:t>It</a:t>
            </a:r>
            <a:r>
              <a:rPr lang="es-ES" sz="2800" b="1" dirty="0"/>
              <a:t> </a:t>
            </a:r>
            <a:r>
              <a:rPr lang="es-ES" sz="2800" b="1" dirty="0" err="1"/>
              <a:t>is</a:t>
            </a:r>
            <a:r>
              <a:rPr lang="es-ES" sz="2800" b="1" dirty="0"/>
              <a:t> </a:t>
            </a:r>
            <a:r>
              <a:rPr lang="es-ES" sz="2800" b="1" dirty="0" err="1"/>
              <a:t>also</a:t>
            </a:r>
            <a:r>
              <a:rPr lang="es-ES" sz="2800" b="1" dirty="0"/>
              <a:t> </a:t>
            </a:r>
            <a:r>
              <a:rPr lang="es-ES" sz="2800" b="1" dirty="0" err="1"/>
              <a:t>beside</a:t>
            </a:r>
            <a:r>
              <a:rPr lang="es-ES" sz="2800" b="1" dirty="0"/>
              <a:t> </a:t>
            </a:r>
            <a:r>
              <a:rPr lang="es-ES" sz="2800" b="1" dirty="0" err="1"/>
              <a:t>the</a:t>
            </a:r>
            <a:r>
              <a:rPr lang="es-ES" sz="2800" b="1" dirty="0"/>
              <a:t> Guadalquivir </a:t>
            </a:r>
            <a:r>
              <a:rPr lang="es-ES" sz="2800" b="1" dirty="0" err="1"/>
              <a:t>River</a:t>
            </a:r>
            <a:r>
              <a:rPr lang="es-ES" sz="2800" b="1" dirty="0"/>
              <a:t>, </a:t>
            </a:r>
            <a:r>
              <a:rPr lang="es-ES" sz="2800" b="1" dirty="0" err="1"/>
              <a:t>the</a:t>
            </a:r>
            <a:r>
              <a:rPr lang="es-ES" sz="2800" b="1" dirty="0"/>
              <a:t> </a:t>
            </a:r>
            <a:r>
              <a:rPr lang="es-ES" sz="2800" b="1" dirty="0" err="1"/>
              <a:t>longest</a:t>
            </a:r>
            <a:r>
              <a:rPr lang="es-ES" sz="2800" b="1" dirty="0"/>
              <a:t> in </a:t>
            </a:r>
            <a:r>
              <a:rPr lang="es-ES" sz="2800" b="1" dirty="0" err="1"/>
              <a:t>Andalusia</a:t>
            </a:r>
            <a:r>
              <a:rPr lang="es-ES" sz="2800" b="1" dirty="0"/>
              <a:t>.</a:t>
            </a:r>
          </a:p>
          <a:p>
            <a:pPr lvl="0" algn="just">
              <a:buNone/>
            </a:pPr>
            <a:r>
              <a:rPr lang="es-ES" sz="2800" b="1" dirty="0" smtClean="0"/>
              <a:t>   Marmolejo </a:t>
            </a:r>
            <a:r>
              <a:rPr lang="es-ES" sz="2800" b="1" dirty="0"/>
              <a:t>has </a:t>
            </a:r>
            <a:r>
              <a:rPr lang="es-ES" sz="2800" b="1" dirty="0" err="1"/>
              <a:t>very</a:t>
            </a:r>
            <a:r>
              <a:rPr lang="es-ES" sz="2800" b="1" dirty="0"/>
              <a:t> </a:t>
            </a:r>
            <a:r>
              <a:rPr lang="es-ES" sz="2800" b="1" dirty="0" err="1"/>
              <a:t>hot</a:t>
            </a:r>
            <a:r>
              <a:rPr lang="es-ES" sz="2800" b="1" dirty="0"/>
              <a:t> </a:t>
            </a:r>
            <a:r>
              <a:rPr lang="es-ES" sz="2800" b="1" dirty="0" err="1"/>
              <a:t>summers</a:t>
            </a:r>
            <a:r>
              <a:rPr lang="es-ES" sz="2800" b="1" dirty="0"/>
              <a:t>, </a:t>
            </a:r>
            <a:r>
              <a:rPr lang="es-ES" sz="2800" b="1" dirty="0" err="1"/>
              <a:t>sometimes</a:t>
            </a:r>
            <a:r>
              <a:rPr lang="es-ES" sz="2800" b="1" dirty="0"/>
              <a:t> </a:t>
            </a:r>
            <a:r>
              <a:rPr lang="es-ES" sz="2800" b="1" dirty="0" err="1"/>
              <a:t>it</a:t>
            </a:r>
            <a:r>
              <a:rPr lang="es-ES" sz="2800" b="1" dirty="0"/>
              <a:t> </a:t>
            </a:r>
            <a:r>
              <a:rPr lang="es-ES" sz="2800" b="1" dirty="0" err="1"/>
              <a:t>is</a:t>
            </a:r>
            <a:r>
              <a:rPr lang="es-ES" sz="2800" b="1" dirty="0"/>
              <a:t> </a:t>
            </a:r>
            <a:r>
              <a:rPr lang="es-ES" sz="2800" b="1" dirty="0" err="1"/>
              <a:t>around</a:t>
            </a:r>
            <a:r>
              <a:rPr lang="es-ES" sz="2800" b="1" dirty="0"/>
              <a:t> 40 grades </a:t>
            </a:r>
            <a:r>
              <a:rPr lang="es-ES" sz="2800" b="1" dirty="0" err="1"/>
              <a:t>centigrade</a:t>
            </a:r>
            <a:r>
              <a:rPr lang="es-ES" sz="2800" b="1" dirty="0"/>
              <a:t> </a:t>
            </a:r>
            <a:r>
              <a:rPr lang="es-ES" sz="2800" b="1" dirty="0" err="1"/>
              <a:t>or</a:t>
            </a:r>
            <a:r>
              <a:rPr lang="es-ES" sz="2800" b="1" dirty="0"/>
              <a:t> </a:t>
            </a:r>
            <a:r>
              <a:rPr lang="es-ES" sz="2800" b="1" dirty="0" err="1"/>
              <a:t>even</a:t>
            </a:r>
            <a:r>
              <a:rPr lang="es-ES" sz="2800" b="1" dirty="0"/>
              <a:t> more and </a:t>
            </a:r>
            <a:r>
              <a:rPr lang="es-ES" sz="2800" b="1" dirty="0" err="1"/>
              <a:t>not</a:t>
            </a:r>
            <a:r>
              <a:rPr lang="es-ES" sz="2800" b="1" dirty="0"/>
              <a:t> </a:t>
            </a:r>
            <a:r>
              <a:rPr lang="es-ES" sz="2800" b="1" dirty="0" err="1"/>
              <a:t>very</a:t>
            </a:r>
            <a:r>
              <a:rPr lang="es-ES" sz="2800" b="1" dirty="0"/>
              <a:t> </a:t>
            </a:r>
            <a:r>
              <a:rPr lang="es-ES" sz="2800" b="1" dirty="0" err="1"/>
              <a:t>cold</a:t>
            </a:r>
            <a:r>
              <a:rPr lang="es-ES" sz="2800" b="1" dirty="0"/>
              <a:t> </a:t>
            </a:r>
            <a:r>
              <a:rPr lang="es-ES" sz="2800" b="1" dirty="0" err="1"/>
              <a:t>winters</a:t>
            </a:r>
            <a:r>
              <a:rPr lang="es-ES" sz="2800" b="1" dirty="0"/>
              <a:t>; </a:t>
            </a:r>
            <a:r>
              <a:rPr lang="es-ES" sz="2800" b="1" dirty="0" err="1"/>
              <a:t>the</a:t>
            </a:r>
            <a:r>
              <a:rPr lang="es-ES" sz="2800" b="1" dirty="0"/>
              <a:t> </a:t>
            </a:r>
            <a:r>
              <a:rPr lang="es-ES" sz="2800" b="1" dirty="0" err="1"/>
              <a:t>minimum</a:t>
            </a:r>
            <a:r>
              <a:rPr lang="es-ES" sz="2800" b="1" dirty="0"/>
              <a:t> </a:t>
            </a:r>
            <a:r>
              <a:rPr lang="es-ES" sz="2800" b="1" dirty="0" err="1"/>
              <a:t>temperature</a:t>
            </a:r>
            <a:r>
              <a:rPr lang="es-ES" sz="2800" b="1" dirty="0"/>
              <a:t> </a:t>
            </a:r>
            <a:r>
              <a:rPr lang="es-ES" sz="2800" b="1" dirty="0" err="1"/>
              <a:t>is</a:t>
            </a:r>
            <a:r>
              <a:rPr lang="es-ES" sz="2800" b="1" dirty="0"/>
              <a:t> </a:t>
            </a:r>
            <a:r>
              <a:rPr lang="es-ES" sz="2800" b="1" dirty="0" err="1"/>
              <a:t>about</a:t>
            </a:r>
            <a:r>
              <a:rPr lang="es-ES" sz="2800" b="1" dirty="0"/>
              <a:t> 3 </a:t>
            </a:r>
            <a:r>
              <a:rPr lang="es-ES" sz="2800" b="1" dirty="0" err="1"/>
              <a:t>or</a:t>
            </a:r>
            <a:r>
              <a:rPr lang="es-ES" sz="2800" b="1" dirty="0"/>
              <a:t> 4. </a:t>
            </a:r>
            <a:r>
              <a:rPr lang="es-ES" sz="2800" b="1" dirty="0" err="1"/>
              <a:t>It</a:t>
            </a:r>
            <a:r>
              <a:rPr lang="es-ES" sz="2800" b="1" dirty="0"/>
              <a:t> </a:t>
            </a:r>
            <a:r>
              <a:rPr lang="es-ES" sz="2800" b="1" dirty="0" err="1"/>
              <a:t>doesn’t</a:t>
            </a:r>
            <a:r>
              <a:rPr lang="es-ES" sz="2800" b="1" dirty="0"/>
              <a:t> rain </a:t>
            </a:r>
            <a:r>
              <a:rPr lang="es-ES" sz="2800" b="1" dirty="0" err="1"/>
              <a:t>very</a:t>
            </a:r>
            <a:r>
              <a:rPr lang="es-ES" sz="2800" b="1" dirty="0"/>
              <a:t> </a:t>
            </a:r>
            <a:r>
              <a:rPr lang="es-ES" sz="2800" b="1" dirty="0" err="1"/>
              <a:t>much</a:t>
            </a:r>
            <a:endParaRPr lang="es-ES" sz="2800" b="1"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60000" y="48276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s-ES" b="1"/>
              <a:t>We are seeing now some pictures about our places of interest</a:t>
            </a:r>
          </a:p>
        </p:txBody>
      </p:sp>
      <p:pic>
        <p:nvPicPr>
          <p:cNvPr id="3" name=""/>
          <p:cNvPicPr>
            <a:picLocks noChangeAspect="1"/>
          </p:cNvPicPr>
          <p:nvPr/>
        </p:nvPicPr>
        <p:blipFill>
          <a:blip r:embed="rId3">
            <a:lum/>
            <a:alphaModFix/>
          </a:blip>
          <a:srcRect/>
          <a:stretch>
            <a:fillRect/>
          </a:stretch>
        </p:blipFill>
        <p:spPr>
          <a:xfrm>
            <a:off x="4512600" y="2494080"/>
            <a:ext cx="5207400" cy="4129920"/>
          </a:xfrm>
          <a:prstGeom prst="rect">
            <a:avLst/>
          </a:prstGeom>
          <a:noFill/>
          <a:ln>
            <a:noFill/>
          </a:ln>
        </p:spPr>
      </p:pic>
      <p:pic>
        <p:nvPicPr>
          <p:cNvPr id="4" name=""/>
          <p:cNvPicPr>
            <a:picLocks noChangeAspect="1"/>
          </p:cNvPicPr>
          <p:nvPr/>
        </p:nvPicPr>
        <p:blipFill>
          <a:blip r:embed="rId4">
            <a:lum/>
            <a:alphaModFix/>
          </a:blip>
          <a:srcRect/>
          <a:stretch>
            <a:fillRect/>
          </a:stretch>
        </p:blipFill>
        <p:spPr>
          <a:xfrm>
            <a:off x="609840" y="1800000"/>
            <a:ext cx="3638160" cy="485748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80000" y="-3868919"/>
            <a:ext cx="5760000" cy="1250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pic>
        <p:nvPicPr>
          <p:cNvPr id="3" name=""/>
          <p:cNvPicPr>
            <a:picLocks noGrp="1" noChangeAspect="1"/>
          </p:cNvPicPr>
          <p:nvPr>
            <p:ph type="pic" idx="4294967295"/>
          </p:nvPr>
        </p:nvPicPr>
        <p:blipFill>
          <a:blip r:embed="rId3">
            <a:lum/>
            <a:alphaModFix/>
          </a:blip>
          <a:srcRect/>
          <a:stretch>
            <a:fillRect/>
          </a:stretch>
        </p:blipFill>
        <p:spPr>
          <a:xfrm>
            <a:off x="5040000" y="503999"/>
            <a:ext cx="4680000" cy="3829319"/>
          </a:xfrm>
        </p:spPr>
      </p:pic>
      <p:pic>
        <p:nvPicPr>
          <p:cNvPr id="4" name=""/>
          <p:cNvPicPr>
            <a:picLocks noChangeAspect="1"/>
          </p:cNvPicPr>
          <p:nvPr/>
        </p:nvPicPr>
        <p:blipFill>
          <a:blip r:embed="rId4">
            <a:lum/>
            <a:alphaModFix/>
          </a:blip>
          <a:srcRect/>
          <a:stretch>
            <a:fillRect/>
          </a:stretch>
        </p:blipFill>
        <p:spPr>
          <a:xfrm>
            <a:off x="576000" y="1502280"/>
            <a:ext cx="3899520" cy="2313720"/>
          </a:xfrm>
          <a:prstGeom prst="rect">
            <a:avLst/>
          </a:prstGeom>
          <a:noFill/>
          <a:ln>
            <a:noFill/>
          </a:ln>
        </p:spPr>
      </p:pic>
      <p:pic>
        <p:nvPicPr>
          <p:cNvPr id="5" name=""/>
          <p:cNvPicPr>
            <a:picLocks noChangeAspect="1"/>
          </p:cNvPicPr>
          <p:nvPr/>
        </p:nvPicPr>
        <p:blipFill>
          <a:blip r:embed="rId5">
            <a:lum/>
            <a:alphaModFix/>
          </a:blip>
          <a:srcRect/>
          <a:stretch>
            <a:fillRect/>
          </a:stretch>
        </p:blipFill>
        <p:spPr>
          <a:xfrm>
            <a:off x="1930319" y="4031999"/>
            <a:ext cx="4693679" cy="332207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76000" y="216000"/>
            <a:ext cx="9071640" cy="5565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n-US" b="1" dirty="0"/>
              <a:t>History</a:t>
            </a:r>
          </a:p>
          <a:p>
            <a:pPr lvl="0">
              <a:buNone/>
            </a:pPr>
            <a:r>
              <a:rPr lang="en-US" b="1" dirty="0"/>
              <a:t>      </a:t>
            </a:r>
            <a:r>
              <a:rPr lang="en-US" sz="1800" b="1" dirty="0"/>
              <a:t>   In this town there was a very famous spa where there were three springs. One spring was called “San Luis” and it is said that its water is good for the kidney. The second spring was called “Buena </a:t>
            </a:r>
            <a:r>
              <a:rPr lang="en-US" sz="1800" b="1" dirty="0" err="1"/>
              <a:t>esperanza</a:t>
            </a:r>
            <a:r>
              <a:rPr lang="en-US" sz="1800" b="1" dirty="0"/>
              <a:t>” and it is good for the liver, and the last one was called “</a:t>
            </a:r>
            <a:r>
              <a:rPr lang="en-US" sz="1800" b="1" dirty="0" err="1"/>
              <a:t>Fuente</a:t>
            </a:r>
            <a:r>
              <a:rPr lang="en-US" sz="1800" b="1" dirty="0"/>
              <a:t> </a:t>
            </a:r>
            <a:r>
              <a:rPr lang="en-US" sz="1800" b="1" dirty="0" err="1"/>
              <a:t>Amarga</a:t>
            </a:r>
            <a:r>
              <a:rPr lang="en-US" sz="1800" b="1" dirty="0"/>
              <a:t>” and it is good for the stomach. There was a tram from the center of the town to the spa, because people came to </a:t>
            </a:r>
            <a:r>
              <a:rPr lang="en-US" sz="1800" b="1" dirty="0" err="1"/>
              <a:t>Marmolejo</a:t>
            </a:r>
            <a:r>
              <a:rPr lang="en-US" sz="1800" b="1" dirty="0"/>
              <a:t> to drink this amazing and healthy water.</a:t>
            </a:r>
          </a:p>
          <a:p>
            <a:pPr lvl="0">
              <a:buNone/>
            </a:pPr>
            <a:r>
              <a:rPr lang="en-US" sz="1800" b="1" dirty="0" err="1">
                <a:solidFill>
                  <a:srgbClr val="141823"/>
                </a:solidFill>
                <a:latin typeface="Arial" pitchFamily="34"/>
              </a:rPr>
              <a:t>Marmolejo's</a:t>
            </a:r>
            <a:r>
              <a:rPr lang="en-US" sz="1800" b="1" dirty="0">
                <a:solidFill>
                  <a:srgbClr val="141823"/>
                </a:solidFill>
                <a:latin typeface="Arial" pitchFamily="34"/>
              </a:rPr>
              <a:t> spa was one of the most popular in Spain from the late 19th to the early 20th century. </a:t>
            </a:r>
            <a:r>
              <a:rPr lang="en-US" sz="1800" b="1" dirty="0"/>
              <a:t>It was visited by well-known people, such as the Nobel Prize Ramón y </a:t>
            </a:r>
            <a:r>
              <a:rPr lang="en-US" sz="1800" b="1" dirty="0" err="1"/>
              <a:t>Cajal</a:t>
            </a:r>
            <a:r>
              <a:rPr lang="en-US" sz="1800" b="1" dirty="0"/>
              <a:t>, the Spanish philosopher Ortega y </a:t>
            </a:r>
            <a:r>
              <a:rPr lang="en-US" sz="1800" b="1" dirty="0" err="1"/>
              <a:t>Gasset</a:t>
            </a:r>
            <a:r>
              <a:rPr lang="en-US" sz="1800" b="1" dirty="0"/>
              <a:t>, Charles Chaplin, Rodolfo Valentino, the Spanish writer Palacio Valdés, the Sultan of Morocco...</a:t>
            </a:r>
          </a:p>
          <a:p>
            <a:pPr lvl="0">
              <a:buNone/>
            </a:pPr>
            <a:r>
              <a:rPr lang="en-US" sz="1800" b="1" dirty="0"/>
              <a:t>It doesn't work now, because of the last floods.</a:t>
            </a:r>
          </a:p>
        </p:txBody>
      </p:sp>
      <p:pic>
        <p:nvPicPr>
          <p:cNvPr id="3" name=""/>
          <p:cNvPicPr>
            <a:picLocks noChangeAspect="1"/>
          </p:cNvPicPr>
          <p:nvPr/>
        </p:nvPicPr>
        <p:blipFill>
          <a:blip r:embed="rId3">
            <a:lum/>
            <a:alphaModFix/>
          </a:blip>
          <a:srcRect/>
          <a:stretch>
            <a:fillRect/>
          </a:stretch>
        </p:blipFill>
        <p:spPr>
          <a:xfrm>
            <a:off x="503999" y="4618037"/>
            <a:ext cx="4392000" cy="2509962"/>
          </a:xfrm>
          <a:prstGeom prst="rect">
            <a:avLst/>
          </a:prstGeom>
          <a:noFill/>
          <a:ln>
            <a:noFill/>
          </a:ln>
        </p:spPr>
      </p:pic>
      <p:pic>
        <p:nvPicPr>
          <p:cNvPr id="4" name=""/>
          <p:cNvPicPr>
            <a:picLocks noChangeAspect="1"/>
          </p:cNvPicPr>
          <p:nvPr/>
        </p:nvPicPr>
        <p:blipFill>
          <a:blip r:embed="rId4">
            <a:lum/>
            <a:alphaModFix/>
          </a:blip>
          <a:srcRect/>
          <a:stretch>
            <a:fillRect/>
          </a:stretch>
        </p:blipFill>
        <p:spPr>
          <a:xfrm>
            <a:off x="5112000" y="4618038"/>
            <a:ext cx="4485960" cy="2437962"/>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4735512" y="4922837"/>
            <a:ext cx="5101320" cy="2421162"/>
          </a:xfrm>
          <a:prstGeom prst="rect">
            <a:avLst/>
          </a:prstGeom>
          <a:noFill/>
          <a:ln>
            <a:noFill/>
          </a:ln>
        </p:spPr>
      </p:pic>
      <p:sp>
        <p:nvSpPr>
          <p:cNvPr id="3" name="Text Placeholder 2"/>
          <p:cNvSpPr txBox="1">
            <a:spLocks noGrp="1"/>
          </p:cNvSpPr>
          <p:nvPr>
            <p:ph type="body" idx="4294967295"/>
          </p:nvPr>
        </p:nvSpPr>
        <p:spPr>
          <a:xfrm>
            <a:off x="503999" y="62676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ctr">
              <a:buNone/>
            </a:pPr>
            <a:r>
              <a:rPr lang="en-US" dirty="0" err="1">
                <a:solidFill>
                  <a:srgbClr val="38761D"/>
                </a:solidFill>
              </a:rPr>
              <a:t>Tipical</a:t>
            </a:r>
            <a:r>
              <a:rPr lang="en-US" dirty="0">
                <a:solidFill>
                  <a:srgbClr val="38761D"/>
                </a:solidFill>
              </a:rPr>
              <a:t> food</a:t>
            </a:r>
          </a:p>
          <a:p>
            <a:pPr lvl="0">
              <a:buNone/>
            </a:pPr>
            <a:r>
              <a:rPr lang="en-US" sz="2800" dirty="0"/>
              <a:t>All our meals are prepared with olive oil, it is delicious and it is good for our health.</a:t>
            </a:r>
          </a:p>
          <a:p>
            <a:pPr lvl="0">
              <a:buNone/>
            </a:pPr>
            <a:r>
              <a:rPr lang="en-US" sz="2800" dirty="0"/>
              <a:t>The most popular food in </a:t>
            </a:r>
            <a:r>
              <a:rPr lang="en-US" sz="2800" dirty="0" err="1"/>
              <a:t>Marmolejo</a:t>
            </a:r>
            <a:r>
              <a:rPr lang="en-US" sz="2800" dirty="0"/>
              <a:t> are:</a:t>
            </a:r>
          </a:p>
          <a:p>
            <a:pPr lvl="0"/>
            <a:r>
              <a:rPr lang="en-US" sz="2800" u="sng" dirty="0"/>
              <a:t>The </a:t>
            </a:r>
            <a:r>
              <a:rPr lang="en-US" sz="2800" u="sng" dirty="0" err="1"/>
              <a:t>cascaflote</a:t>
            </a:r>
            <a:r>
              <a:rPr lang="en-US" sz="2800" u="sng" dirty="0"/>
              <a:t>,</a:t>
            </a:r>
            <a:r>
              <a:rPr lang="en-US" sz="2800" dirty="0"/>
              <a:t> more known as “</a:t>
            </a:r>
            <a:r>
              <a:rPr lang="en-US" sz="2800" dirty="0" err="1"/>
              <a:t>Salmorejo</a:t>
            </a:r>
            <a:r>
              <a:rPr lang="en-US" sz="2800" dirty="0"/>
              <a:t>” (a type of cold soup)  </a:t>
            </a:r>
          </a:p>
          <a:p>
            <a:pPr lvl="0">
              <a:buNone/>
            </a:pPr>
            <a:r>
              <a:rPr lang="en-US" sz="2800" dirty="0" smtClean="0"/>
              <a:t>    It </a:t>
            </a:r>
            <a:r>
              <a:rPr lang="en-US" sz="2800" dirty="0"/>
              <a:t>is made of tomato, garlics, cooked egg, tuna, bread, salt, olive oil and vinegar.</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76360" y="626760"/>
            <a:ext cx="9071640"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None/>
            </a:pPr>
            <a:r>
              <a:rPr lang="en-US" b="1" u="sng"/>
              <a:t>The canto:</a:t>
            </a:r>
          </a:p>
          <a:p>
            <a:pPr lvl="0">
              <a:buNone/>
            </a:pPr>
            <a:r>
              <a:rPr lang="en-US" b="1"/>
              <a:t> This is very easy to prepare. It is bread with a hole where you must put olive oil and tomato.</a:t>
            </a:r>
          </a:p>
        </p:txBody>
      </p:sp>
      <p:pic>
        <p:nvPicPr>
          <p:cNvPr id="3" name=""/>
          <p:cNvPicPr>
            <a:picLocks noChangeAspect="1"/>
          </p:cNvPicPr>
          <p:nvPr/>
        </p:nvPicPr>
        <p:blipFill>
          <a:blip r:embed="rId3">
            <a:lum/>
            <a:alphaModFix/>
          </a:blip>
          <a:srcRect/>
          <a:stretch>
            <a:fillRect/>
          </a:stretch>
        </p:blipFill>
        <p:spPr>
          <a:xfrm>
            <a:off x="1440000" y="3017836"/>
            <a:ext cx="7200000" cy="3838003"/>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797</Words>
  <Application>Microsoft Office PowerPoint</Application>
  <PresentationFormat>On-screen Show (4:3)</PresentationFormat>
  <Paragraphs>41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Jaquarius</dc:creator>
  <cp:lastModifiedBy>Caleb C. E. Stetson</cp:lastModifiedBy>
  <cp:revision>23</cp:revision>
  <dcterms:created xsi:type="dcterms:W3CDTF">2015-04-09T20:39:24Z</dcterms:created>
  <dcterms:modified xsi:type="dcterms:W3CDTF">2015-04-10T18:45:35Z</dcterms:modified>
</cp:coreProperties>
</file>