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7EBE5748-164A-4890-A9F3-BE2E5F4275B9}">
  <a:tblStyle styleId="{7EBE5748-164A-4890-A9F3-BE2E5F4275B9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es/imgres?imgurl=http://www.aularagon.org/files/espa/ON_Line/lengua/LenguasEspana/Mapa_Espanol_Mundo_TODOS.jpg&amp;imgrefurl=http://www.aularagon.org/files/espa/ON_Line/lengua/LenguasEspana/CMLG1_texto1_mapaespanolenmundo.htm&amp;h=435&amp;w=703&amp;tbnid=gyaexqmKa1zeNM:&amp;zoom=1&amp;docid=wtxZjZh8ow2hIM&amp;ei=RRFIVLf8JMvWauCFgMgI&amp;tbm=isch&amp;ved=0CCEQMygAMAA&amp;iact=rc&amp;uact=3&amp;dur=876&amp;page=1&amp;start=0&amp;ndsp=15" TargetMode="External"/><Relationship Id="rId3" Type="http://schemas.openxmlformats.org/officeDocument/2006/relationships/hyperlink" Target="http://es.slideshare.net/febrittoth1972/caracteristicas-del-espaol-de-america" TargetMode="External"/><Relationship Id="rId7" Type="http://schemas.openxmlformats.org/officeDocument/2006/relationships/hyperlink" Target="http://www.google.es/imgres?imgurl=http://www.aularagon.org/files/espa/ON_Line/lengua/LenguasEspana/Mapa_Espanol_Mundo_TODOS.jpg&amp;imgrefurl=http://www.aularagon.org/files/espa/ON_Line/lengua/LenguasEspana/CMLG1_texto1_mapaespanolenmundo.htm&amp;h=435&amp;w=703&amp;tbnid=gyaexqmKa1zeNM:&amp;zoom=1&amp;docid=wtxZjZh8ow2hIM&amp;ei=RRFIVLf8JMvWauCFgMgI&amp;tbm=isch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cnomatica.org/diferencias-entre-algunas-expresiones-de-los-hispanohablantes.tnm" TargetMode="External"/><Relationship Id="rId5" Type="http://schemas.openxmlformats.org/officeDocument/2006/relationships/hyperlink" Target="http://www.google.es/imgres?imgurl=https://fbcdn-sphotos-f-a.akamaihd.net/hphotos-ak-frc3/t1.0-9/p370x247/1655920_705782722799853_266788452_n.png&amp;imgrefurl=https://fr-ca.facebook.com/malagaplus?ref=stream&amp;group_id=0&amp;filter=1&amp;h=505&amp;w=370&amp;tbnid=1Ri8T1dUW79kvM:&amp;zoom=1&amp;docid=Ax7eJ-I8krisvM&amp;itg=1&amp;ei=PxZIVMK2EpDmas7cgpgC&amp;tbm=isch&amp;ved=0CEEQMygWMBY&amp;iact=rc&amp;uact=3&amp;dur=649&amp;page=2&amp;start=18&amp;ndsp=26" TargetMode="External"/><Relationship Id="rId4" Type="http://schemas.openxmlformats.org/officeDocument/2006/relationships/hyperlink" Target="www.wikipedia.org" TargetMode="External"/><Relationship Id="rId9" Type="http://schemas.openxmlformats.org/officeDocument/2006/relationships/hyperlink" Target="http://es.slideshare.net/bloginstitutoclaudiomatte/el-espaol-en-amric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uis-nuestroblogdelnara5y6.blogspot.com.es/2012/06/hispania-una-parte-del-imperio-romano.html" TargetMode="External"/><Relationship Id="rId5" Type="http://schemas.openxmlformats.org/officeDocument/2006/relationships/hyperlink" Target="http://www.clarionweb.es/5_curso/c_medio/cm515/cm51502.htm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Hondura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La fiesta nacional española: ¨El Día de la Hispanidad¨.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2400"/>
              <a:t>El español en el mundo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950" y="1200150"/>
            <a:ext cx="7106475" cy="33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2400"/>
              <a:t>Existen más de siete mil lenguas en el mundo distribuidas por familias.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58550" y="975025"/>
            <a:ext cx="9092852" cy="4168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3000"/>
              <a:t>Para saber más sobre el descubrimiento de América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s" sz="1200" dirty="0" smtClean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lang="es-ES" sz="1200" dirty="0" smtClean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s-ES" sz="1200" dirty="0" smtClean="0">
                <a:solidFill>
                  <a:schemeClr val="dk1"/>
                </a:solidFill>
              </a:rPr>
              <a:t>Podéis agruparos en equipos de cuatro o cinco alumnos/as por Centro y </a:t>
            </a:r>
            <a:r>
              <a:rPr lang="es-ES" sz="1200" dirty="0" smtClean="0">
                <a:solidFill>
                  <a:schemeClr val="dk1"/>
                </a:solidFill>
              </a:rPr>
              <a:t>trabajar en la página de </a:t>
            </a:r>
            <a:r>
              <a:rPr lang="es-ES" sz="1200" dirty="0" err="1" smtClean="0">
                <a:solidFill>
                  <a:schemeClr val="dk1"/>
                </a:solidFill>
              </a:rPr>
              <a:t>TwinSpace</a:t>
            </a:r>
            <a:r>
              <a:rPr lang="es-ES" sz="1200" dirty="0" smtClean="0">
                <a:solidFill>
                  <a:schemeClr val="dk1"/>
                </a:solidFill>
              </a:rPr>
              <a:t> ¨Día de la Hispanidad¨ contestando a las preguntas. </a:t>
            </a:r>
            <a:r>
              <a:rPr lang="es-ES" sz="1200" smtClean="0">
                <a:solidFill>
                  <a:schemeClr val="dk1"/>
                </a:solidFill>
              </a:rPr>
              <a:t>L</a:t>
            </a:r>
            <a:r>
              <a:rPr lang="es-ES" sz="1200" smtClean="0">
                <a:solidFill>
                  <a:schemeClr val="dk1"/>
                </a:solidFill>
              </a:rPr>
              <a:t>os alumnos </a:t>
            </a:r>
            <a:r>
              <a:rPr lang="es-ES" sz="1200" dirty="0" smtClean="0">
                <a:solidFill>
                  <a:schemeClr val="dk1"/>
                </a:solidFill>
              </a:rPr>
              <a:t>de nuestro </a:t>
            </a:r>
            <a:r>
              <a:rPr lang="es-ES" sz="1200" dirty="0" smtClean="0">
                <a:solidFill>
                  <a:schemeClr val="dk1"/>
                </a:solidFill>
              </a:rPr>
              <a:t>centro </a:t>
            </a:r>
            <a:r>
              <a:rPr lang="es-ES" sz="1200" smtClean="0">
                <a:solidFill>
                  <a:schemeClr val="dk1"/>
                </a:solidFill>
              </a:rPr>
              <a:t>os ayudarán </a:t>
            </a:r>
            <a:r>
              <a:rPr lang="es-ES" sz="1200" dirty="0" smtClean="0">
                <a:solidFill>
                  <a:schemeClr val="dk1"/>
                </a:solidFill>
              </a:rPr>
              <a:t>a </a:t>
            </a:r>
            <a:r>
              <a:rPr lang="es-ES" sz="1200" dirty="0" smtClean="0">
                <a:solidFill>
                  <a:schemeClr val="dk1"/>
                </a:solidFill>
              </a:rPr>
              <a:t>corregir vuestras respuestas y sobre todo la expresión en español. </a:t>
            </a:r>
          </a:p>
          <a:p>
            <a:pPr lvl="0" rtl="0">
              <a:spcBef>
                <a:spcPts val="0"/>
              </a:spcBef>
              <a:buNone/>
            </a:pPr>
            <a:endParaRPr lang="es-ES" sz="1200" dirty="0" smtClean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lang="es-ES" sz="1200" dirty="0" smtClean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lang="es-ES" sz="1200" dirty="0" smtClean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lang="es-ES" sz="1200" dirty="0" smtClean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lang="es-ES" sz="1200" dirty="0" smtClean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/>
              <a:t>Páginas utilizadas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900"/>
          </a:p>
          <a:p>
            <a:pPr rtl="0">
              <a:spcBef>
                <a:spcPts val="0"/>
              </a:spcBef>
              <a:buNone/>
            </a:pPr>
            <a:r>
              <a:rPr lang="es" sz="900"/>
              <a:t>-</a:t>
            </a:r>
            <a:r>
              <a:rPr lang="es" sz="900" u="sng">
                <a:solidFill>
                  <a:schemeClr val="hlink"/>
                </a:solidFill>
                <a:hlinkClick r:id="rId3"/>
              </a:rPr>
              <a:t>http://es.slideshare.net/febrittoth1972/caracteristicas-del-espaol-de-america</a:t>
            </a:r>
          </a:p>
          <a:p>
            <a:pPr rtl="0">
              <a:spcBef>
                <a:spcPts val="0"/>
              </a:spcBef>
              <a:buNone/>
            </a:pPr>
            <a:r>
              <a:rPr lang="es" sz="900"/>
              <a:t>-</a:t>
            </a:r>
            <a:r>
              <a:rPr lang="es" sz="900" u="sng">
                <a:solidFill>
                  <a:schemeClr val="hlink"/>
                </a:solidFill>
                <a:hlinkClick r:id="rId4"/>
              </a:rPr>
              <a:t>www.wikipedia.org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s" sz="900"/>
              <a:t>-</a:t>
            </a:r>
            <a:r>
              <a:rPr lang="es" sz="900" u="sng">
                <a:solidFill>
                  <a:srgbClr val="1155CC"/>
                </a:solidFill>
                <a:hlinkClick r:id="rId5"/>
              </a:rPr>
              <a:t>http://www.google.es/imgres?imgurl=https%3A%2F%2Ffbcdn-sphotos-f-a.akamaihd.net%2Fhphotos-ak-frc3%2Ft1.0-9%2Fp370x247%2F1655920_705782722799853_266788452_n.png&amp;imgrefurl=https%3A%2F%2Ffr-ca.facebook.com%2Fmalagaplus%3Fref%3Dstream%26group_id%3D0%26filter%3D1&amp;h=505&amp;w=370&amp;tbnid=1Ri8T1dUW79kvM%3A&amp;zoom=1&amp;docid=Ax7eJ-I8krisvM&amp;itg=1&amp;ei=PxZIVMK2EpDmas7cgpgC&amp;tbm=isch&amp;ved=0CEEQMygWMBY&amp;iact=rc&amp;uact=3&amp;dur=649&amp;page=2&amp;start=18&amp;ndsp=26</a:t>
            </a:r>
          </a:p>
          <a:p>
            <a:pPr rtl="0">
              <a:spcBef>
                <a:spcPts val="0"/>
              </a:spcBef>
              <a:buNone/>
            </a:pPr>
            <a:r>
              <a:rPr lang="es" sz="800"/>
              <a:t>-</a:t>
            </a:r>
            <a:r>
              <a:rPr lang="es" sz="800" u="sng">
                <a:solidFill>
                  <a:schemeClr val="hlink"/>
                </a:solidFill>
                <a:hlinkClick r:id="rId6"/>
              </a:rPr>
              <a:t>http://www.tecnomatica.org/diferencias-entre-algunas-expresiones-de-los-hispanohablantes.tnm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s" sz="800"/>
              <a:t>-</a:t>
            </a:r>
            <a:r>
              <a:rPr lang="es" sz="800" u="sng">
                <a:solidFill>
                  <a:srgbClr val="1155CC"/>
                </a:solidFill>
                <a:hlinkClick r:id="rId7"/>
              </a:rPr>
              <a:t>http://www.google.es/imgres?imgurl=http://www.aularagon.org/files/espa/ON_Line/lengua/LenguasEspana/Mapa_Espanol_Mundo_TODOS.jpg&amp;imgrefurl=http://www.aularagon.org/files/espa/ON_Line/lengua/LenguasEspana/CMLG1_texto1_mapaespanolenmundo.htm&amp;h=435&amp;w=703&amp;tbnid=gyaexqmKa1zeNM:&amp;zoom=1&amp;docid=wtxZjZh8ow2hIM&amp;ei=RRFIVLf8JMvWauCFgMgI&amp;tbm=isch</a:t>
            </a:r>
          </a:p>
          <a:p>
            <a:pPr rtl="0">
              <a:spcBef>
                <a:spcPts val="0"/>
              </a:spcBef>
              <a:buNone/>
            </a:pPr>
            <a:r>
              <a:rPr lang="es" sz="800"/>
              <a:t>-</a:t>
            </a:r>
            <a:r>
              <a:rPr lang="es" sz="800" u="sng">
                <a:solidFill>
                  <a:srgbClr val="1155CC"/>
                </a:solidFill>
                <a:hlinkClick r:id="rId8"/>
              </a:rPr>
              <a:t>http://www.google.es/imgres?imgurl=http%3A%2F%2Fwww.aularagon.org%2Ffiles%2Fespa%2FON_Line%2Flengua%2FLenguasEspana%2FMapa_Espanol_Mundo_TODOS.jpg&amp;imgrefurl=http%3A%2F%2Fwww.aularagon.org%2Ffiles%2Fespa%2FON_Line%2Flengua%2FLenguasEspana%2FCMLG1_texto1_mapaespanolenmundo.htm&amp;h=435&amp;w=703&amp;tbnid=gyaexqmKa1zeNM%3A&amp;zoom=1&amp;docid=wtxZjZh8ow2hIM&amp;ei=RRFIVLf8JMvWauCFgMgI&amp;tbm=isch&amp;ved=0CCEQMygAMAA&amp;iact=rc&amp;uact=3&amp;dur=876&amp;page=1&amp;start=0&amp;ndsp=15</a:t>
            </a:r>
          </a:p>
          <a:p>
            <a:pPr>
              <a:spcBef>
                <a:spcPts val="0"/>
              </a:spcBef>
              <a:buNone/>
            </a:pPr>
            <a:r>
              <a:rPr lang="es" sz="800"/>
              <a:t>-</a:t>
            </a:r>
            <a:r>
              <a:rPr lang="es" sz="800" u="sng">
                <a:solidFill>
                  <a:srgbClr val="1155CC"/>
                </a:solidFill>
                <a:hlinkClick r:id="rId9"/>
              </a:rPr>
              <a:t>http://es.slideshare.net/bloginstitutoclaudiomatte/el-espaol-en-amrica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/>
        </p:nvSpPr>
        <p:spPr>
          <a:xfrm>
            <a:off x="0" y="0"/>
            <a:ext cx="7728899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endParaRPr lang="es" sz="3000" dirty="0" smtClean="0">
              <a:solidFill>
                <a:schemeClr val="dk2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endParaRPr lang="es" sz="3000" dirty="0" smtClean="0">
              <a:solidFill>
                <a:schemeClr val="dk2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s" sz="3000" dirty="0" smtClean="0">
                <a:solidFill>
                  <a:schemeClr val="dk2"/>
                </a:solidFill>
              </a:rPr>
              <a:t>Trabajo </a:t>
            </a:r>
            <a:r>
              <a:rPr lang="es" sz="3000" dirty="0">
                <a:solidFill>
                  <a:schemeClr val="dk2"/>
                </a:solidFill>
              </a:rPr>
              <a:t>realizado por:</a:t>
            </a:r>
          </a:p>
          <a:p>
            <a:pPr algn="ctr" rtl="0">
              <a:spcBef>
                <a:spcPts val="0"/>
              </a:spcBef>
              <a:buNone/>
            </a:pPr>
            <a:r>
              <a:rPr lang="es" sz="3000" dirty="0">
                <a:solidFill>
                  <a:schemeClr val="dk2"/>
                </a:solidFill>
              </a:rPr>
              <a:t> </a:t>
            </a:r>
          </a:p>
          <a:p>
            <a:pPr algn="ctr" rtl="0">
              <a:spcBef>
                <a:spcPts val="0"/>
              </a:spcBef>
              <a:buNone/>
            </a:pPr>
            <a:r>
              <a:rPr lang="es" sz="3000" dirty="0">
                <a:solidFill>
                  <a:schemeClr val="dk2"/>
                </a:solidFill>
              </a:rPr>
              <a:t>María Solís, María Lozano y </a:t>
            </a:r>
          </a:p>
          <a:p>
            <a:pPr algn="ctr" rtl="0">
              <a:spcBef>
                <a:spcPts val="0"/>
              </a:spcBef>
              <a:buNone/>
            </a:pPr>
            <a:r>
              <a:rPr lang="es" sz="3000" dirty="0">
                <a:solidFill>
                  <a:schemeClr val="dk2"/>
                </a:solidFill>
              </a:rPr>
              <a:t>Blanca Gallardo. </a:t>
            </a:r>
          </a:p>
          <a:p>
            <a:pPr lvl="0" algn="ctr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571472" y="214296"/>
            <a:ext cx="8355900" cy="1216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1200" b="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rtl="0">
              <a:spcBef>
                <a:spcPts val="0"/>
              </a:spcBef>
              <a:buNone/>
            </a:pPr>
            <a:endParaRPr sz="1200" b="0" dirty="0"/>
          </a:p>
          <a:p>
            <a:pPr rtl="0">
              <a:spcBef>
                <a:spcPts val="0"/>
              </a:spcBef>
              <a:buNone/>
            </a:pPr>
            <a:endParaRPr sz="1200" b="0" dirty="0"/>
          </a:p>
          <a:p>
            <a:pPr rtl="0">
              <a:spcBef>
                <a:spcPts val="0"/>
              </a:spcBef>
              <a:buNone/>
            </a:pPr>
            <a:endParaRPr sz="1200" b="0" dirty="0"/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200" b="0" dirty="0"/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200" b="0" dirty="0"/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200" b="0" dirty="0"/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200" b="0" dirty="0"/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200" b="0" dirty="0"/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200" b="0" dirty="0"/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200" b="0" dirty="0"/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200" b="0" dirty="0"/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200" b="0" dirty="0"/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200" b="0" dirty="0"/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200" b="0" dirty="0"/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200" b="0" dirty="0"/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200" b="0" dirty="0"/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200" b="0" dirty="0"/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200" b="0" dirty="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200" b="0" dirty="0">
              <a:solidFill>
                <a:srgbClr val="252525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200" b="0" dirty="0"/>
          </a:p>
          <a:p>
            <a:pPr rtl="0">
              <a:spcBef>
                <a:spcPts val="0"/>
              </a:spcBef>
              <a:buNone/>
            </a:pPr>
            <a:endParaRPr sz="1200" b="0" dirty="0"/>
          </a:p>
          <a:p>
            <a:pPr rtl="0">
              <a:spcBef>
                <a:spcPts val="0"/>
              </a:spcBef>
              <a:buNone/>
            </a:pPr>
            <a:endParaRPr sz="1200" b="0" dirty="0"/>
          </a:p>
          <a:p>
            <a:pPr rtl="0">
              <a:spcBef>
                <a:spcPts val="0"/>
              </a:spcBef>
              <a:buNone/>
            </a:pPr>
            <a:endParaRPr sz="1200" b="0" dirty="0"/>
          </a:p>
          <a:p>
            <a:pPr rtl="0">
              <a:spcBef>
                <a:spcPts val="0"/>
              </a:spcBef>
              <a:buNone/>
            </a:pPr>
            <a:endParaRPr sz="1200" b="0" dirty="0"/>
          </a:p>
          <a:p>
            <a:pPr rtl="0">
              <a:spcBef>
                <a:spcPts val="0"/>
              </a:spcBef>
              <a:buNone/>
            </a:pPr>
            <a:endParaRPr sz="1200" b="0" dirty="0"/>
          </a:p>
          <a:p>
            <a:pPr rtl="0">
              <a:spcBef>
                <a:spcPts val="0"/>
              </a:spcBef>
              <a:buNone/>
            </a:pPr>
            <a:endParaRPr sz="1200" b="0" dirty="0"/>
          </a:p>
          <a:p>
            <a:pPr rtl="0">
              <a:spcBef>
                <a:spcPts val="0"/>
              </a:spcBef>
              <a:buNone/>
            </a:pPr>
            <a:endParaRPr sz="1200" b="0" dirty="0"/>
          </a:p>
          <a:p>
            <a:pPr rtl="0">
              <a:spcBef>
                <a:spcPts val="0"/>
              </a:spcBef>
              <a:buNone/>
            </a:pPr>
            <a:endParaRPr sz="1200" b="0" dirty="0"/>
          </a:p>
          <a:p>
            <a:pPr rtl="0">
              <a:spcBef>
                <a:spcPts val="0"/>
              </a:spcBef>
              <a:buNone/>
            </a:pPr>
            <a:endParaRPr sz="1200" b="0" dirty="0"/>
          </a:p>
          <a:p>
            <a:pPr rtl="0">
              <a:spcBef>
                <a:spcPts val="0"/>
              </a:spcBef>
              <a:buNone/>
            </a:pPr>
            <a:endParaRPr sz="1200" b="0" dirty="0"/>
          </a:p>
          <a:p>
            <a:pPr rtl="0">
              <a:spcBef>
                <a:spcPts val="0"/>
              </a:spcBef>
              <a:buNone/>
            </a:pPr>
            <a:endParaRPr sz="1200" b="0" dirty="0"/>
          </a:p>
          <a:p>
            <a:pPr algn="just" rtl="0">
              <a:spcBef>
                <a:spcPts val="0"/>
              </a:spcBef>
              <a:buNone/>
            </a:pPr>
            <a:endParaRPr sz="1200" b="0" dirty="0"/>
          </a:p>
          <a:p>
            <a:pPr algn="just" rtl="0">
              <a:spcBef>
                <a:spcPts val="0"/>
              </a:spcBef>
              <a:buNone/>
            </a:pPr>
            <a:endParaRPr sz="1200" b="0" dirty="0"/>
          </a:p>
          <a:p>
            <a:pPr algn="just" rtl="0">
              <a:spcBef>
                <a:spcPts val="0"/>
              </a:spcBef>
              <a:buNone/>
            </a:pPr>
            <a:endParaRPr sz="1200" b="0" dirty="0"/>
          </a:p>
          <a:p>
            <a:pPr algn="just" rtl="0">
              <a:spcBef>
                <a:spcPts val="0"/>
              </a:spcBef>
              <a:buNone/>
            </a:pPr>
            <a:endParaRPr sz="1200" b="0" dirty="0"/>
          </a:p>
          <a:p>
            <a:pPr algn="just" rtl="0">
              <a:spcBef>
                <a:spcPts val="0"/>
              </a:spcBef>
              <a:buNone/>
            </a:pPr>
            <a:r>
              <a:rPr lang="es" sz="1200" b="0" dirty="0" smtClean="0"/>
              <a:t/>
            </a:r>
            <a:br>
              <a:rPr lang="es" sz="1200" b="0" dirty="0" smtClean="0"/>
            </a:br>
            <a:r>
              <a:rPr lang="es" sz="1200" b="0" dirty="0" smtClean="0"/>
              <a:t/>
            </a:r>
            <a:br>
              <a:rPr lang="es" sz="1200" b="0" dirty="0" smtClean="0"/>
            </a:br>
            <a:r>
              <a:rPr lang="es" sz="1200" b="0" dirty="0" smtClean="0"/>
              <a:t/>
            </a:r>
            <a:br>
              <a:rPr lang="es" sz="1200" b="0" dirty="0" smtClean="0"/>
            </a:br>
            <a:r>
              <a:rPr lang="es" sz="1200" b="0" dirty="0" smtClean="0"/>
              <a:t>El </a:t>
            </a:r>
            <a:r>
              <a:rPr lang="es" sz="1200" b="0" dirty="0"/>
              <a:t>nombre de España viene de ¨Hispania¨, término utilizado por la civilización antigua de los fenicios </a:t>
            </a:r>
            <a:r>
              <a:rPr lang="es" sz="1200" b="0" i="1" dirty="0"/>
              <a:t>¨i-span-ya¨</a:t>
            </a:r>
            <a:r>
              <a:rPr lang="es" sz="1200" b="0" dirty="0"/>
              <a:t> para denominar a la península ibérica y posteriormente utilizado por los romanos. Existen varias teorías sobre el significado de ¨i-span-ya¨, las más aceptadas sugieren las traducciones siguientes: ¨tierra de los metales¨ y ¨tierra de los conejos¨</a:t>
            </a:r>
          </a:p>
          <a:p>
            <a:pPr algn="just">
              <a:spcBef>
                <a:spcPts val="0"/>
              </a:spcBef>
              <a:buNone/>
            </a:pPr>
            <a:r>
              <a:rPr lang="es" sz="1200" b="0" dirty="0"/>
              <a:t>Actualmente </a:t>
            </a:r>
            <a:r>
              <a:rPr lang="es" sz="1200" b="0" dirty="0">
                <a:solidFill>
                  <a:srgbClr val="252525"/>
                </a:solidFill>
              </a:rPr>
              <a:t>la expresión “</a:t>
            </a:r>
            <a:r>
              <a:rPr lang="es" sz="1200" dirty="0">
                <a:solidFill>
                  <a:srgbClr val="252525"/>
                </a:solidFill>
              </a:rPr>
              <a:t>Hispanidad”</a:t>
            </a:r>
            <a:r>
              <a:rPr lang="es" sz="1200" b="0" dirty="0">
                <a:solidFill>
                  <a:srgbClr val="252525"/>
                </a:solidFill>
              </a:rPr>
              <a:t> se utiliza para llamar a los países y comunidades que comparten el idioma español como lengua oficial. </a:t>
            </a:r>
            <a:r>
              <a:rPr lang="es" sz="1200" b="0" dirty="0"/>
              <a:t>La península ibérica fue habitada por diferentes pueblos como los tartesios, celtas, íberos, fenicios, cartagineses, griegos y romanos.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s"/>
              <a:t>      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7050" y="1941175"/>
            <a:ext cx="2594125" cy="2017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1000" y="1771500"/>
            <a:ext cx="3300800" cy="2235949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822950" y="1717050"/>
            <a:ext cx="7953600" cy="320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s" sz="1200" dirty="0"/>
              <a:t>        </a:t>
            </a:r>
            <a:endParaRPr lang="es" sz="1200" dirty="0" smtClean="0"/>
          </a:p>
          <a:p>
            <a:pPr rtl="0">
              <a:spcBef>
                <a:spcPts val="0"/>
              </a:spcBef>
              <a:buNone/>
            </a:pPr>
            <a:endParaRPr lang="es" sz="1200" dirty="0" smtClean="0"/>
          </a:p>
          <a:p>
            <a:pPr rtl="0">
              <a:spcBef>
                <a:spcPts val="0"/>
              </a:spcBef>
              <a:buNone/>
            </a:pPr>
            <a:endParaRPr lang="es" sz="1200" dirty="0" smtClean="0"/>
          </a:p>
          <a:p>
            <a:pPr rtl="0">
              <a:spcBef>
                <a:spcPts val="0"/>
              </a:spcBef>
              <a:buNone/>
            </a:pPr>
            <a:endParaRPr lang="es" sz="1200" dirty="0" smtClean="0"/>
          </a:p>
          <a:p>
            <a:pPr rtl="0">
              <a:spcBef>
                <a:spcPts val="0"/>
              </a:spcBef>
              <a:buNone/>
            </a:pPr>
            <a:endParaRPr lang="es" sz="1200" dirty="0" smtClean="0"/>
          </a:p>
          <a:p>
            <a:pPr rtl="0">
              <a:spcBef>
                <a:spcPts val="0"/>
              </a:spcBef>
              <a:buNone/>
            </a:pPr>
            <a:endParaRPr lang="es" sz="1200" dirty="0" smtClean="0"/>
          </a:p>
          <a:p>
            <a:pPr rtl="0">
              <a:spcBef>
                <a:spcPts val="0"/>
              </a:spcBef>
              <a:buNone/>
            </a:pPr>
            <a:endParaRPr lang="es" sz="1200" dirty="0" smtClean="0"/>
          </a:p>
          <a:p>
            <a:pPr rtl="0">
              <a:spcBef>
                <a:spcPts val="0"/>
              </a:spcBef>
              <a:buNone/>
            </a:pPr>
            <a:endParaRPr lang="es" sz="1200" dirty="0" smtClean="0"/>
          </a:p>
          <a:p>
            <a:pPr rtl="0">
              <a:spcBef>
                <a:spcPts val="0"/>
              </a:spcBef>
              <a:buNone/>
            </a:pPr>
            <a:r>
              <a:rPr lang="es" sz="1200" dirty="0" smtClean="0"/>
              <a:t> </a:t>
            </a:r>
            <a:r>
              <a:rPr lang="es" sz="1200" u="sng" dirty="0">
                <a:solidFill>
                  <a:schemeClr val="hlink"/>
                </a:solidFill>
                <a:hlinkClick r:id="rId5"/>
              </a:rPr>
              <a:t>http://www.clarionweb.es/5_curso/c_medio/cm515/cm51502.htm</a:t>
            </a:r>
          </a:p>
          <a:p>
            <a:pPr rtl="0">
              <a:spcBef>
                <a:spcPts val="0"/>
              </a:spcBef>
              <a:buNone/>
            </a:pPr>
            <a:r>
              <a:rPr lang="es" sz="1200" dirty="0"/>
              <a:t>         </a:t>
            </a:r>
            <a:r>
              <a:rPr lang="es" sz="1200" u="sng" dirty="0">
                <a:solidFill>
                  <a:schemeClr val="hlink"/>
                </a:solidFill>
                <a:hlinkClick r:id="rId6"/>
              </a:rPr>
              <a:t>http://luis-nuestroblogdelnara5y6.blogspot.com.es/2012/06/hispania-una-parte-del-imperio-romano.html</a:t>
            </a:r>
          </a:p>
          <a:p>
            <a:pPr lvl="0" rtl="0">
              <a:spcBef>
                <a:spcPts val="0"/>
              </a:spcBef>
              <a:buNone/>
            </a:pPr>
            <a:endParaRPr sz="1200"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2400" dirty="0"/>
              <a:t>EL DÍA DE LA </a:t>
            </a:r>
            <a:r>
              <a:rPr lang="es" sz="2400" dirty="0" smtClean="0"/>
              <a:t>HISPANIDAD </a:t>
            </a:r>
            <a:r>
              <a:rPr lang="es" sz="2400" dirty="0"/>
              <a:t>es la fiesta nacional de España. 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s" sz="2400" dirty="0"/>
              <a:t>La Fiesta Nacional de España</a:t>
            </a:r>
            <a:r>
              <a:rPr lang="es" sz="2400" dirty="0">
                <a:solidFill>
                  <a:srgbClr val="252525"/>
                </a:solidFill>
              </a:rPr>
              <a:t> </a:t>
            </a:r>
            <a:r>
              <a:rPr lang="es" sz="2400" dirty="0">
                <a:solidFill>
                  <a:schemeClr val="dk1"/>
                </a:solidFill>
              </a:rPr>
              <a:t>se celebra el </a:t>
            </a:r>
            <a:r>
              <a:rPr lang="es" sz="2400" dirty="0" smtClean="0">
                <a:solidFill>
                  <a:schemeClr val="tx1"/>
                </a:solidFill>
              </a:rPr>
              <a:t>doce de octubre. </a:t>
            </a:r>
            <a:r>
              <a:rPr lang="es" sz="2400" dirty="0">
                <a:solidFill>
                  <a:schemeClr val="dk1"/>
                </a:solidFill>
              </a:rPr>
              <a:t>Para celebrar este día se hace en Madrid un desfile </a:t>
            </a:r>
            <a:r>
              <a:rPr lang="es" sz="2400" dirty="0" smtClean="0">
                <a:solidFill>
                  <a:schemeClr val="dk1"/>
                </a:solidFill>
              </a:rPr>
              <a:t>militar. </a:t>
            </a:r>
            <a:r>
              <a:rPr lang="es" sz="2400" dirty="0">
                <a:solidFill>
                  <a:schemeClr val="dk1"/>
                </a:solidFill>
              </a:rPr>
              <a:t>al que asisten </a:t>
            </a:r>
            <a:r>
              <a:rPr lang="es" sz="2400" dirty="0" smtClean="0">
                <a:solidFill>
                  <a:schemeClr val="dk1"/>
                </a:solidFill>
              </a:rPr>
              <a:t>el Rey (</a:t>
            </a:r>
            <a:r>
              <a:rPr lang="es" sz="2400" dirty="0">
                <a:solidFill>
                  <a:schemeClr val="dk1"/>
                </a:solidFill>
              </a:rPr>
              <a:t>Felipe VI) junto a la Familia Real y los representantes más importantes del Estado español.</a:t>
            </a:r>
          </a:p>
          <a:p>
            <a:pPr lvl="0" algn="just" rtl="0">
              <a:spcBef>
                <a:spcPts val="0"/>
              </a:spcBef>
              <a:buNone/>
            </a:pPr>
            <a:endParaRPr sz="2400" dirty="0">
              <a:solidFill>
                <a:srgbClr val="252525"/>
              </a:solidFill>
            </a:endParaRPr>
          </a:p>
          <a:p>
            <a:pPr lvl="0" algn="just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dirty="0">
              <a:solidFill>
                <a:srgbClr val="252525"/>
              </a:solidFill>
            </a:endParaRP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6250" y="2962700"/>
            <a:ext cx="3990549" cy="196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 sz="1400"/>
              <a:t>Esta fiesta se celebra en los países que tienen en común la lengua española, especialmente en los países hispanoamericanos.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 sz="1400"/>
              <a:t>En el continente americano los</a:t>
            </a:r>
          </a:p>
          <a:p>
            <a:pPr rtl="0">
              <a:spcBef>
                <a:spcPts val="0"/>
              </a:spcBef>
              <a:buNone/>
            </a:pPr>
            <a:r>
              <a:rPr lang="es" sz="1400"/>
              <a:t> países que hablan español son</a:t>
            </a:r>
          </a:p>
          <a:p>
            <a:pPr rtl="0">
              <a:spcBef>
                <a:spcPts val="0"/>
              </a:spcBef>
              <a:buNone/>
            </a:pPr>
            <a:r>
              <a:rPr lang="es" sz="1400"/>
              <a:t> veinte: </a:t>
            </a:r>
          </a:p>
          <a:p>
            <a:pPr lvl="0" rtl="0">
              <a:lnSpc>
                <a:spcPct val="113400"/>
              </a:lnSpc>
              <a:spcBef>
                <a:spcPts val="0"/>
              </a:spcBef>
              <a:buNone/>
            </a:pPr>
            <a:endParaRPr sz="1400"/>
          </a:p>
          <a:p>
            <a:pPr lvl="0" rtl="0">
              <a:lnSpc>
                <a:spcPct val="1134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s" sz="1000"/>
              <a:t>Argentina                  Panamá</a:t>
            </a:r>
          </a:p>
          <a:p>
            <a:pPr lvl="0" rtl="0">
              <a:lnSpc>
                <a:spcPct val="1134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s" sz="1000"/>
              <a:t>Belice                        Paraguay</a:t>
            </a:r>
          </a:p>
          <a:p>
            <a:pPr lvl="0" rtl="0">
              <a:lnSpc>
                <a:spcPct val="1134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s" sz="1000"/>
              <a:t>Bolivia                        Perú</a:t>
            </a:r>
          </a:p>
          <a:p>
            <a:pPr lvl="0" rtl="0">
              <a:lnSpc>
                <a:spcPct val="1134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s" sz="1000"/>
              <a:t>Chile                          Puerto Rico</a:t>
            </a:r>
          </a:p>
          <a:p>
            <a:pPr lvl="0" rtl="0">
              <a:lnSpc>
                <a:spcPct val="1134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s" sz="1000"/>
              <a:t>Colombia                   República Dominicana</a:t>
            </a:r>
          </a:p>
          <a:p>
            <a:pPr lvl="0" rtl="0">
              <a:lnSpc>
                <a:spcPct val="1134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s" sz="1000"/>
              <a:t>Costa Rica                Uruguay </a:t>
            </a:r>
          </a:p>
          <a:p>
            <a:pPr lvl="0" rtl="0">
              <a:lnSpc>
                <a:spcPct val="1134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s" sz="1000"/>
              <a:t>Cuba                         Venezuela</a:t>
            </a:r>
          </a:p>
          <a:p>
            <a:pPr lvl="0" rtl="0">
              <a:lnSpc>
                <a:spcPct val="1134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s" sz="1000"/>
              <a:t>Ecuador</a:t>
            </a:r>
          </a:p>
          <a:p>
            <a:pPr lvl="0" rtl="0">
              <a:lnSpc>
                <a:spcPct val="1134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s" sz="1000"/>
              <a:t>El Salvador</a:t>
            </a:r>
          </a:p>
          <a:p>
            <a:pPr lvl="0" rtl="0">
              <a:lnSpc>
                <a:spcPct val="1134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s" sz="1000"/>
              <a:t>Guatemala</a:t>
            </a:r>
          </a:p>
          <a:p>
            <a:pPr lvl="0" rtl="0">
              <a:lnSpc>
                <a:spcPct val="1134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s" sz="1000">
                <a:solidFill>
                  <a:srgbClr val="0B0080"/>
                </a:solidFill>
                <a:hlinkClick r:id="rId3"/>
              </a:rPr>
              <a:t>Honduras</a:t>
            </a:r>
          </a:p>
          <a:p>
            <a:pPr lvl="0" rtl="0">
              <a:lnSpc>
                <a:spcPct val="1134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s" sz="1000"/>
              <a:t>México</a:t>
            </a:r>
          </a:p>
          <a:p>
            <a:pPr lvl="0" rtl="0">
              <a:lnSpc>
                <a:spcPct val="1134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s" sz="1000"/>
              <a:t>Nicaragua</a:t>
            </a:r>
          </a:p>
          <a:p>
            <a:pPr lvl="0" rtl="0">
              <a:lnSpc>
                <a:spcPct val="1134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00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4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400"/>
          </a:p>
          <a:p>
            <a:pPr rtl="0">
              <a:spcBef>
                <a:spcPts val="0"/>
              </a:spcBef>
              <a:buNone/>
            </a:pPr>
            <a:r>
              <a:rPr lang="es" sz="1400"/>
              <a:t> </a:t>
            </a:r>
          </a:p>
          <a:p>
            <a:pPr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58" name="Shape 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24425" y="1301500"/>
            <a:ext cx="4379024" cy="37257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/>
          <p:nvPr/>
        </p:nvSpPr>
        <p:spPr>
          <a:xfrm>
            <a:off x="3200400" y="3200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2400">
                <a:solidFill>
                  <a:srgbClr val="0000FF"/>
                </a:solidFill>
              </a:rPr>
              <a:t>Esta fiesta recibe otros nombres según el país.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54505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just" rtl="0">
              <a:spcBef>
                <a:spcPts val="0"/>
              </a:spcBef>
              <a:buNone/>
            </a:pPr>
            <a:endParaRPr sz="1100" dirty="0"/>
          </a:p>
          <a:p>
            <a:pPr algn="just" rtl="0">
              <a:spcBef>
                <a:spcPts val="0"/>
              </a:spcBef>
              <a:buNone/>
            </a:pPr>
            <a:endParaRPr sz="1100" dirty="0"/>
          </a:p>
          <a:p>
            <a:pPr algn="just" rtl="0">
              <a:spcBef>
                <a:spcPts val="0"/>
              </a:spcBef>
              <a:buNone/>
            </a:pPr>
            <a:r>
              <a:rPr lang="es" sz="1100" dirty="0"/>
              <a:t>‘</a:t>
            </a:r>
            <a:r>
              <a:rPr lang="es" sz="1800" dirty="0"/>
              <a:t>Día de la Raza’ es el nombre con que se denominó inicialmente en la mayoría de los </a:t>
            </a:r>
            <a:r>
              <a:rPr lang="es" sz="1800" dirty="0" smtClean="0"/>
              <a:t>países hispanoamericanos </a:t>
            </a:r>
            <a:r>
              <a:rPr lang="es" sz="1800" dirty="0"/>
              <a:t>la fiesta </a:t>
            </a:r>
            <a:r>
              <a:rPr lang="es" sz="1800" dirty="0" smtClean="0"/>
              <a:t>del doce de octubre. </a:t>
            </a:r>
            <a:r>
              <a:rPr lang="es" sz="1800" dirty="0"/>
              <a:t>Esta fiesta conmemorativa se mantiene en general </a:t>
            </a:r>
            <a:r>
              <a:rPr lang="es" sz="1800" dirty="0" smtClean="0"/>
              <a:t>en Hispanoamérica, </a:t>
            </a:r>
            <a:r>
              <a:rPr lang="es" sz="1800" dirty="0"/>
              <a:t>es símbolo de tolerancia entre culturas. </a:t>
            </a:r>
          </a:p>
          <a:p>
            <a:pPr algn="just" rtl="0">
              <a:spcBef>
                <a:spcPts val="0"/>
              </a:spcBef>
              <a:buNone/>
            </a:pPr>
            <a:endParaRPr sz="1800" dirty="0"/>
          </a:p>
          <a:p>
            <a:pPr algn="just">
              <a:spcBef>
                <a:spcPts val="0"/>
              </a:spcBef>
              <a:buNone/>
            </a:pPr>
            <a:r>
              <a:rPr lang="es" sz="1800" dirty="0"/>
              <a:t>Aunque el nombre </a:t>
            </a:r>
            <a:r>
              <a:rPr lang="es" sz="1800" b="1" dirty="0"/>
              <a:t>«Día de la Raza»</a:t>
            </a:r>
            <a:r>
              <a:rPr lang="es" sz="1800" dirty="0"/>
              <a:t> sigue siendo popularmente utilizado en la actualidad, el nombre oficial suele ser diferente en cada país. En España se llama </a:t>
            </a:r>
            <a:r>
              <a:rPr lang="es" sz="1800" b="1" dirty="0"/>
              <a:t>¨</a:t>
            </a:r>
            <a:r>
              <a:rPr lang="es" sz="1800" b="1" i="1" dirty="0"/>
              <a:t>Día de la Hispanidad¨</a:t>
            </a:r>
            <a:r>
              <a:rPr lang="es" sz="1800" dirty="0"/>
              <a:t>, en Argentina </a:t>
            </a:r>
            <a:r>
              <a:rPr lang="es" sz="1800" b="1" dirty="0"/>
              <a:t>¨</a:t>
            </a:r>
            <a:r>
              <a:rPr lang="es" sz="1800" b="1" i="1" dirty="0"/>
              <a:t>Día del Respeto a la Diversidad Cultural¨</a:t>
            </a:r>
            <a:r>
              <a:rPr lang="es" sz="1800" b="1" dirty="0"/>
              <a:t>,</a:t>
            </a:r>
            <a:r>
              <a:rPr lang="es" sz="1800" b="1" baseline="30000" dirty="0"/>
              <a:t> ¨</a:t>
            </a:r>
            <a:r>
              <a:rPr lang="es" sz="1800" b="1" i="1" dirty="0"/>
              <a:t>Día del Encuentro de Dos Mundos¨</a:t>
            </a:r>
            <a:r>
              <a:rPr lang="es" sz="1800" dirty="0"/>
              <a:t> en Chile o ¨</a:t>
            </a:r>
            <a:r>
              <a:rPr lang="es" sz="1800" b="1" i="1" dirty="0"/>
              <a:t>Día de la Resistencia </a:t>
            </a:r>
            <a:r>
              <a:rPr lang="es" sz="1800" b="1" i="1" dirty="0" smtClean="0"/>
              <a:t>Indígena</a:t>
            </a:r>
            <a:r>
              <a:rPr lang="es" sz="1800" b="1" dirty="0" smtClean="0"/>
              <a:t>¨ </a:t>
            </a:r>
            <a:r>
              <a:rPr lang="es" sz="1800" dirty="0"/>
              <a:t>en Nicaragua y Venezuela.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2400">
                <a:solidFill>
                  <a:srgbClr val="0000FF"/>
                </a:solidFill>
              </a:rPr>
              <a:t>Esta fiesta conmemora el descubrimiento de América en 1492.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s" sz="1400" b="1" dirty="0">
                <a:solidFill>
                  <a:schemeClr val="tx1"/>
                </a:solidFill>
              </a:rPr>
              <a:t>A finales del siglo XV</a:t>
            </a:r>
            <a:r>
              <a:rPr lang="es" sz="1400" dirty="0">
                <a:solidFill>
                  <a:schemeClr val="tx1"/>
                </a:solidFill>
              </a:rPr>
              <a:t>  </a:t>
            </a:r>
            <a:r>
              <a:rPr lang="es" sz="1400" b="1" dirty="0">
                <a:solidFill>
                  <a:schemeClr val="tx1"/>
                </a:solidFill>
              </a:rPr>
              <a:t>Cristóbal Colón</a:t>
            </a:r>
            <a:r>
              <a:rPr lang="es" sz="1400" dirty="0">
                <a:solidFill>
                  <a:schemeClr val="tx1"/>
                </a:solidFill>
              </a:rPr>
              <a:t> ofreció a los </a:t>
            </a:r>
            <a:r>
              <a:rPr lang="es" sz="1400" b="1" dirty="0">
                <a:solidFill>
                  <a:schemeClr val="tx1"/>
                </a:solidFill>
              </a:rPr>
              <a:t>Reyes Católicos</a:t>
            </a:r>
            <a:r>
              <a:rPr lang="es" sz="1400" dirty="0">
                <a:solidFill>
                  <a:schemeClr val="tx1"/>
                </a:solidFill>
              </a:rPr>
              <a:t> de España el proyecto para viajar a las Indias. Colón partía de la idea de que la tierra era redonda. Finalmente los Reyes Católicos en España acordaron con Colón el inicio de la expedición.</a:t>
            </a:r>
          </a:p>
          <a:p>
            <a:pPr lvl="0" algn="just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400" dirty="0">
              <a:solidFill>
                <a:schemeClr val="tx1"/>
              </a:solidFill>
            </a:endParaRPr>
          </a:p>
          <a:p>
            <a:pPr lvl="0" algn="just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s" sz="1400" dirty="0">
                <a:solidFill>
                  <a:schemeClr val="tx1"/>
                </a:solidFill>
              </a:rPr>
              <a:t>El 3 de agosto de 1492 Colón inició su viaje saliendo del puerto de Palos de la Frontera en Huelva (ciudad de Andalucía, en España). </a:t>
            </a:r>
            <a:r>
              <a:rPr lang="es" sz="1400" dirty="0" smtClean="0">
                <a:solidFill>
                  <a:schemeClr val="tx1"/>
                </a:solidFill>
              </a:rPr>
              <a:t>La expedición </a:t>
            </a:r>
            <a:r>
              <a:rPr lang="es" sz="1400" dirty="0">
                <a:solidFill>
                  <a:schemeClr val="tx1"/>
                </a:solidFill>
              </a:rPr>
              <a:t>de tres naves (barcos)  llegó a una pequeña isla de las Antillas </a:t>
            </a:r>
            <a:r>
              <a:rPr lang="es" sz="1400" b="1" dirty="0">
                <a:solidFill>
                  <a:schemeClr val="tx1"/>
                </a:solidFill>
              </a:rPr>
              <a:t>el </a:t>
            </a:r>
            <a:r>
              <a:rPr lang="es" sz="1400" b="1" dirty="0" smtClean="0">
                <a:solidFill>
                  <a:schemeClr val="tx1"/>
                </a:solidFill>
              </a:rPr>
              <a:t>doce de </a:t>
            </a:r>
            <a:r>
              <a:rPr lang="es" sz="1400" b="1" dirty="0">
                <a:solidFill>
                  <a:schemeClr val="tx1"/>
                </a:solidFill>
              </a:rPr>
              <a:t>octubre.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400" dirty="0">
              <a:solidFill>
                <a:schemeClr val="tx1"/>
              </a:solidFill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s" sz="1400" dirty="0">
                <a:solidFill>
                  <a:schemeClr val="tx1"/>
                </a:solidFill>
              </a:rPr>
              <a:t>Durante mucho tiempo Colón siguió creyendo que había llegado a </a:t>
            </a:r>
            <a:r>
              <a:rPr lang="es" sz="1400" dirty="0" smtClean="0">
                <a:solidFill>
                  <a:schemeClr val="tx1"/>
                </a:solidFill>
              </a:rPr>
              <a:t>Asia, </a:t>
            </a:r>
            <a:r>
              <a:rPr lang="es" sz="1400" dirty="0">
                <a:solidFill>
                  <a:schemeClr val="tx1"/>
                </a:solidFill>
              </a:rPr>
              <a:t>pero en realidad </a:t>
            </a:r>
            <a:r>
              <a:rPr lang="es" sz="1400" dirty="0" smtClean="0">
                <a:solidFill>
                  <a:schemeClr val="tx1"/>
                </a:solidFill>
              </a:rPr>
              <a:t>había llegado a  </a:t>
            </a:r>
            <a:r>
              <a:rPr lang="es" sz="1400" dirty="0">
                <a:solidFill>
                  <a:schemeClr val="tx1"/>
                </a:solidFill>
              </a:rPr>
              <a:t>América.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400" dirty="0">
              <a:solidFill>
                <a:schemeClr val="tx1"/>
              </a:solidFill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400" dirty="0">
                <a:solidFill>
                  <a:schemeClr val="tx1"/>
                </a:solidFill>
              </a:rPr>
              <a:t>El reparto  de las zonas de expansión y navegación entre Castilla y Portugal se acordó por el </a:t>
            </a:r>
            <a:r>
              <a:rPr lang="es" sz="1400" dirty="0" smtClean="0">
                <a:solidFill>
                  <a:schemeClr val="tx1"/>
                </a:solidFill>
              </a:rPr>
              <a:t>Tratado de Tordesillas, la parte la </a:t>
            </a:r>
            <a:r>
              <a:rPr lang="es" sz="1400" dirty="0">
                <a:solidFill>
                  <a:schemeClr val="tx1"/>
                </a:solidFill>
              </a:rPr>
              <a:t>occidental </a:t>
            </a:r>
            <a:r>
              <a:rPr lang="es" sz="1400" dirty="0" smtClean="0">
                <a:solidFill>
                  <a:schemeClr val="tx1"/>
                </a:solidFill>
              </a:rPr>
              <a:t> del territorio para </a:t>
            </a:r>
            <a:r>
              <a:rPr lang="es" sz="1400" dirty="0">
                <a:solidFill>
                  <a:schemeClr val="tx1"/>
                </a:solidFill>
              </a:rPr>
              <a:t>Castilla y la </a:t>
            </a:r>
            <a:r>
              <a:rPr lang="es" sz="1400" dirty="0" smtClean="0">
                <a:solidFill>
                  <a:schemeClr val="tx1"/>
                </a:solidFill>
              </a:rPr>
              <a:t>parte oriental </a:t>
            </a:r>
            <a:r>
              <a:rPr lang="es" sz="1400" dirty="0">
                <a:solidFill>
                  <a:schemeClr val="tx1"/>
                </a:solidFill>
              </a:rPr>
              <a:t>para Portugal. De esta manera la costa africana y el actual Brasil quedaron en manos portuguesas, y el resto de América en manos españolas.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400" dirty="0">
              <a:solidFill>
                <a:schemeClr val="tx1"/>
              </a:solidFill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s" sz="1400" dirty="0">
                <a:solidFill>
                  <a:schemeClr val="tx1"/>
                </a:solidFill>
              </a:rPr>
              <a:t>                                                                                                  </a:t>
            </a:r>
            <a:r>
              <a:rPr lang="es" sz="1100" dirty="0"/>
              <a:t>          Adapatado de http://www.historiasiglo20.org/HE/5f.htm</a:t>
            </a:r>
          </a:p>
        </p:txBody>
      </p:sp>
      <p:sp>
        <p:nvSpPr>
          <p:cNvPr id="72" name="Shape 72"/>
          <p:cNvSpPr txBox="1"/>
          <p:nvPr/>
        </p:nvSpPr>
        <p:spPr>
          <a:xfrm rot="10800000" flipH="1">
            <a:off x="7344027" y="4615650"/>
            <a:ext cx="1037999" cy="31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1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Algunas curiosidades léxicas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400" dirty="0"/>
              <a:t>El español en América es hablado por </a:t>
            </a:r>
            <a:r>
              <a:rPr lang="es" sz="1400" dirty="0" smtClean="0"/>
              <a:t>cuatrocientos </a:t>
            </a:r>
            <a:r>
              <a:rPr lang="es" sz="1400" dirty="0"/>
              <a:t>millones de personas. Además existen comunidades, principalmente indígenas,</a:t>
            </a:r>
            <a:r>
              <a:rPr lang="es" sz="1100" dirty="0"/>
              <a:t> </a:t>
            </a:r>
            <a:r>
              <a:rPr lang="es" sz="1400" dirty="0"/>
              <a:t>que hablan su propia lengua. Existen muchas variaciones en cuanto al vocabulario y la pronunciación según el país. Aquí os mostramos algunos ejemplos léxicos:</a:t>
            </a:r>
          </a:p>
        </p:txBody>
      </p:sp>
      <p:graphicFrame>
        <p:nvGraphicFramePr>
          <p:cNvPr id="79" name="Shape 79"/>
          <p:cNvGraphicFramePr/>
          <p:nvPr/>
        </p:nvGraphicFramePr>
        <p:xfrm>
          <a:off x="755725" y="2006825"/>
          <a:ext cx="7239000" cy="2773470"/>
        </p:xfrm>
        <a:graphic>
          <a:graphicData uri="http://schemas.openxmlformats.org/drawingml/2006/table">
            <a:tbl>
              <a:tblPr>
                <a:noFill/>
                <a:tableStyleId>{7EBE5748-164A-4890-A9F3-BE2E5F4275B9}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s" dirty="0"/>
                        <a:t>ESPAÑA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s" dirty="0" smtClean="0"/>
                        <a:t>AMÉRICA</a:t>
                      </a:r>
                      <a:endParaRPr lang="es" dirty="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¿qué tal?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¿qué onda?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teléfono móvil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celular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zumo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jugo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ordenador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computador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coche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carro, auto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bonito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lindo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/>
              <a:t>El español en el mundo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endParaRPr sz="1100" dirty="0"/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endParaRPr sz="1100" dirty="0"/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endParaRPr sz="1100" dirty="0"/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endParaRPr sz="1100" dirty="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100" dirty="0"/>
              <a:t>El español es </a:t>
            </a:r>
            <a:r>
              <a:rPr lang="es" sz="1100" dirty="0" smtClean="0"/>
              <a:t>la segunda lengua </a:t>
            </a:r>
            <a:r>
              <a:rPr lang="es" sz="1100" dirty="0"/>
              <a:t>del mundo por el número de personas que la tienen </a:t>
            </a:r>
            <a:r>
              <a:rPr lang="es" sz="1100" dirty="0" smtClean="0"/>
              <a:t>como lengua materna, </a:t>
            </a:r>
            <a:r>
              <a:rPr lang="es" sz="1100" dirty="0"/>
              <a:t>tras </a:t>
            </a:r>
            <a:r>
              <a:rPr lang="es" sz="1100" dirty="0" smtClean="0"/>
              <a:t>el chino. </a:t>
            </a:r>
            <a:r>
              <a:rPr lang="es" sz="1100" dirty="0"/>
              <a:t>Es también la segunda como comunicación internacional tras el inglés.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100" dirty="0"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s" sz="1100" dirty="0"/>
              <a:t>La lengua española es hablada </a:t>
            </a:r>
            <a:r>
              <a:rPr lang="es" sz="1100" dirty="0" smtClean="0"/>
              <a:t>en España, </a:t>
            </a:r>
            <a:r>
              <a:rPr lang="es" sz="1100" dirty="0"/>
              <a:t>Hispanoamérica, el Sáhara </a:t>
            </a:r>
            <a:r>
              <a:rPr lang="es" sz="1100" dirty="0" smtClean="0"/>
              <a:t>Occidental, Guinea Ecuatorial, </a:t>
            </a:r>
            <a:r>
              <a:rPr lang="es" sz="1100" dirty="0"/>
              <a:t>en parte </a:t>
            </a:r>
            <a:r>
              <a:rPr lang="es" sz="1100" dirty="0" smtClean="0"/>
              <a:t>de Filipinas,y </a:t>
            </a:r>
            <a:r>
              <a:rPr lang="es" sz="1100" dirty="0"/>
              <a:t>en </a:t>
            </a:r>
            <a:r>
              <a:rPr lang="es" sz="1100" dirty="0" smtClean="0"/>
              <a:t>la Isla de Pascua </a:t>
            </a:r>
            <a:r>
              <a:rPr lang="es" sz="1100" dirty="0"/>
              <a:t>(Isla de Chile ubicada en la Polinesia). </a:t>
            </a:r>
            <a:endParaRPr sz="1100" dirty="0"/>
          </a:p>
          <a:p>
            <a:pPr>
              <a:spcBef>
                <a:spcPts val="0"/>
              </a:spcBef>
              <a:buNone/>
            </a:pPr>
            <a:endParaRPr sz="1100" dirty="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729</Words>
  <Application>Microsoft Office PowerPoint</Application>
  <PresentationFormat>Presentación en pantalla (16:9)</PresentationFormat>
  <Paragraphs>154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light-gradient</vt:lpstr>
      <vt:lpstr>La fiesta nacional española: ¨El Día de la Hispanidad¨.</vt:lpstr>
      <vt:lpstr>Diapositiva 2</vt:lpstr>
      <vt:lpstr>                                       El nombre de España viene de ¨Hispania¨, término utilizado por la civilización antigua de los fenicios ¨i-span-ya¨ para denominar a la península ibérica y posteriormente utilizado por los romanos. Existen varias teorías sobre el significado de ¨i-span-ya¨, las más aceptadas sugieren las traducciones siguientes: ¨tierra de los metales¨ y ¨tierra de los conejos¨ Actualmente la expresión “Hispanidad” se utiliza para llamar a los países y comunidades que comparten el idioma español como lengua oficial. La península ibérica fue habitada por diferentes pueblos como los tartesios, celtas, íberos, fenicios, cartagineses, griegos y romanos.</vt:lpstr>
      <vt:lpstr>EL DÍA DE LA HISPANIDAD es la fiesta nacional de España. </vt:lpstr>
      <vt:lpstr>Esta fiesta se celebra en los países que tienen en común la lengua española, especialmente en los países hispanoamericanos.</vt:lpstr>
      <vt:lpstr>Esta fiesta recibe otros nombres según el país.</vt:lpstr>
      <vt:lpstr>Esta fiesta conmemora el descubrimiento de América en 1492.</vt:lpstr>
      <vt:lpstr>Algunas curiosidades léxicas</vt:lpstr>
      <vt:lpstr>El español en el mundo</vt:lpstr>
      <vt:lpstr>El español en el mundo</vt:lpstr>
      <vt:lpstr>Existen más de siete mil lenguas en el mundo distribuidas por familias.</vt:lpstr>
      <vt:lpstr>Para saber más sobre el descubrimiento de América</vt:lpstr>
      <vt:lpstr>Páginas utilizadas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fiesta nacional española: ¨El Día de la Hispanidad¨.</dc:title>
  <dc:creator>Dpto Francés</dc:creator>
  <cp:lastModifiedBy>Dpto Francés</cp:lastModifiedBy>
  <cp:revision>3</cp:revision>
  <dcterms:modified xsi:type="dcterms:W3CDTF">2015-09-07T19:37:38Z</dcterms:modified>
</cp:coreProperties>
</file>