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8"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9"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3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34" name="Image 33"/>
          <p:cNvPicPr/>
          <p:nvPr/>
        </p:nvPicPr>
        <p:blipFill>
          <a:blip r:embed="rId2"/>
          <a:stretch>
            <a:fillRect/>
          </a:stretch>
        </p:blipFill>
        <p:spPr>
          <a:xfrm>
            <a:off x="5492520" y="3681360"/>
            <a:ext cx="2377440" cy="1896840"/>
          </a:xfrm>
          <a:prstGeom prst="rect">
            <a:avLst/>
          </a:prstGeom>
        </p:spPr>
      </p:pic>
      <p:pic>
        <p:nvPicPr>
          <p:cNvPr id="35" name="Image 34"/>
          <p:cNvPicPr/>
          <p:nvPr/>
        </p:nvPicPr>
        <p:blipFill>
          <a:blip r:embed="rId2"/>
          <a:stretch>
            <a:fillRect/>
          </a:stretch>
        </p:blipFill>
        <p:spPr>
          <a:xfrm>
            <a:off x="1276200" y="3681360"/>
            <a:ext cx="2377440" cy="189684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3"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4"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49"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50"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2"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3"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4"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8"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61"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3"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4"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5"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6"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pic>
        <p:nvPicPr>
          <p:cNvPr id="70" name="Image 69"/>
          <p:cNvPicPr/>
          <p:nvPr/>
        </p:nvPicPr>
        <p:blipFill>
          <a:blip r:embed="rId2"/>
          <a:stretch>
            <a:fillRect/>
          </a:stretch>
        </p:blipFill>
        <p:spPr>
          <a:xfrm>
            <a:off x="5492520" y="3681360"/>
            <a:ext cx="2377440" cy="1896840"/>
          </a:xfrm>
          <a:prstGeom prst="rect">
            <a:avLst/>
          </a:prstGeom>
        </p:spPr>
      </p:pic>
      <p:pic>
        <p:nvPicPr>
          <p:cNvPr id="71" name="Image 70"/>
          <p:cNvPicPr/>
          <p:nvPr/>
        </p:nvPicPr>
        <p:blipFill>
          <a:blip r:embed="rId2"/>
          <a:stretch>
            <a:fillRect/>
          </a:stretch>
        </p:blipFill>
        <p:spPr>
          <a:xfrm>
            <a:off x="1276200" y="3681360"/>
            <a:ext cx="2377440" cy="189684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14"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1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18"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2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fr-FR"/>
              <a:t>Click to edit the title text format</a:t>
            </a:r>
            <a:endParaRPr/>
          </a:p>
        </p:txBody>
      </p:sp>
      <p:sp>
        <p:nvSpPr>
          <p:cNvPr id="3"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fr-FR"/>
              <a:t>Click to edit the outline text format</a:t>
            </a:r>
            <a:endParaRPr/>
          </a:p>
          <a:p>
            <a:pPr lvl="1">
              <a:buSzPct val="25000"/>
              <a:buFont typeface="StarSymbol"/>
              <a:buChar char=""/>
            </a:pPr>
            <a:r>
              <a:rPr lang="fr-FR"/>
              <a:t>Second Outline Level</a:t>
            </a:r>
            <a:endParaRPr/>
          </a:p>
          <a:p>
            <a:pPr lvl="2">
              <a:buSzPct val="25000"/>
              <a:buFont typeface="StarSymbol"/>
              <a:buChar char=""/>
            </a:pPr>
            <a:r>
              <a:rPr lang="fr-FR"/>
              <a:t>Third Outline Level</a:t>
            </a:r>
            <a:endParaRPr/>
          </a:p>
          <a:p>
            <a:pPr lvl="3">
              <a:buSzPct val="25000"/>
              <a:buFont typeface="StarSymbol"/>
              <a:buChar char=""/>
            </a:pPr>
            <a:r>
              <a:rPr lang="fr-FR"/>
              <a:t>Fourth Outline Level</a:t>
            </a:r>
            <a:endParaRPr/>
          </a:p>
          <a:p>
            <a:pPr lvl="4">
              <a:buSzPct val="25000"/>
              <a:buFont typeface="StarSymbol"/>
              <a:buChar char=""/>
            </a:pPr>
            <a:r>
              <a:rPr lang="fr-FR"/>
              <a:t>Fifth Outline Level</a:t>
            </a:r>
            <a:endParaRPr/>
          </a:p>
          <a:p>
            <a:pPr lvl="5">
              <a:buSzPct val="25000"/>
              <a:buFont typeface="StarSymbol"/>
              <a:buChar char=""/>
            </a:pPr>
            <a:r>
              <a:rPr lang="fr-FR"/>
              <a:t>Sixth Outline Level</a:t>
            </a:r>
            <a:endParaRPr/>
          </a:p>
          <a:p>
            <a:pPr lvl="6">
              <a:buSzPct val="25000"/>
              <a:buFont typeface="StarSymbol"/>
              <a:buChar char=""/>
            </a:pPr>
            <a:r>
              <a:rPr lang="fr-F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fr-FR"/>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fr-FR"/>
              <a:t>Click to edit the outline text format</a:t>
            </a:r>
            <a:endParaRPr/>
          </a:p>
          <a:p>
            <a:pPr lvl="1">
              <a:buSzPct val="25000"/>
              <a:buFont typeface="StarSymbol"/>
              <a:buChar char=""/>
            </a:pPr>
            <a:r>
              <a:rPr lang="fr-FR"/>
              <a:t>Second Outline Level</a:t>
            </a:r>
            <a:endParaRPr/>
          </a:p>
          <a:p>
            <a:pPr lvl="2">
              <a:buSzPct val="25000"/>
              <a:buFont typeface="StarSymbol"/>
              <a:buChar char=""/>
            </a:pPr>
            <a:r>
              <a:rPr lang="fr-FR"/>
              <a:t>Third Outline Level</a:t>
            </a:r>
            <a:endParaRPr/>
          </a:p>
          <a:p>
            <a:pPr lvl="3">
              <a:buSzPct val="25000"/>
              <a:buFont typeface="StarSymbol"/>
              <a:buChar char=""/>
            </a:pPr>
            <a:r>
              <a:rPr lang="fr-FR"/>
              <a:t>Fourth Outline Level</a:t>
            </a:r>
            <a:endParaRPr/>
          </a:p>
          <a:p>
            <a:pPr lvl="4">
              <a:buSzPct val="25000"/>
              <a:buFont typeface="StarSymbol"/>
              <a:buChar char=""/>
            </a:pPr>
            <a:r>
              <a:rPr lang="fr-FR"/>
              <a:t>Fifth Outline Level</a:t>
            </a:r>
            <a:endParaRPr/>
          </a:p>
          <a:p>
            <a:pPr lvl="5">
              <a:buSzPct val="25000"/>
              <a:buFont typeface="StarSymbol"/>
              <a:buChar char=""/>
            </a:pPr>
            <a:r>
              <a:rPr lang="fr-FR"/>
              <a:t>Sixth Outline Level</a:t>
            </a:r>
            <a:endParaRPr/>
          </a:p>
          <a:p>
            <a:pPr lvl="6">
              <a:buSzPct val="25000"/>
              <a:buFont typeface="StarSymbol"/>
              <a:buChar char=""/>
            </a:pPr>
            <a:r>
              <a:rPr lang="fr-F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683640" y="2277000"/>
            <a:ext cx="7770960" cy="1468440"/>
          </a:xfrm>
          <a:prstGeom prst="rect">
            <a:avLst/>
          </a:prstGeom>
          <a:noFill/>
        </p:spPr>
        <p:txBody>
          <a:bodyPr lIns="90000" tIns="45000" rIns="90000" bIns="45000" anchor="ctr"/>
          <a:lstStyle/>
          <a:p>
            <a:pPr algn="ctr">
              <a:lnSpc>
                <a:spcPct val="100000"/>
              </a:lnSpc>
            </a:pPr>
            <a:r>
              <a:rPr lang="fr-FR" sz="4400" b="1">
                <a:solidFill>
                  <a:srgbClr val="FF9900"/>
                </a:solidFill>
                <a:latin typeface="Berlin Sans FB Demi"/>
                <a:ea typeface="DejaVu Sans"/>
              </a:rPr>
              <a:t>25 Novembre – journée internationale contre les violences à l'égard des femmes</a:t>
            </a:r>
            <a:endParaRPr/>
          </a:p>
        </p:txBody>
      </p:sp>
    </p:spTree>
  </p:cSld>
  <p:clrMapOvr>
    <a:masterClrMapping/>
  </p:clrMapOvr>
  <p:transition spd="slow">
    <p:dissolv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457200" y="274680"/>
            <a:ext cx="8228160" cy="1141560"/>
          </a:xfrm>
          <a:prstGeom prst="rect">
            <a:avLst/>
          </a:prstGeom>
          <a:noFill/>
        </p:spPr>
        <p:txBody>
          <a:bodyPr lIns="90000" tIns="45000" rIns="90000" bIns="45000" anchor="ctr"/>
          <a:lstStyle/>
          <a:p>
            <a:pPr algn="ctr">
              <a:lnSpc>
                <a:spcPct val="100000"/>
              </a:lnSpc>
            </a:pPr>
            <a:r>
              <a:rPr lang="fr-FR" sz="4400" b="1">
                <a:solidFill>
                  <a:srgbClr val="FF3300"/>
                </a:solidFill>
                <a:latin typeface="Courier New"/>
                <a:ea typeface="DejaVu Sans"/>
              </a:rPr>
              <a:t>Comment cette journée fut créee </a:t>
            </a:r>
            <a:endParaRPr/>
          </a:p>
        </p:txBody>
      </p:sp>
      <p:sp>
        <p:nvSpPr>
          <p:cNvPr id="74" name="CustomShape 2"/>
          <p:cNvSpPr/>
          <p:nvPr/>
        </p:nvSpPr>
        <p:spPr>
          <a:xfrm>
            <a:off x="457200" y="1600200"/>
            <a:ext cx="8228160" cy="4524480"/>
          </a:xfrm>
          <a:prstGeom prst="rect">
            <a:avLst/>
          </a:prstGeom>
          <a:noFill/>
        </p:spPr>
        <p:txBody>
          <a:bodyPr lIns="90000" tIns="45000" rIns="90000" bIns="45000"/>
          <a:lstStyle/>
          <a:p>
            <a:pPr>
              <a:lnSpc>
                <a:spcPct val="100000"/>
              </a:lnSpc>
            </a:pPr>
            <a:r>
              <a:rPr lang="fr-FR" sz="3200">
                <a:solidFill>
                  <a:srgbClr val="000000"/>
                </a:solidFill>
                <a:latin typeface="Calibri"/>
                <a:ea typeface="DejaVu Sans"/>
              </a:rPr>
              <a:t>     </a:t>
            </a:r>
            <a:r>
              <a:rPr lang="fr-FR" sz="2200">
                <a:solidFill>
                  <a:srgbClr val="000000"/>
                </a:solidFill>
                <a:latin typeface="Calibri"/>
                <a:ea typeface="DejaVu Sans"/>
              </a:rPr>
              <a:t>En 1999, sous les auspices des Nations Unies, le </a:t>
            </a:r>
            <a:r>
              <a:rPr lang="fr-FR" sz="2200" b="1">
                <a:solidFill>
                  <a:srgbClr val="000000"/>
                </a:solidFill>
                <a:latin typeface="Calibri"/>
                <a:ea typeface="DejaVu Sans"/>
              </a:rPr>
              <a:t>25 Novembre a été déclaré</a:t>
            </a:r>
            <a:r>
              <a:rPr lang="fr-FR" sz="2200">
                <a:solidFill>
                  <a:srgbClr val="000000"/>
                </a:solidFill>
                <a:latin typeface="Calibri"/>
                <a:ea typeface="DejaVu Sans"/>
              </a:rPr>
              <a:t> journée internationale contre les vioences à l'égard des femmes. Son histoire commence en Amrérique Latine et le 25 Novembre fut choisi pour commémorer </a:t>
            </a:r>
            <a:r>
              <a:rPr lang="fr-FR" sz="2200">
                <a:solidFill>
                  <a:srgbClr val="000000"/>
                </a:solidFill>
                <a:latin typeface="Calibri"/>
                <a:ea typeface="Calibri"/>
              </a:rPr>
              <a:t>l'anniversaire de la mort des 3 soeurs </a:t>
            </a:r>
            <a:r>
              <a:rPr lang="fr-FR" sz="2200" b="1">
                <a:solidFill>
                  <a:srgbClr val="000000"/>
                </a:solidFill>
                <a:latin typeface="Calibri"/>
                <a:ea typeface="DejaVu Sans"/>
              </a:rPr>
              <a:t>Mirabals</a:t>
            </a:r>
            <a:r>
              <a:rPr lang="fr-FR" sz="2200">
                <a:solidFill>
                  <a:srgbClr val="000000"/>
                </a:solidFill>
                <a:latin typeface="Calibri"/>
                <a:ea typeface="DejaVu Sans"/>
              </a:rPr>
              <a:t> en Republique Dominicaine  dans les années 1960. Ces femmes étaient politiquement actives et devinrent un symbole de la résistance contre le dictateur. Les soeurs Mirabals sont devenue un symbole contre les préjugés et les stéréotypes liés au genre.  Depuis 2001, le 25 Novembre de nombreux pays commencent une campagne intense de 16 jours contre la violence faite aux femmes , qui généralement dure jusqu’au </a:t>
            </a:r>
            <a:r>
              <a:rPr lang="fr-FR" sz="2200" b="1">
                <a:solidFill>
                  <a:srgbClr val="000000"/>
                </a:solidFill>
                <a:latin typeface="Calibri"/>
                <a:ea typeface="DejaVu Sans"/>
              </a:rPr>
              <a:t>10 décembre – La journée international des</a:t>
            </a:r>
            <a:r>
              <a:rPr lang="fr-FR" sz="3200" b="1">
                <a:solidFill>
                  <a:srgbClr val="000000"/>
                </a:solidFill>
                <a:latin typeface="Calibri"/>
                <a:ea typeface="DejaVu Sans"/>
              </a:rPr>
              <a:t> </a:t>
            </a:r>
            <a:r>
              <a:rPr lang="fr-FR" sz="2200" b="1">
                <a:solidFill>
                  <a:srgbClr val="000000"/>
                </a:solidFill>
                <a:latin typeface="Calibri"/>
                <a:ea typeface="DejaVu Sans"/>
              </a:rPr>
              <a:t>droits de l’Homme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Picture 4"/>
          <p:cNvPicPr/>
          <p:nvPr/>
        </p:nvPicPr>
        <p:blipFill>
          <a:blip r:embed="rId2"/>
          <a:stretch>
            <a:fillRect/>
          </a:stretch>
        </p:blipFill>
        <p:spPr>
          <a:xfrm>
            <a:off x="160200" y="3928320"/>
            <a:ext cx="5001480" cy="3067560"/>
          </a:xfrm>
          <a:prstGeom prst="rect">
            <a:avLst/>
          </a:prstGeom>
        </p:spPr>
      </p:pic>
      <p:pic>
        <p:nvPicPr>
          <p:cNvPr id="76" name="Picture 2"/>
          <p:cNvPicPr/>
          <p:nvPr/>
        </p:nvPicPr>
        <p:blipFill>
          <a:blip r:embed="rId3"/>
          <a:stretch>
            <a:fillRect/>
          </a:stretch>
        </p:blipFill>
        <p:spPr>
          <a:xfrm>
            <a:off x="6652440" y="595080"/>
            <a:ext cx="2204280" cy="3290400"/>
          </a:xfrm>
          <a:prstGeom prst="rect">
            <a:avLst/>
          </a:prstGeom>
        </p:spPr>
      </p:pic>
      <p:sp>
        <p:nvSpPr>
          <p:cNvPr id="77" name="CustomShape 1"/>
          <p:cNvSpPr/>
          <p:nvPr/>
        </p:nvSpPr>
        <p:spPr>
          <a:xfrm>
            <a:off x="251640" y="692640"/>
            <a:ext cx="8495640" cy="3094920"/>
          </a:xfrm>
          <a:prstGeom prst="rect">
            <a:avLst/>
          </a:prstGeom>
          <a:noFill/>
        </p:spPr>
        <p:txBody>
          <a:bodyPr lIns="90000" tIns="45000" rIns="90000" bIns="45000"/>
          <a:lstStyle/>
          <a:p>
            <a:pPr>
              <a:lnSpc>
                <a:spcPct val="100000"/>
              </a:lnSpc>
            </a:pPr>
            <a:r>
              <a:rPr lang="fr-FR" sz="3200">
                <a:solidFill>
                  <a:srgbClr val="FFFFFF"/>
                </a:solidFill>
                <a:latin typeface="Calibri"/>
                <a:ea typeface="DejaVu Sans"/>
              </a:rPr>
              <a:t>     </a:t>
            </a:r>
            <a:r>
              <a:rPr lang="fr-FR" sz="2800">
                <a:solidFill>
                  <a:srgbClr val="000000"/>
                </a:solidFill>
                <a:latin typeface="Calibri"/>
                <a:ea typeface="DejaVu Sans"/>
              </a:rPr>
              <a:t>Le thème des violences à l’égard des femmes a été progressivement discuté publiquement. Les ONG jouent un rôle important, en particulier le mouvement féministe. La violence à l’égard des femmes, conformément à la Déclaration des Nations Unies, fait référence à « tout acte de violence sexiste , qui entraine des préjudices ou souffrances physiques ,sexuels ou psychologiques aux femmes</a:t>
            </a:r>
            <a:r>
              <a:rPr lang="fr-FR" sz="2800" b="1">
                <a:solidFill>
                  <a:srgbClr val="000000"/>
                </a:solidFill>
                <a:latin typeface="Calibri"/>
                <a:ea typeface="DejaVu Sans"/>
              </a:rPr>
              <a:t>, y compris la menace de tels actes ou coercition ou restriction des libertés dans la vie publique ou privée ».  </a:t>
            </a:r>
            <a:endParaRPr/>
          </a:p>
        </p:txBody>
      </p:sp>
    </p:spTree>
  </p:cSld>
  <p:clrMapOvr>
    <a:masterClrMapping/>
  </p:clrMapOvr>
  <p:transition spd="slow">
    <p:wedg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251640" y="1196640"/>
            <a:ext cx="8530920" cy="4164480"/>
          </a:xfrm>
          <a:prstGeom prst="rect">
            <a:avLst/>
          </a:prstGeom>
          <a:noFill/>
        </p:spPr>
        <p:txBody>
          <a:bodyPr lIns="90000" tIns="45000" rIns="90000" bIns="45000"/>
          <a:lstStyle/>
          <a:p>
            <a:pPr>
              <a:lnSpc>
                <a:spcPct val="100000"/>
              </a:lnSpc>
            </a:pPr>
            <a:r>
              <a:rPr lang="fr-FR" sz="3000">
                <a:solidFill>
                  <a:srgbClr val="000000"/>
                </a:solidFill>
                <a:latin typeface="AngsanaUPC"/>
                <a:ea typeface="DejaVu Sans"/>
              </a:rPr>
              <a:t>      </a:t>
            </a:r>
            <a:r>
              <a:rPr lang="fr-FR" sz="2200">
                <a:solidFill>
                  <a:srgbClr val="000000"/>
                </a:solidFill>
                <a:latin typeface="AngsanaUPC"/>
                <a:ea typeface="DejaVu Sans"/>
              </a:rPr>
              <a:t>Des conditions économiques difficiles, le chômage et un manque d’aide de la part de l’état dans beaucoup de cas, ne permettent pas aux femmes de quitter leur partenaire. Sans même parler de l'impact sur la croissance et la santé mentale des enfants. </a:t>
            </a:r>
            <a:endParaRPr/>
          </a:p>
          <a:p>
            <a:pPr>
              <a:lnSpc>
                <a:spcPct val="100000"/>
              </a:lnSpc>
            </a:pPr>
            <a:r>
              <a:rPr lang="fr-FR" sz="2200">
                <a:solidFill>
                  <a:srgbClr val="000000"/>
                </a:solidFill>
                <a:latin typeface="AngsanaUPC"/>
                <a:ea typeface="DejaVu Sans"/>
              </a:rPr>
              <a:t>Cette forme de violence se produit quelque soit la situation financière, les relations, la foi ou les origines.</a:t>
            </a:r>
            <a:endParaRPr/>
          </a:p>
          <a:p>
            <a:pPr>
              <a:lnSpc>
                <a:spcPct val="100000"/>
              </a:lnSpc>
            </a:pPr>
            <a:r>
              <a:rPr lang="fr-FR" sz="2200">
                <a:solidFill>
                  <a:srgbClr val="000000"/>
                </a:solidFill>
                <a:latin typeface="AngsanaUPC"/>
                <a:ea typeface="DejaVu Sans"/>
              </a:rPr>
              <a:t>Selon une étude du conseil de l'Europe, jusqu'à un quart ou un cinquième des femmes adultes en Europe était, au moins une fois dans leur vie exposées à des violences physiques par un partenaire.</a:t>
            </a:r>
            <a:endParaRPr/>
          </a:p>
          <a:p>
            <a:pPr>
              <a:lnSpc>
                <a:spcPct val="100000"/>
              </a:lnSpc>
            </a:pPr>
            <a:r>
              <a:rPr lang="fr-FR" sz="2200">
                <a:solidFill>
                  <a:srgbClr val="000000"/>
                </a:solidFill>
                <a:latin typeface="AngsanaUPC"/>
                <a:ea typeface="DejaVu Sans"/>
              </a:rPr>
              <a:t>Cependant, il est difficile ou presque impensable pour beaucoup d'entre elles de parler de leurs problèmes en public, les femmes s'auto-blâme souvent.  </a:t>
            </a:r>
            <a:endParaRPr/>
          </a:p>
        </p:txBody>
      </p:sp>
    </p:spTree>
  </p:cSld>
  <p:clrMapOvr>
    <a:masterClrMapping/>
  </p:clrMapOvr>
  <p:transition spd="slow">
    <p:blinds dir="vert"/>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411120" y="72000"/>
            <a:ext cx="8228160" cy="1141560"/>
          </a:xfrm>
          <a:prstGeom prst="rect">
            <a:avLst/>
          </a:prstGeom>
          <a:noFill/>
        </p:spPr>
        <p:txBody>
          <a:bodyPr lIns="90000" tIns="45000" rIns="90000" bIns="45000" anchor="ctr"/>
          <a:lstStyle/>
          <a:p>
            <a:r>
              <a:rPr lang="fr-FR" sz="2800" b="1">
                <a:solidFill>
                  <a:srgbClr val="FF9900"/>
                </a:solidFill>
                <a:latin typeface="Calibri"/>
                <a:ea typeface="DejaVu Sans"/>
              </a:rPr>
              <a:t>POURQUOI PARTIIPER à UNE CAMPAGNE GLOBALE?</a:t>
            </a:r>
            <a:endParaRPr/>
          </a:p>
          <a:p>
            <a:pPr algn="ctr">
              <a:lnSpc>
                <a:spcPct val="100000"/>
              </a:lnSpc>
            </a:pPr>
            <a:endParaRPr/>
          </a:p>
        </p:txBody>
      </p:sp>
      <p:sp>
        <p:nvSpPr>
          <p:cNvPr id="80" name="CustomShape 2"/>
          <p:cNvSpPr/>
          <p:nvPr/>
        </p:nvSpPr>
        <p:spPr>
          <a:xfrm>
            <a:off x="432000" y="864000"/>
            <a:ext cx="7065720" cy="3167280"/>
          </a:xfrm>
          <a:prstGeom prst="rect">
            <a:avLst/>
          </a:prstGeom>
          <a:noFill/>
        </p:spPr>
        <p:txBody>
          <a:bodyPr lIns="90000" tIns="45000" rIns="90000" bIns="45000"/>
          <a:lstStyle/>
          <a:p>
            <a:pPr>
              <a:lnSpc>
                <a:spcPct val="100000"/>
              </a:lnSpc>
              <a:buFont typeface="Arial"/>
              <a:buChar char="•"/>
            </a:pPr>
            <a:r>
              <a:rPr lang="fr-FR" sz="2200">
                <a:solidFill>
                  <a:srgbClr val="000000"/>
                </a:solidFill>
                <a:latin typeface="Calibri"/>
                <a:ea typeface="DejaVu Sans"/>
              </a:rPr>
              <a:t>Les violences envers les femmes sont un problème social sérieux qui nous concerne tous.</a:t>
            </a:r>
            <a:endParaRPr/>
          </a:p>
          <a:p>
            <a:pPr>
              <a:lnSpc>
                <a:spcPct val="100000"/>
              </a:lnSpc>
              <a:buFont typeface="Arial"/>
              <a:buChar char="•"/>
            </a:pPr>
            <a:r>
              <a:rPr lang="fr-FR" sz="2200">
                <a:solidFill>
                  <a:srgbClr val="000000"/>
                </a:solidFill>
                <a:latin typeface="Calibri"/>
                <a:ea typeface="DejaVu Sans"/>
              </a:rPr>
              <a:t>La libération personnelle des femmes n'est pas entendue.</a:t>
            </a:r>
            <a:endParaRPr/>
          </a:p>
          <a:p>
            <a:pPr>
              <a:lnSpc>
                <a:spcPct val="100000"/>
              </a:lnSpc>
              <a:buFont typeface="Arial"/>
              <a:buChar char="•"/>
            </a:pPr>
            <a:r>
              <a:rPr lang="fr-FR" sz="2200">
                <a:solidFill>
                  <a:srgbClr val="000000"/>
                </a:solidFill>
                <a:latin typeface="Calibri"/>
                <a:ea typeface="DejaVu Sans"/>
              </a:rPr>
              <a:t>Le degré de tolérance envers ces violences dans notre société reste très élevé.</a:t>
            </a:r>
            <a:endParaRPr/>
          </a:p>
          <a:p>
            <a:pPr>
              <a:lnSpc>
                <a:spcPct val="100000"/>
              </a:lnSpc>
              <a:buFont typeface="Arial"/>
              <a:buChar char="•"/>
            </a:pPr>
            <a:r>
              <a:rPr lang="fr-FR" sz="2200">
                <a:solidFill>
                  <a:srgbClr val="000000"/>
                </a:solidFill>
                <a:latin typeface="Calibri"/>
                <a:ea typeface="DejaVu Sans"/>
              </a:rPr>
              <a:t>Il y a un manque grave de services spécialisés pour les femmes victimes de violence dans le cadre de leur relations intimes.</a:t>
            </a:r>
            <a:endParaRPr/>
          </a:p>
          <a:p>
            <a:pPr>
              <a:lnSpc>
                <a:spcPct val="100000"/>
              </a:lnSpc>
            </a:pPr>
            <a:endParaRPr/>
          </a:p>
        </p:txBody>
      </p:sp>
      <p:sp>
        <p:nvSpPr>
          <p:cNvPr id="81" name="CustomShape 3"/>
          <p:cNvSpPr/>
          <p:nvPr/>
        </p:nvSpPr>
        <p:spPr>
          <a:xfrm>
            <a:off x="792000" y="4320000"/>
            <a:ext cx="7559280" cy="1305360"/>
          </a:xfrm>
          <a:prstGeom prst="rect">
            <a:avLst/>
          </a:prstGeom>
          <a:noFill/>
        </p:spPr>
        <p:txBody>
          <a:bodyPr lIns="90000" tIns="45000" rIns="90000" bIns="45000"/>
          <a:lstStyle/>
          <a:p>
            <a:pPr>
              <a:lnSpc>
                <a:spcPct val="100000"/>
              </a:lnSpc>
            </a:pPr>
            <a:r>
              <a:rPr lang="fr-FR">
                <a:solidFill>
                  <a:srgbClr val="000000"/>
                </a:solidFill>
                <a:latin typeface="Calibri"/>
                <a:ea typeface="DejaVu Sans"/>
              </a:rPr>
              <a:t>En comparant les recommendations internationales avec la situation actuelle en Slovaquie, il est clair que les représentants du gouvernement slovaque doivent honorer les engagements qu'ils ont pris dans les documents et conventions internationaux et nationaux.</a:t>
            </a:r>
            <a:endParaRPr/>
          </a:p>
        </p:txBody>
      </p:sp>
    </p:spTree>
  </p:cSld>
  <p:clrMapOvr>
    <a:masterClrMapping/>
  </p:clrMapOvr>
  <p:transition spd="slow">
    <p:randomBar dir="vert"/>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395640" y="692640"/>
            <a:ext cx="8228160" cy="1141560"/>
          </a:xfrm>
          <a:prstGeom prst="rect">
            <a:avLst/>
          </a:prstGeom>
          <a:noFill/>
        </p:spPr>
        <p:txBody>
          <a:bodyPr lIns="90000" tIns="45000" rIns="90000" bIns="45000" anchor="ctr"/>
          <a:lstStyle/>
          <a:p>
            <a:pPr algn="ctr">
              <a:lnSpc>
                <a:spcPct val="100000"/>
              </a:lnSpc>
            </a:pPr>
            <a:r>
              <a:rPr lang="fr-FR" sz="4400">
                <a:solidFill>
                  <a:srgbClr val="FF0000"/>
                </a:solidFill>
                <a:latin typeface="Baskerville Old Face"/>
                <a:ea typeface="DejaVu Sans"/>
              </a:rPr>
              <a:t>AIDE AUX FEMMES :</a:t>
            </a:r>
            <a:endParaRPr/>
          </a:p>
        </p:txBody>
      </p:sp>
      <p:sp>
        <p:nvSpPr>
          <p:cNvPr id="83" name="CustomShape 2"/>
          <p:cNvSpPr/>
          <p:nvPr/>
        </p:nvSpPr>
        <p:spPr>
          <a:xfrm>
            <a:off x="467640" y="2205000"/>
            <a:ext cx="8001720" cy="2475360"/>
          </a:xfrm>
          <a:prstGeom prst="rect">
            <a:avLst/>
          </a:prstGeom>
          <a:noFill/>
        </p:spPr>
        <p:txBody>
          <a:bodyPr lIns="90000" tIns="45000" rIns="90000" bIns="45000"/>
          <a:lstStyle/>
          <a:p>
            <a:pPr algn="ctr">
              <a:lnSpc>
                <a:spcPct val="100000"/>
              </a:lnSpc>
            </a:pPr>
            <a:endParaRPr/>
          </a:p>
          <a:p>
            <a:pPr algn="ctr">
              <a:lnSpc>
                <a:spcPct val="100000"/>
              </a:lnSpc>
            </a:pPr>
            <a:r>
              <a:rPr lang="fr-FR" sz="2000">
                <a:solidFill>
                  <a:srgbClr val="000000"/>
                </a:solidFill>
                <a:latin typeface="Calibri"/>
                <a:ea typeface="DejaVu Sans"/>
              </a:rPr>
              <a:t>- Les femmes doivent sentir que la violence n'est pas que leur problème, mais que c'est un problème pour tout le monde. Elles doivent sentir que la société entière s'intéresse à ce problème.</a:t>
            </a:r>
            <a:endParaRPr/>
          </a:p>
          <a:p>
            <a:pPr algn="ctr">
              <a:lnSpc>
                <a:spcPct val="100000"/>
              </a:lnSpc>
            </a:pPr>
            <a:r>
              <a:rPr lang="fr-FR" sz="2000">
                <a:solidFill>
                  <a:srgbClr val="000000"/>
                </a:solidFill>
                <a:latin typeface="Calibri"/>
                <a:ea typeface="DejaVu Sans"/>
              </a:rPr>
              <a:t>- D'après les recommandations du Conseil de l'Europe, chaque pays devra avoir au moins une assistance téléphonique nationale pour les femmes victimes de  violences. Cette assistance devra fonctionner 24 heures par jour, 7 jours par semaine, devra être gratuite, devra opérer au niveau national et devra fournir un soutien suffisant aux femmes de toutes les régions du pays.</a:t>
            </a:r>
            <a:endParaRPr/>
          </a:p>
        </p:txBody>
      </p:sp>
    </p:spTree>
  </p:cSld>
  <p:clrMapOvr>
    <a:masterClrMapping/>
  </p:clrMapOvr>
  <p:transition spd="slow">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2"/>
          <p:cNvPicPr/>
          <p:nvPr/>
        </p:nvPicPr>
        <p:blipFill>
          <a:blip r:embed="rId2"/>
          <a:stretch>
            <a:fillRect/>
          </a:stretch>
        </p:blipFill>
        <p:spPr>
          <a:xfrm>
            <a:off x="4500000" y="3357000"/>
            <a:ext cx="4418640" cy="3189600"/>
          </a:xfrm>
          <a:prstGeom prst="rect">
            <a:avLst/>
          </a:prstGeom>
        </p:spPr>
      </p:pic>
      <p:pic>
        <p:nvPicPr>
          <p:cNvPr id="85" name="Picture 4"/>
          <p:cNvPicPr/>
          <p:nvPr/>
        </p:nvPicPr>
        <p:blipFill>
          <a:blip r:embed="rId3"/>
          <a:stretch>
            <a:fillRect/>
          </a:stretch>
        </p:blipFill>
        <p:spPr>
          <a:xfrm>
            <a:off x="0" y="3357000"/>
            <a:ext cx="4435560" cy="3335400"/>
          </a:xfrm>
          <a:prstGeom prst="rect">
            <a:avLst/>
          </a:prstGeom>
        </p:spPr>
      </p:pic>
      <p:pic>
        <p:nvPicPr>
          <p:cNvPr id="86" name="Picture 8"/>
          <p:cNvPicPr/>
          <p:nvPr/>
        </p:nvPicPr>
        <p:blipFill>
          <a:blip r:embed="rId4"/>
          <a:stretch>
            <a:fillRect/>
          </a:stretch>
        </p:blipFill>
        <p:spPr>
          <a:xfrm>
            <a:off x="4572000" y="332640"/>
            <a:ext cx="4570560" cy="2878920"/>
          </a:xfrm>
          <a:prstGeom prst="rect">
            <a:avLst/>
          </a:prstGeom>
        </p:spPr>
      </p:pic>
      <p:pic>
        <p:nvPicPr>
          <p:cNvPr id="87" name="Picture 10"/>
          <p:cNvPicPr/>
          <p:nvPr/>
        </p:nvPicPr>
        <p:blipFill>
          <a:blip r:embed="rId5"/>
          <a:stretch>
            <a:fillRect/>
          </a:stretch>
        </p:blipFill>
        <p:spPr>
          <a:xfrm>
            <a:off x="0" y="188640"/>
            <a:ext cx="4461480" cy="2969640"/>
          </a:xfrm>
          <a:prstGeom prst="rect">
            <a:avLst/>
          </a:prstGeom>
        </p:spPr>
      </p:pic>
    </p:spTree>
  </p:cSld>
  <p:clrMapOvr>
    <a:masterClrMapping/>
  </p:clrMapOvr>
  <p:transition spd="slow">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rot="21203400">
            <a:off x="8280" y="2883960"/>
            <a:ext cx="9345600" cy="698760"/>
          </a:xfrm>
          <a:prstGeom prst="rect">
            <a:avLst/>
          </a:prstGeom>
          <a:noFill/>
        </p:spPr>
        <p:txBody>
          <a:bodyPr lIns="90000" tIns="45000" rIns="90000" bIns="45000"/>
          <a:lstStyle/>
          <a:p>
            <a:r>
              <a:rPr lang="fr-FR" sz="4000" b="1">
                <a:solidFill>
                  <a:srgbClr val="000000"/>
                </a:solidFill>
                <a:latin typeface="Broadway"/>
                <a:ea typeface="DejaVu Sans"/>
              </a:rPr>
              <a:t>Merci de votre attention.  </a:t>
            </a:r>
            <a:endParaRPr/>
          </a:p>
        </p:txBody>
      </p:sp>
      <p:sp>
        <p:nvSpPr>
          <p:cNvPr id="89" name="CustomShape 2"/>
          <p:cNvSpPr/>
          <p:nvPr/>
        </p:nvSpPr>
        <p:spPr>
          <a:xfrm>
            <a:off x="7167960" y="6488640"/>
            <a:ext cx="2109600" cy="363600"/>
          </a:xfrm>
          <a:prstGeom prst="rect">
            <a:avLst/>
          </a:prstGeom>
          <a:noFill/>
        </p:spPr>
        <p:txBody>
          <a:bodyPr wrap="none" lIns="90000" tIns="45000" rIns="90000" bIns="45000"/>
          <a:lstStyle/>
          <a:p>
            <a:pPr>
              <a:lnSpc>
                <a:spcPct val="100000"/>
              </a:lnSpc>
            </a:pPr>
            <a:r>
              <a:rPr lang="fr-FR" b="1">
                <a:solidFill>
                  <a:srgbClr val="FF0000"/>
                </a:solidFill>
                <a:latin typeface="Calibri"/>
                <a:ea typeface="DejaVu Sans"/>
              </a:rPr>
              <a:t>Zuzana Kimáková</a:t>
            </a:r>
            <a:endParaRPr/>
          </a:p>
        </p:txBody>
      </p:sp>
    </p:spTree>
  </p:cSld>
  <p:clrMapOvr>
    <a:masterClrMapping/>
  </p:clrMapOvr>
  <p:transition spd="slow">
    <p:plus/>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Affichage à l'écran (4:3)</PresentationFormat>
  <Paragraphs>20</Paragraphs>
  <Slides>8</Slides>
  <Notes>0</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8</vt:i4>
      </vt:variant>
    </vt:vector>
  </HeadingPairs>
  <TitlesOfParts>
    <vt:vector size="19" baseType="lpstr">
      <vt:lpstr>AngsanaUPC</vt:lpstr>
      <vt:lpstr>Arial</vt:lpstr>
      <vt:lpstr>Baskerville Old Face</vt:lpstr>
      <vt:lpstr>Berlin Sans FB Demi</vt:lpstr>
      <vt:lpstr>Broadway</vt:lpstr>
      <vt:lpstr>Calibri</vt:lpstr>
      <vt:lpstr>Courier New</vt:lpstr>
      <vt:lpstr>DejaVu Sans</vt:lpstr>
      <vt:lpstr>StarSymbol</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secretariat7</dc:creator>
  <cp:lastModifiedBy>María </cp:lastModifiedBy>
  <cp:revision>1</cp:revision>
  <dcterms:modified xsi:type="dcterms:W3CDTF">2015-05-18T16:21:45Z</dcterms:modified>
</cp:coreProperties>
</file>