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4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_mircea@yahoo.com" userId="e4e5cd4670b45baa" providerId="LiveId" clId="{276570BE-A88F-ED46-BB19-1440910FCC29}"/>
    <pc:docChg chg="modSld">
      <pc:chgData name="roxanne_mircea@yahoo.com" userId="e4e5cd4670b45baa" providerId="LiveId" clId="{276570BE-A88F-ED46-BB19-1440910FCC29}" dt="2020-02-29T09:36:06.285" v="1" actId="1076"/>
      <pc:docMkLst>
        <pc:docMk/>
      </pc:docMkLst>
      <pc:sldChg chg="modSp">
        <pc:chgData name="roxanne_mircea@yahoo.com" userId="e4e5cd4670b45baa" providerId="LiveId" clId="{276570BE-A88F-ED46-BB19-1440910FCC29}" dt="2020-02-29T09:36:06.285" v="1" actId="1076"/>
        <pc:sldMkLst>
          <pc:docMk/>
          <pc:sldMk cId="2918470290" sldId="258"/>
        </pc:sldMkLst>
        <pc:spChg chg="mod">
          <ac:chgData name="roxanne_mircea@yahoo.com" userId="e4e5cd4670b45baa" providerId="LiveId" clId="{276570BE-A88F-ED46-BB19-1440910FCC29}" dt="2020-02-29T09:36:06.285" v="1" actId="1076"/>
          <ac:spMkLst>
            <pc:docMk/>
            <pc:sldMk cId="2918470290" sldId="258"/>
            <ac:spMk id="6" creationId="{C56C7955-480F-6547-B89B-2B4E5D279C4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2/29/2020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2/29/2020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2/29/2020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o-RO"/>
              <a:t>Faceți clic pentru a edita stilul de titlu coordonator</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2/29/2020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2/29/2020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2/29/2020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o-RO"/>
              <a:t>Faceți clic pentru a edita stilul de titlu coordonator</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2/29/2020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2/29/2020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2/29/2020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3B5C75E2-E2FB-0F44-85E0-CBECC48F5629}"/>
              </a:ext>
            </a:extLst>
          </p:cNvPr>
          <p:cNvSpPr>
            <a:spLocks noGrp="1"/>
          </p:cNvSpPr>
          <p:nvPr>
            <p:ph type="ctrTitle"/>
          </p:nvPr>
        </p:nvSpPr>
        <p:spPr/>
        <p:txBody>
          <a:bodyPr/>
          <a:lstStyle/>
          <a:p>
            <a:pPr algn="l"/>
            <a:r>
              <a:rPr lang="en-US" sz="4800" b="1" dirty="0" smtClean="0">
                <a:solidFill>
                  <a:srgbClr val="FF0000"/>
                </a:solidFill>
              </a:rPr>
              <a:t>     </a:t>
            </a:r>
            <a:r>
              <a:rPr lang="ro-RO" sz="4800" b="1" dirty="0" smtClean="0">
                <a:solidFill>
                  <a:srgbClr val="FF0000"/>
                </a:solidFill>
              </a:rPr>
              <a:t>1</a:t>
            </a:r>
            <a:r>
              <a:rPr lang="en-US" sz="4800" b="1" baseline="30000" dirty="0" err="1" smtClean="0">
                <a:solidFill>
                  <a:srgbClr val="FF0000"/>
                </a:solidFill>
              </a:rPr>
              <a:t>st</a:t>
            </a:r>
            <a:r>
              <a:rPr lang="ro-RO" sz="4800" b="1" dirty="0" smtClean="0">
                <a:solidFill>
                  <a:srgbClr val="FF0000"/>
                </a:solidFill>
              </a:rPr>
              <a:t> </a:t>
            </a:r>
            <a:r>
              <a:rPr lang="en-US" sz="4800" b="1" dirty="0" smtClean="0">
                <a:solidFill>
                  <a:srgbClr val="FF0000"/>
                </a:solidFill>
              </a:rPr>
              <a:t>of </a:t>
            </a:r>
            <a:r>
              <a:rPr lang="ro-RO" sz="4800" b="1" dirty="0" smtClean="0">
                <a:solidFill>
                  <a:srgbClr val="FF0000"/>
                </a:solidFill>
              </a:rPr>
              <a:t>March </a:t>
            </a:r>
            <a:r>
              <a:rPr lang="en-US" sz="4800" dirty="0" smtClean="0">
                <a:solidFill>
                  <a:schemeClr val="bg1"/>
                </a:solidFill>
              </a:rPr>
              <a:t/>
            </a:r>
            <a:br>
              <a:rPr lang="en-US" sz="4800" dirty="0" smtClean="0">
                <a:solidFill>
                  <a:schemeClr val="bg1"/>
                </a:solidFill>
              </a:rPr>
            </a:br>
            <a:r>
              <a:rPr lang="en-US" sz="4800" dirty="0" smtClean="0">
                <a:solidFill>
                  <a:schemeClr val="bg1"/>
                </a:solidFill>
              </a:rPr>
              <a:t>        </a:t>
            </a:r>
            <a:r>
              <a:rPr lang="ro-RO" sz="4800" b="1" dirty="0" smtClean="0">
                <a:solidFill>
                  <a:srgbClr val="FF0000"/>
                </a:solidFill>
              </a:rPr>
              <a:t>MĂRȚIȘOR</a:t>
            </a:r>
            <a:endParaRPr lang="ro-RO" sz="4800" b="1" dirty="0">
              <a:solidFill>
                <a:srgbClr val="FF0000"/>
              </a:solidFill>
            </a:endParaRPr>
          </a:p>
        </p:txBody>
      </p:sp>
      <p:sp>
        <p:nvSpPr>
          <p:cNvPr id="3" name="Subtitlu 2">
            <a:extLst>
              <a:ext uri="{FF2B5EF4-FFF2-40B4-BE49-F238E27FC236}">
                <a16:creationId xmlns:a16="http://schemas.microsoft.com/office/drawing/2014/main" xmlns="" id="{5350CF93-6701-FE4C-9BE2-0812870C9D06}"/>
              </a:ext>
            </a:extLst>
          </p:cNvPr>
          <p:cNvSpPr>
            <a:spLocks noGrp="1"/>
          </p:cNvSpPr>
          <p:nvPr>
            <p:ph type="subTitle" idx="1"/>
          </p:nvPr>
        </p:nvSpPr>
        <p:spPr>
          <a:xfrm>
            <a:off x="1371600" y="4876801"/>
            <a:ext cx="5334000" cy="1025550"/>
          </a:xfrm>
        </p:spPr>
        <p:txBody>
          <a:bodyPr>
            <a:normAutofit fontScale="92500" lnSpcReduction="20000"/>
          </a:bodyPr>
          <a:lstStyle/>
          <a:p>
            <a:r>
              <a:rPr lang="en-US" b="1" dirty="0" smtClean="0"/>
              <a:t>Presentation made by:</a:t>
            </a:r>
          </a:p>
          <a:p>
            <a:r>
              <a:rPr lang="ro-RO" b="1" dirty="0" smtClean="0"/>
              <a:t>Mircea </a:t>
            </a:r>
            <a:r>
              <a:rPr lang="ro-RO" b="1" dirty="0"/>
              <a:t>Roxana</a:t>
            </a:r>
          </a:p>
          <a:p>
            <a:r>
              <a:rPr lang="ro-RO" b="1" dirty="0"/>
              <a:t>Denisiuc Bianca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752600"/>
            <a:ext cx="374421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14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01F7059-D518-614E-BBA1-5985F21E6385}"/>
              </a:ext>
            </a:extLst>
          </p:cNvPr>
          <p:cNvSpPr>
            <a:spLocks noGrp="1"/>
          </p:cNvSpPr>
          <p:nvPr>
            <p:ph type="title"/>
          </p:nvPr>
        </p:nvSpPr>
        <p:spPr/>
        <p:txBody>
          <a:bodyPr>
            <a:normAutofit/>
          </a:bodyPr>
          <a:lstStyle/>
          <a:p>
            <a:r>
              <a:rPr lang="en-US" sz="2400" b="1" dirty="0" smtClean="0">
                <a:solidFill>
                  <a:srgbClr val="C00000"/>
                </a:solidFill>
                <a:latin typeface=".SFUI-Bold"/>
              </a:rPr>
              <a:t/>
            </a:r>
            <a:br>
              <a:rPr lang="en-US" sz="2400" b="1" dirty="0" smtClean="0">
                <a:solidFill>
                  <a:srgbClr val="C00000"/>
                </a:solidFill>
                <a:latin typeface=".SFUI-Bold"/>
              </a:rPr>
            </a:br>
            <a:r>
              <a:rPr lang="ro-RO" sz="2400" b="1" dirty="0" smtClean="0">
                <a:solidFill>
                  <a:srgbClr val="C00000"/>
                </a:solidFill>
                <a:latin typeface=".SFUI-Bold"/>
              </a:rPr>
              <a:t>Mărțișor</a:t>
            </a:r>
            <a:r>
              <a:rPr lang="ro-RO" sz="2400" b="1" dirty="0" smtClean="0">
                <a:solidFill>
                  <a:schemeClr val="tx1"/>
                </a:solidFill>
                <a:latin typeface=".SFUI-Regular"/>
              </a:rPr>
              <a:t>  </a:t>
            </a:r>
            <a:r>
              <a:rPr lang="ro-RO" sz="2400" b="1" dirty="0">
                <a:solidFill>
                  <a:schemeClr val="bg1"/>
                </a:solidFill>
                <a:latin typeface=".SFUI-Regular"/>
              </a:rPr>
              <a:t>is a </a:t>
            </a:r>
            <a:r>
              <a:rPr lang="en-US" sz="2400" b="1" dirty="0" smtClean="0">
                <a:solidFill>
                  <a:schemeClr val="bg1"/>
                </a:solidFill>
                <a:latin typeface=".SFUI-Regular"/>
              </a:rPr>
              <a:t>Romanian </a:t>
            </a:r>
            <a:r>
              <a:rPr lang="ro-RO" sz="2400" b="1" dirty="0" smtClean="0">
                <a:solidFill>
                  <a:schemeClr val="bg1"/>
                </a:solidFill>
                <a:latin typeface=".SFUI-Regular"/>
              </a:rPr>
              <a:t>celebration </a:t>
            </a:r>
            <a:r>
              <a:rPr lang="en-US" sz="2400" b="1" dirty="0" smtClean="0">
                <a:solidFill>
                  <a:schemeClr val="bg1"/>
                </a:solidFill>
                <a:latin typeface=".SFUI-Regular"/>
              </a:rPr>
              <a:t> marking</a:t>
            </a:r>
            <a:r>
              <a:rPr lang="ro-RO" sz="2400" b="1" dirty="0" smtClean="0">
                <a:solidFill>
                  <a:schemeClr val="bg1"/>
                </a:solidFill>
                <a:latin typeface=".SFUI-Regular"/>
              </a:rPr>
              <a:t> </a:t>
            </a:r>
            <a:r>
              <a:rPr lang="ro-RO" sz="2400" b="1" dirty="0">
                <a:solidFill>
                  <a:schemeClr val="bg1"/>
                </a:solidFill>
                <a:latin typeface=".SFUI-Regular"/>
              </a:rPr>
              <a:t>the beginning of spring, on March the </a:t>
            </a:r>
            <a:r>
              <a:rPr lang="ro-RO" sz="2400" b="1" dirty="0" smtClean="0">
                <a:solidFill>
                  <a:schemeClr val="bg1"/>
                </a:solidFill>
                <a:latin typeface=".SFUI-Regular"/>
              </a:rPr>
              <a:t>1st</a:t>
            </a:r>
            <a:r>
              <a:rPr lang="en-US" sz="2400" b="1" dirty="0" smtClean="0">
                <a:solidFill>
                  <a:schemeClr val="bg1"/>
                </a:solidFill>
                <a:latin typeface=".SFUI-Regular"/>
              </a:rPr>
              <a:t>.</a:t>
            </a:r>
            <a:endParaRPr lang="ro-RO" sz="2400" b="1" dirty="0">
              <a:solidFill>
                <a:schemeClr val="bg1"/>
              </a:solidFill>
            </a:endParaRPr>
          </a:p>
        </p:txBody>
      </p:sp>
      <p:pic>
        <p:nvPicPr>
          <p:cNvPr id="5" name="Imagine 5">
            <a:extLst>
              <a:ext uri="{FF2B5EF4-FFF2-40B4-BE49-F238E27FC236}">
                <a16:creationId xmlns:a16="http://schemas.microsoft.com/office/drawing/2014/main" xmlns="" id="{B8FB91C0-6DEB-E346-A831-732A39C0C90E}"/>
              </a:ext>
            </a:extLst>
          </p:cNvPr>
          <p:cNvPicPr>
            <a:picLocks noGrp="1" noChangeAspect="1"/>
          </p:cNvPicPr>
          <p:nvPr>
            <p:ph type="pic" idx="1"/>
          </p:nvPr>
        </p:nvPicPr>
        <p:blipFill rotWithShape="1">
          <a:blip r:embed="rId2"/>
          <a:srcRect l="1447" r="1447"/>
          <a:stretch/>
        </p:blipFill>
        <p:spPr>
          <a:xfrm>
            <a:off x="5783992" y="14200"/>
            <a:ext cx="5684108" cy="5853200"/>
          </a:xfrm>
        </p:spPr>
      </p:pic>
      <p:sp>
        <p:nvSpPr>
          <p:cNvPr id="4" name="Substituent text 3">
            <a:extLst>
              <a:ext uri="{FF2B5EF4-FFF2-40B4-BE49-F238E27FC236}">
                <a16:creationId xmlns:a16="http://schemas.microsoft.com/office/drawing/2014/main" xmlns="" id="{A08CD7FA-C955-1946-BFDC-0CC9E5FE9820}"/>
              </a:ext>
            </a:extLst>
          </p:cNvPr>
          <p:cNvSpPr>
            <a:spLocks noGrp="1"/>
          </p:cNvSpPr>
          <p:nvPr>
            <p:ph type="body" sz="half" idx="2"/>
          </p:nvPr>
        </p:nvSpPr>
        <p:spPr/>
        <p:txBody>
          <a:bodyPr>
            <a:normAutofit/>
          </a:bodyPr>
          <a:lstStyle/>
          <a:p>
            <a:r>
              <a:rPr lang="ro-RO" sz="2400" b="1" dirty="0">
                <a:solidFill>
                  <a:schemeClr val="bg1"/>
                </a:solidFill>
                <a:latin typeface=".SFUI-Regular"/>
              </a:rPr>
              <a:t>The word </a:t>
            </a:r>
            <a:r>
              <a:rPr lang="ro-RO" sz="2400" b="1" i="1" dirty="0">
                <a:solidFill>
                  <a:schemeClr val="bg1"/>
                </a:solidFill>
                <a:latin typeface=".SFUI-RegularItalic"/>
              </a:rPr>
              <a:t>Mărțișor</a:t>
            </a:r>
            <a:r>
              <a:rPr lang="ro-RO" sz="2400" b="1" i="0" dirty="0">
                <a:solidFill>
                  <a:schemeClr val="bg1"/>
                </a:solidFill>
                <a:latin typeface=".SFUI-Regular"/>
              </a:rPr>
              <a:t> is the diminutive of </a:t>
            </a:r>
            <a:r>
              <a:rPr lang="ro-RO" sz="2400" b="1" i="1" dirty="0">
                <a:solidFill>
                  <a:schemeClr val="bg1"/>
                </a:solidFill>
                <a:latin typeface=".SFUI-RegularItalic"/>
              </a:rPr>
              <a:t>Marț</a:t>
            </a:r>
            <a:r>
              <a:rPr lang="ro-RO" sz="2400" b="1" i="0" dirty="0">
                <a:solidFill>
                  <a:schemeClr val="bg1"/>
                </a:solidFill>
                <a:latin typeface=".SFUI-Regular"/>
              </a:rPr>
              <a:t>, the old folk name for March (</a:t>
            </a:r>
            <a:r>
              <a:rPr lang="ro-RO" sz="2400" b="1" i="1" dirty="0">
                <a:solidFill>
                  <a:schemeClr val="bg1"/>
                </a:solidFill>
                <a:latin typeface=".SFUI-RegularItalic"/>
              </a:rPr>
              <a:t>martie</a:t>
            </a:r>
            <a:r>
              <a:rPr lang="ro-RO" sz="2400" b="1" i="0" dirty="0">
                <a:solidFill>
                  <a:schemeClr val="bg1"/>
                </a:solidFill>
                <a:latin typeface=".SFUI-Regular"/>
              </a:rPr>
              <a:t>, in modern Romanian), and </a:t>
            </a:r>
            <a:r>
              <a:rPr lang="ro-RO" sz="2400" b="1" i="0" dirty="0" smtClean="0">
                <a:solidFill>
                  <a:schemeClr val="bg1"/>
                </a:solidFill>
                <a:latin typeface=".SFUI-Regular"/>
              </a:rPr>
              <a:t>thus</a:t>
            </a:r>
            <a:r>
              <a:rPr lang="en-US" sz="2400" b="1" i="0" dirty="0" smtClean="0">
                <a:solidFill>
                  <a:schemeClr val="bg1"/>
                </a:solidFill>
                <a:latin typeface=".SFUI-Regular"/>
              </a:rPr>
              <a:t>, it</a:t>
            </a:r>
            <a:r>
              <a:rPr lang="ro-RO" sz="2400" b="1" i="0" dirty="0" smtClean="0">
                <a:solidFill>
                  <a:schemeClr val="bg1"/>
                </a:solidFill>
                <a:latin typeface=".SFUI-Regular"/>
              </a:rPr>
              <a:t> </a:t>
            </a:r>
            <a:r>
              <a:rPr lang="ro-RO" sz="2400" b="1" i="0" dirty="0">
                <a:solidFill>
                  <a:schemeClr val="bg1"/>
                </a:solidFill>
                <a:latin typeface=".SFUI-Regular"/>
              </a:rPr>
              <a:t>literally means "little March".</a:t>
            </a:r>
            <a:endParaRPr lang="ro-RO" sz="2400" b="1" dirty="0">
              <a:solidFill>
                <a:schemeClr val="bg1"/>
              </a:solidFill>
            </a:endParaRPr>
          </a:p>
        </p:txBody>
      </p:sp>
    </p:spTree>
    <p:extLst>
      <p:ext uri="{BB962C8B-B14F-4D97-AF65-F5344CB8AC3E}">
        <p14:creationId xmlns:p14="http://schemas.microsoft.com/office/powerpoint/2010/main" val="291683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text 3">
            <a:extLst>
              <a:ext uri="{FF2B5EF4-FFF2-40B4-BE49-F238E27FC236}">
                <a16:creationId xmlns:a16="http://schemas.microsoft.com/office/drawing/2014/main" xmlns="" id="{17D7B84D-969C-EB4B-A93A-7BD31D24D20C}"/>
              </a:ext>
            </a:extLst>
          </p:cNvPr>
          <p:cNvSpPr>
            <a:spLocks noGrp="1"/>
          </p:cNvSpPr>
          <p:nvPr>
            <p:ph type="body" sz="half" idx="2"/>
          </p:nvPr>
        </p:nvSpPr>
        <p:spPr>
          <a:xfrm>
            <a:off x="480390" y="262370"/>
            <a:ext cx="3855720" cy="3471430"/>
          </a:xfrm>
        </p:spPr>
        <p:txBody>
          <a:bodyPr>
            <a:noAutofit/>
          </a:bodyPr>
          <a:lstStyle/>
          <a:p>
            <a:pPr marL="285750" indent="-285750">
              <a:buFont typeface="Arial" panose="020B0604020202020204" pitchFamily="34" charset="0"/>
              <a:buChar char="•"/>
            </a:pPr>
            <a:r>
              <a:rPr lang="ro-RO" b="1" i="1" dirty="0">
                <a:solidFill>
                  <a:schemeClr val="bg1"/>
                </a:solidFill>
                <a:latin typeface=".SFUI-RegularItalic"/>
              </a:rPr>
              <a:t>Mărțișor</a:t>
            </a:r>
            <a:r>
              <a:rPr lang="ro-RO" b="1" i="0" dirty="0">
                <a:solidFill>
                  <a:schemeClr val="bg1"/>
                </a:solidFill>
                <a:latin typeface=".SFUI-Regular"/>
              </a:rPr>
              <a:t>, </a:t>
            </a:r>
            <a:r>
              <a:rPr lang="ro-RO" b="1" i="1" dirty="0">
                <a:solidFill>
                  <a:schemeClr val="bg1"/>
                </a:solidFill>
                <a:latin typeface=".SFUI-RegularItalic"/>
              </a:rPr>
              <a:t>marț</a:t>
            </a:r>
            <a:r>
              <a:rPr lang="ro-RO" b="1" i="0" dirty="0">
                <a:solidFill>
                  <a:schemeClr val="bg1"/>
                </a:solidFill>
                <a:latin typeface=".SFUI-Regular"/>
              </a:rPr>
              <a:t> and </a:t>
            </a:r>
            <a:r>
              <a:rPr lang="ro-RO" b="1" i="1" dirty="0">
                <a:solidFill>
                  <a:schemeClr val="bg1"/>
                </a:solidFill>
                <a:latin typeface=".SFUI-RegularItalic"/>
              </a:rPr>
              <a:t>mărțiguș</a:t>
            </a:r>
            <a:r>
              <a:rPr lang="ro-RO" b="1" i="0" dirty="0">
                <a:solidFill>
                  <a:schemeClr val="bg1"/>
                </a:solidFill>
                <a:latin typeface=".SFUI-Regular"/>
              </a:rPr>
              <a:t> are all names for the red and white string with hanging tassel customarily given on the 1st day of March. </a:t>
            </a:r>
            <a:r>
              <a:rPr lang="ro-RO" b="1" i="0" dirty="0" smtClean="0">
                <a:solidFill>
                  <a:schemeClr val="bg1"/>
                </a:solidFill>
                <a:latin typeface=".SFUI-Regular"/>
              </a:rPr>
              <a:t>Giving </a:t>
            </a:r>
            <a:r>
              <a:rPr lang="ro-RO" b="1" i="0" dirty="0">
                <a:solidFill>
                  <a:schemeClr val="bg1"/>
                </a:solidFill>
                <a:latin typeface=".SFUI-Regular"/>
              </a:rPr>
              <a:t>this </a:t>
            </a:r>
            <a:r>
              <a:rPr lang="en-US" b="1" i="0" dirty="0" smtClean="0">
                <a:solidFill>
                  <a:schemeClr val="bg1"/>
                </a:solidFill>
                <a:latin typeface=".SFUI-Regular"/>
              </a:rPr>
              <a:t>talisman to the people is an old Romanian custom. It is believed  that the wearer  will be strong and healthy for the year to come. Women wear it pinned to their clothes, close to their hearts, until the last day of March, when they put it in a fruit-tree.</a:t>
            </a:r>
            <a:endParaRPr lang="ro-RO" b="1" dirty="0">
              <a:solidFill>
                <a:schemeClr val="bg1"/>
              </a:solidFill>
            </a:endParaRPr>
          </a:p>
        </p:txBody>
      </p:sp>
      <p:sp>
        <p:nvSpPr>
          <p:cNvPr id="6" name="CasetăText 5">
            <a:extLst>
              <a:ext uri="{FF2B5EF4-FFF2-40B4-BE49-F238E27FC236}">
                <a16:creationId xmlns:a16="http://schemas.microsoft.com/office/drawing/2014/main" xmlns="" id="{C56C7955-480F-6547-B89B-2B4E5D279C4F}"/>
              </a:ext>
            </a:extLst>
          </p:cNvPr>
          <p:cNvSpPr txBox="1"/>
          <p:nvPr/>
        </p:nvSpPr>
        <p:spPr>
          <a:xfrm>
            <a:off x="723900" y="4191000"/>
            <a:ext cx="3855720" cy="2308324"/>
          </a:xfrm>
          <a:prstGeom prst="rect">
            <a:avLst/>
          </a:prstGeom>
          <a:noFill/>
        </p:spPr>
        <p:txBody>
          <a:bodyPr wrap="square">
            <a:spAutoFit/>
          </a:bodyPr>
          <a:lstStyle/>
          <a:p>
            <a:r>
              <a:rPr lang="ro-RO" sz="1600" b="1" dirty="0">
                <a:solidFill>
                  <a:schemeClr val="bg1"/>
                </a:solidFill>
                <a:latin typeface=".SFUI-Regular"/>
              </a:rPr>
              <a:t>In some regions, a gold or silver coin hangs on the string and is worn around the neck. After wearing it for a certain length of time, they buy red wine and sweet cheese with the coin, according to a belief that their faces would remain beautiful and </a:t>
            </a:r>
            <a:r>
              <a:rPr lang="en-US" sz="1600" b="1" dirty="0" smtClean="0">
                <a:solidFill>
                  <a:schemeClr val="bg1"/>
                </a:solidFill>
                <a:latin typeface=".SFUI-Regular"/>
              </a:rPr>
              <a:t>as </a:t>
            </a:r>
            <a:r>
              <a:rPr lang="ro-RO" sz="1600" b="1" dirty="0" smtClean="0">
                <a:solidFill>
                  <a:schemeClr val="bg1"/>
                </a:solidFill>
                <a:latin typeface=".SFUI-Regular"/>
              </a:rPr>
              <a:t>white </a:t>
            </a:r>
            <a:r>
              <a:rPr lang="ro-RO" sz="1600" b="1" dirty="0">
                <a:solidFill>
                  <a:schemeClr val="bg1"/>
                </a:solidFill>
                <a:latin typeface=".SFUI-Regular"/>
              </a:rPr>
              <a:t>as cheese and rubicund as the wine, all year.</a:t>
            </a:r>
            <a:endParaRPr lang="ro-RO" sz="1600" b="1" dirty="0">
              <a:solidFill>
                <a:schemeClr val="bg1"/>
              </a:solidFill>
            </a:endParaRPr>
          </a:p>
        </p:txBody>
      </p:sp>
      <p:pic>
        <p:nvPicPr>
          <p:cNvPr id="7" name="Imagine 7">
            <a:extLst>
              <a:ext uri="{FF2B5EF4-FFF2-40B4-BE49-F238E27FC236}">
                <a16:creationId xmlns:a16="http://schemas.microsoft.com/office/drawing/2014/main" xmlns="" id="{23F13ABD-8DD6-1346-B886-95FF2F71F1FE}"/>
              </a:ext>
            </a:extLst>
          </p:cNvPr>
          <p:cNvPicPr>
            <a:picLocks noChangeAspect="1"/>
          </p:cNvPicPr>
          <p:nvPr/>
        </p:nvPicPr>
        <p:blipFill>
          <a:blip r:embed="rId2"/>
          <a:stretch>
            <a:fillRect/>
          </a:stretch>
        </p:blipFill>
        <p:spPr>
          <a:xfrm>
            <a:off x="7021852" y="827822"/>
            <a:ext cx="4446248" cy="5384038"/>
          </a:xfrm>
          <a:prstGeom prst="rect">
            <a:avLst/>
          </a:prstGeom>
        </p:spPr>
      </p:pic>
    </p:spTree>
    <p:extLst>
      <p:ext uri="{BB962C8B-B14F-4D97-AF65-F5344CB8AC3E}">
        <p14:creationId xmlns:p14="http://schemas.microsoft.com/office/powerpoint/2010/main" val="291847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AF5721E7-36C2-7A45-9ADF-763597B4C2CF}"/>
              </a:ext>
            </a:extLst>
          </p:cNvPr>
          <p:cNvSpPr>
            <a:spLocks noGrp="1"/>
          </p:cNvSpPr>
          <p:nvPr>
            <p:ph type="title"/>
          </p:nvPr>
        </p:nvSpPr>
        <p:spPr>
          <a:xfrm>
            <a:off x="1411336" y="613685"/>
            <a:ext cx="9369328" cy="1507293"/>
          </a:xfrm>
        </p:spPr>
        <p:txBody>
          <a:bodyPr>
            <a:normAutofit fontScale="90000"/>
          </a:bodyPr>
          <a:lstStyle/>
          <a:p>
            <a:pPr algn="just"/>
            <a:r>
              <a:rPr lang="en-US" sz="1800" b="1" dirty="0" smtClean="0">
                <a:solidFill>
                  <a:srgbClr val="222222"/>
                </a:solidFill>
                <a:latin typeface=".SFUI-Regular"/>
              </a:rPr>
              <a:t>	</a:t>
            </a:r>
            <a:r>
              <a:rPr lang="ro-RO" sz="1800" b="1" dirty="0" smtClean="0">
                <a:solidFill>
                  <a:srgbClr val="222222"/>
                </a:solidFill>
                <a:latin typeface=".SFUI-Regular"/>
              </a:rPr>
              <a:t>In </a:t>
            </a:r>
            <a:r>
              <a:rPr lang="ro-RO" sz="1800" b="1" dirty="0">
                <a:solidFill>
                  <a:srgbClr val="222222"/>
                </a:solidFill>
                <a:latin typeface=".SFUI-Regular"/>
              </a:rPr>
              <a:t>modern times, and especially in urban areas, the </a:t>
            </a:r>
            <a:r>
              <a:rPr lang="ro-RO" sz="1800" b="1" i="1" dirty="0">
                <a:solidFill>
                  <a:srgbClr val="222222"/>
                </a:solidFill>
                <a:latin typeface=".SFUI-Regular"/>
              </a:rPr>
              <a:t>Mărțișor</a:t>
            </a:r>
            <a:r>
              <a:rPr lang="ro-RO" sz="1800" b="1" dirty="0">
                <a:solidFill>
                  <a:srgbClr val="222222"/>
                </a:solidFill>
                <a:latin typeface=".SFUI-Regular"/>
              </a:rPr>
              <a:t> lost most of its talisman properties and became more a symbol of friendship, love, appreciation and respect. The black threads were replaced by red, but the delicate wool string is still a ‘cottage industry’ among people in the countryside, who comb out the wool, dye the floss, and twist it into thousands of tassels. In some areas, the amulets are still made with black and white string, to ward off evil. Related to Martisor and also </a:t>
            </a:r>
            <a:r>
              <a:rPr lang="en-US" sz="1800" b="1" dirty="0" smtClean="0">
                <a:solidFill>
                  <a:srgbClr val="222222"/>
                </a:solidFill>
                <a:latin typeface=".SFUI-Regular"/>
              </a:rPr>
              <a:t>a </a:t>
            </a:r>
            <a:r>
              <a:rPr lang="ro-RO" sz="1800" b="1" dirty="0" smtClean="0">
                <a:solidFill>
                  <a:srgbClr val="222222"/>
                </a:solidFill>
                <a:latin typeface=".SFUI-Regular"/>
              </a:rPr>
              <a:t>symbol</a:t>
            </a:r>
            <a:r>
              <a:rPr lang="en-US" sz="1800" b="1" dirty="0" smtClean="0">
                <a:solidFill>
                  <a:srgbClr val="222222"/>
                </a:solidFill>
                <a:latin typeface=".SFUI-Regular"/>
              </a:rPr>
              <a:t> of</a:t>
            </a:r>
            <a:r>
              <a:rPr lang="ro-RO" sz="1800" b="1" dirty="0" smtClean="0">
                <a:solidFill>
                  <a:srgbClr val="222222"/>
                </a:solidFill>
                <a:latin typeface=".SFUI-Regular"/>
              </a:rPr>
              <a:t> </a:t>
            </a:r>
            <a:r>
              <a:rPr lang="ro-RO" sz="1800" b="1" dirty="0">
                <a:solidFill>
                  <a:srgbClr val="222222"/>
                </a:solidFill>
                <a:latin typeface=".SFUI-Regular"/>
              </a:rPr>
              <a:t>spring in Romania is the snowdrop flower.</a:t>
            </a:r>
            <a:endParaRPr lang="ro-RO" b="1" dirty="0"/>
          </a:p>
        </p:txBody>
      </p:sp>
      <p:pic>
        <p:nvPicPr>
          <p:cNvPr id="5" name="Imagine 5">
            <a:extLst>
              <a:ext uri="{FF2B5EF4-FFF2-40B4-BE49-F238E27FC236}">
                <a16:creationId xmlns:a16="http://schemas.microsoft.com/office/drawing/2014/main" xmlns="" id="{5603307D-546D-EB43-967D-F961D3414BA9}"/>
              </a:ext>
            </a:extLst>
          </p:cNvPr>
          <p:cNvPicPr>
            <a:picLocks noChangeAspect="1"/>
          </p:cNvPicPr>
          <p:nvPr/>
        </p:nvPicPr>
        <p:blipFill>
          <a:blip r:embed="rId2"/>
          <a:stretch>
            <a:fillRect/>
          </a:stretch>
        </p:blipFill>
        <p:spPr>
          <a:xfrm>
            <a:off x="3385856" y="2522800"/>
            <a:ext cx="5420288" cy="3562106"/>
          </a:xfrm>
          <a:prstGeom prst="rect">
            <a:avLst/>
          </a:prstGeom>
        </p:spPr>
      </p:pic>
    </p:spTree>
    <p:extLst>
      <p:ext uri="{BB962C8B-B14F-4D97-AF65-F5344CB8AC3E}">
        <p14:creationId xmlns:p14="http://schemas.microsoft.com/office/powerpoint/2010/main" val="3340513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77560CD-EC45-A547-BE8F-E64DCF0560A7}"/>
              </a:ext>
            </a:extLst>
          </p:cNvPr>
          <p:cNvSpPr>
            <a:spLocks noGrp="1"/>
          </p:cNvSpPr>
          <p:nvPr>
            <p:ph type="title"/>
          </p:nvPr>
        </p:nvSpPr>
        <p:spPr>
          <a:xfrm>
            <a:off x="1371600" y="685800"/>
            <a:ext cx="9601200" cy="1219200"/>
          </a:xfrm>
        </p:spPr>
        <p:txBody>
          <a:bodyPr/>
          <a:lstStyle/>
          <a:p>
            <a:pPr algn="ctr"/>
            <a:r>
              <a:rPr lang="en-US" b="1" dirty="0" smtClean="0">
                <a:solidFill>
                  <a:srgbClr val="C00000"/>
                </a:solidFill>
              </a:rPr>
              <a:t>Superstitions </a:t>
            </a:r>
            <a:endParaRPr lang="ro-RO" b="1" dirty="0">
              <a:solidFill>
                <a:srgbClr val="C00000"/>
              </a:solidFill>
            </a:endParaRPr>
          </a:p>
        </p:txBody>
      </p:sp>
      <p:sp>
        <p:nvSpPr>
          <p:cNvPr id="3" name="Substituent conținut 2">
            <a:extLst>
              <a:ext uri="{FF2B5EF4-FFF2-40B4-BE49-F238E27FC236}">
                <a16:creationId xmlns:a16="http://schemas.microsoft.com/office/drawing/2014/main" xmlns="" id="{892E7983-26DD-3148-ACA7-A134681FF032}"/>
              </a:ext>
            </a:extLst>
          </p:cNvPr>
          <p:cNvSpPr>
            <a:spLocks noGrp="1"/>
          </p:cNvSpPr>
          <p:nvPr>
            <p:ph idx="1"/>
          </p:nvPr>
        </p:nvSpPr>
        <p:spPr/>
        <p:txBody>
          <a:bodyPr>
            <a:normAutofit/>
          </a:bodyPr>
          <a:lstStyle/>
          <a:p>
            <a:r>
              <a:rPr lang="en-US" sz="2800" b="1" dirty="0" smtClean="0">
                <a:solidFill>
                  <a:schemeClr val="tx1"/>
                </a:solidFill>
                <a:latin typeface=".SFUI-Regular"/>
              </a:rPr>
              <a:t>Before March 1</a:t>
            </a:r>
            <a:r>
              <a:rPr lang="en-US" sz="2800" b="1" baseline="30000" dirty="0" smtClean="0">
                <a:solidFill>
                  <a:schemeClr val="tx1"/>
                </a:solidFill>
                <a:latin typeface=".SFUI-Regular"/>
              </a:rPr>
              <a:t>st</a:t>
            </a:r>
            <a:r>
              <a:rPr lang="en-US" sz="2800" b="1" dirty="0" smtClean="0">
                <a:solidFill>
                  <a:schemeClr val="tx1"/>
                </a:solidFill>
                <a:latin typeface=".SFUI-Regular"/>
              </a:rPr>
              <a:t>, women choose one of the first nine days of March; the weather on that day would predict how the year will be for them. </a:t>
            </a:r>
          </a:p>
          <a:p>
            <a:r>
              <a:rPr lang="en-US" sz="2800" b="1" dirty="0" smtClean="0">
                <a:solidFill>
                  <a:schemeClr val="tx1"/>
                </a:solidFill>
                <a:latin typeface=".SFUI-Regular"/>
              </a:rPr>
              <a:t>The first nine days of March are called Baba </a:t>
            </a:r>
            <a:r>
              <a:rPr lang="en-US" sz="2800" b="1" dirty="0" err="1" smtClean="0">
                <a:solidFill>
                  <a:schemeClr val="tx1"/>
                </a:solidFill>
                <a:latin typeface=".SFUI-Regular"/>
              </a:rPr>
              <a:t>Dochia’s</a:t>
            </a:r>
            <a:r>
              <a:rPr lang="en-US" sz="2800" b="1" dirty="0" smtClean="0">
                <a:solidFill>
                  <a:schemeClr val="tx1"/>
                </a:solidFill>
                <a:latin typeface=".SFUI-Regular"/>
              </a:rPr>
              <a:t> days – Baba </a:t>
            </a:r>
            <a:r>
              <a:rPr lang="en-US" sz="2800" b="1" dirty="0" err="1" smtClean="0">
                <a:solidFill>
                  <a:schemeClr val="tx1"/>
                </a:solidFill>
                <a:latin typeface=".SFUI-Regular"/>
              </a:rPr>
              <a:t>Dochia</a:t>
            </a:r>
            <a:r>
              <a:rPr lang="en-US" sz="2800" b="1" dirty="0" smtClean="0">
                <a:solidFill>
                  <a:schemeClr val="tx1"/>
                </a:solidFill>
                <a:latin typeface=".SFUI-Regular"/>
              </a:rPr>
              <a:t> is an image of the Great Earth </a:t>
            </a:r>
            <a:r>
              <a:rPr lang="en-US" sz="2800" b="1" dirty="0" err="1" smtClean="0">
                <a:solidFill>
                  <a:schemeClr val="tx1"/>
                </a:solidFill>
                <a:latin typeface=".SFUI-Regular"/>
              </a:rPr>
              <a:t>Godess</a:t>
            </a:r>
            <a:r>
              <a:rPr lang="en-US" sz="2800" b="1" dirty="0" smtClean="0">
                <a:solidFill>
                  <a:schemeClr val="tx1"/>
                </a:solidFill>
                <a:latin typeface=".SFUI-Regular"/>
              </a:rPr>
              <a:t>.</a:t>
            </a:r>
          </a:p>
        </p:txBody>
      </p:sp>
    </p:spTree>
    <p:extLst>
      <p:ext uri="{BB962C8B-B14F-4D97-AF65-F5344CB8AC3E}">
        <p14:creationId xmlns:p14="http://schemas.microsoft.com/office/powerpoint/2010/main" val="5949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85E3D4B1-B848-2A40-B2C8-A1C1E5191430}"/>
              </a:ext>
            </a:extLst>
          </p:cNvPr>
          <p:cNvSpPr>
            <a:spLocks noGrp="1"/>
          </p:cNvSpPr>
          <p:nvPr>
            <p:ph type="title"/>
          </p:nvPr>
        </p:nvSpPr>
        <p:spPr>
          <a:xfrm>
            <a:off x="723900" y="685800"/>
            <a:ext cx="3855720" cy="4419600"/>
          </a:xfrm>
        </p:spPr>
        <p:txBody>
          <a:bodyPr>
            <a:normAutofit/>
          </a:bodyPr>
          <a:lstStyle/>
          <a:p>
            <a:pPr algn="just"/>
            <a:r>
              <a:rPr lang="en-US" sz="1800" dirty="0" smtClean="0">
                <a:solidFill>
                  <a:schemeClr val="bg1"/>
                </a:solidFill>
                <a:latin typeface=".SFUI-Regular"/>
              </a:rPr>
              <a:t>	</a:t>
            </a:r>
            <a:br>
              <a:rPr lang="en-US" sz="1800" dirty="0" smtClean="0">
                <a:solidFill>
                  <a:schemeClr val="bg1"/>
                </a:solidFill>
                <a:latin typeface=".SFUI-Regular"/>
              </a:rPr>
            </a:br>
            <a:r>
              <a:rPr lang="en-US" sz="1800" dirty="0">
                <a:solidFill>
                  <a:schemeClr val="bg1"/>
                </a:solidFill>
                <a:latin typeface=".SFUI-Regular"/>
              </a:rPr>
              <a:t>	</a:t>
            </a:r>
            <a:r>
              <a:rPr lang="ro-RO" sz="1800" b="1" dirty="0" smtClean="0">
                <a:solidFill>
                  <a:schemeClr val="bg1"/>
                </a:solidFill>
                <a:latin typeface=".SFUI-Regular"/>
              </a:rPr>
              <a:t>Initially</a:t>
            </a:r>
            <a:r>
              <a:rPr lang="ro-RO" sz="1800" b="1" dirty="0">
                <a:solidFill>
                  <a:schemeClr val="bg1"/>
                </a:solidFill>
                <a:latin typeface=".SFUI-Regular"/>
              </a:rPr>
              <a:t>, the "Mărțișor" string was called the </a:t>
            </a:r>
            <a:r>
              <a:rPr lang="ro-RO" sz="1800" b="1" i="1" dirty="0">
                <a:solidFill>
                  <a:schemeClr val="bg1"/>
                </a:solidFill>
                <a:latin typeface=".SFUI-RegularItalic"/>
              </a:rPr>
              <a:t>Year's Rope</a:t>
            </a:r>
            <a:r>
              <a:rPr lang="ro-RO" sz="1800" b="1" i="0" dirty="0">
                <a:solidFill>
                  <a:schemeClr val="bg1"/>
                </a:solidFill>
                <a:latin typeface=".SFUI-Regular"/>
              </a:rPr>
              <a:t> (</a:t>
            </a:r>
            <a:r>
              <a:rPr lang="ro-RO" sz="1800" b="1" i="1" dirty="0">
                <a:solidFill>
                  <a:schemeClr val="bg1"/>
                </a:solidFill>
                <a:latin typeface=".SFUI-RegularItalic"/>
              </a:rPr>
              <a:t>funia anului</a:t>
            </a:r>
            <a:r>
              <a:rPr lang="ro-RO" sz="1800" b="1" i="0" dirty="0">
                <a:solidFill>
                  <a:schemeClr val="bg1"/>
                </a:solidFill>
                <a:latin typeface=".SFUI-Regular"/>
              </a:rPr>
              <a:t>, in Romanian), made by black and white wool threads, representing the 365 days of the year. The </a:t>
            </a:r>
            <a:r>
              <a:rPr lang="ro-RO" sz="1800" b="1" i="1" dirty="0">
                <a:solidFill>
                  <a:schemeClr val="bg1"/>
                </a:solidFill>
                <a:latin typeface=".SFUI-RegularItalic"/>
              </a:rPr>
              <a:t>Year's Rope</a:t>
            </a:r>
            <a:r>
              <a:rPr lang="ro-RO" sz="1800" b="1" i="0" dirty="0">
                <a:solidFill>
                  <a:schemeClr val="bg1"/>
                </a:solidFill>
                <a:latin typeface=".SFUI-Regular"/>
              </a:rPr>
              <a:t> was the link between summer and winter, black and white representing the opposition and the unity of opposites: light and dark, warm and cold, life and death. The </a:t>
            </a:r>
            <a:r>
              <a:rPr lang="ro-RO" sz="1800" b="1" i="1" dirty="0">
                <a:solidFill>
                  <a:schemeClr val="bg1"/>
                </a:solidFill>
                <a:latin typeface=".SFUI-RegularItalic"/>
              </a:rPr>
              <a:t>Mărțișor</a:t>
            </a:r>
            <a:r>
              <a:rPr lang="ro-RO" sz="1800" b="1" i="0" dirty="0">
                <a:solidFill>
                  <a:schemeClr val="bg1"/>
                </a:solidFill>
                <a:latin typeface=".SFUI-Regular"/>
              </a:rPr>
              <a:t> is the thread of the days in the year, spun </a:t>
            </a:r>
            <a:r>
              <a:rPr lang="ro-RO" sz="1800" b="1" i="0" dirty="0" smtClean="0">
                <a:solidFill>
                  <a:schemeClr val="bg1"/>
                </a:solidFill>
                <a:latin typeface=".SFUI-Regular"/>
              </a:rPr>
              <a:t>by </a:t>
            </a:r>
            <a:r>
              <a:rPr lang="en-US" sz="1800" b="1" i="0" dirty="0" smtClean="0">
                <a:solidFill>
                  <a:schemeClr val="bg1"/>
                </a:solidFill>
                <a:latin typeface=".SFUI-Regular"/>
              </a:rPr>
              <a:t>Baba </a:t>
            </a:r>
            <a:r>
              <a:rPr lang="en-US" sz="1800" b="1" i="0" dirty="0" err="1" smtClean="0">
                <a:solidFill>
                  <a:schemeClr val="bg1"/>
                </a:solidFill>
                <a:latin typeface=".SFUI-Regular"/>
              </a:rPr>
              <a:t>Dochia</a:t>
            </a:r>
            <a:r>
              <a:rPr lang="en-US" sz="1800" b="1" i="0" dirty="0" smtClean="0">
                <a:solidFill>
                  <a:schemeClr val="bg1"/>
                </a:solidFill>
                <a:latin typeface=".SFUI-Regular"/>
              </a:rPr>
              <a:t>.</a:t>
            </a:r>
            <a:endParaRPr lang="ro-RO" b="1" dirty="0">
              <a:solidFill>
                <a:schemeClr val="bg1"/>
              </a:solidFill>
            </a:endParaRPr>
          </a:p>
        </p:txBody>
      </p:sp>
      <p:pic>
        <p:nvPicPr>
          <p:cNvPr id="5" name="Imagine 5">
            <a:extLst>
              <a:ext uri="{FF2B5EF4-FFF2-40B4-BE49-F238E27FC236}">
                <a16:creationId xmlns:a16="http://schemas.microsoft.com/office/drawing/2014/main" xmlns="" id="{55EA892E-369A-784E-913D-00EFC9EEE0FA}"/>
              </a:ext>
            </a:extLst>
          </p:cNvPr>
          <p:cNvPicPr>
            <a:picLocks noGrp="1" noChangeAspect="1"/>
          </p:cNvPicPr>
          <p:nvPr>
            <p:ph type="pic" idx="1"/>
          </p:nvPr>
        </p:nvPicPr>
        <p:blipFill rotWithShape="1">
          <a:blip r:embed="rId2"/>
          <a:srcRect l="15721" r="15721"/>
          <a:stretch/>
        </p:blipFill>
        <p:spPr>
          <a:xfrm>
            <a:off x="6096000" y="562919"/>
            <a:ext cx="5566567" cy="5732162"/>
          </a:xfrm>
        </p:spPr>
      </p:pic>
    </p:spTree>
    <p:extLst>
      <p:ext uri="{BB962C8B-B14F-4D97-AF65-F5344CB8AC3E}">
        <p14:creationId xmlns:p14="http://schemas.microsoft.com/office/powerpoint/2010/main" val="533847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34366ABD-F965-514B-B3EC-9C0EDBA04A8C}"/>
              </a:ext>
            </a:extLst>
          </p:cNvPr>
          <p:cNvSpPr>
            <a:spLocks noGrp="1"/>
          </p:cNvSpPr>
          <p:nvPr>
            <p:ph type="title"/>
          </p:nvPr>
        </p:nvSpPr>
        <p:spPr>
          <a:xfrm>
            <a:off x="802945" y="1143000"/>
            <a:ext cx="3597262" cy="3545083"/>
          </a:xfrm>
        </p:spPr>
        <p:txBody>
          <a:bodyPr>
            <a:normAutofit fontScale="90000"/>
          </a:bodyPr>
          <a:lstStyle/>
          <a:p>
            <a:pPr algn="just"/>
            <a:r>
              <a:rPr lang="ro-RO" sz="1800" b="1" dirty="0">
                <a:solidFill>
                  <a:schemeClr val="bg1"/>
                </a:solidFill>
                <a:latin typeface=".SFUI-Regular"/>
              </a:rPr>
              <a:t>According to </a:t>
            </a:r>
            <a:r>
              <a:rPr lang="en-US" sz="1800" b="1" dirty="0" smtClean="0">
                <a:solidFill>
                  <a:schemeClr val="bg1"/>
                </a:solidFill>
                <a:latin typeface=".SFUI-Regular"/>
              </a:rPr>
              <a:t>an </a:t>
            </a:r>
            <a:r>
              <a:rPr lang="ro-RO" sz="1800" b="1" dirty="0" smtClean="0">
                <a:solidFill>
                  <a:schemeClr val="bg1"/>
                </a:solidFill>
                <a:latin typeface=".SFUI-Regular"/>
              </a:rPr>
              <a:t>ancient </a:t>
            </a:r>
            <a:r>
              <a:rPr lang="ro-RO" sz="1800" b="1" dirty="0">
                <a:solidFill>
                  <a:schemeClr val="bg1"/>
                </a:solidFill>
                <a:latin typeface=".SFUI-Regular"/>
              </a:rPr>
              <a:t>Roman tradition, the </a:t>
            </a:r>
            <a:r>
              <a:rPr lang="en-US" sz="1800" b="1" dirty="0" smtClean="0">
                <a:solidFill>
                  <a:schemeClr val="bg1"/>
                </a:solidFill>
                <a:latin typeface=".SFUI-Regular"/>
              </a:rPr>
              <a:t>I</a:t>
            </a:r>
            <a:r>
              <a:rPr lang="ro-RO" sz="1800" b="1" dirty="0" smtClean="0">
                <a:solidFill>
                  <a:schemeClr val="bg1"/>
                </a:solidFill>
                <a:latin typeface=".SFUI-Regular"/>
              </a:rPr>
              <a:t>des </a:t>
            </a:r>
            <a:r>
              <a:rPr lang="ro-RO" sz="1800" b="1" dirty="0">
                <a:solidFill>
                  <a:schemeClr val="bg1"/>
                </a:solidFill>
                <a:latin typeface=".SFUI-Regular"/>
              </a:rPr>
              <a:t>of March was the perfect time to embark on military campaigns. In this context, it is believed that the red string of Mărțișor symbolises vitality, while white symbolises victory. Red is the colour of fire, blood, and a symbol of life, associated with the passion of women. Meanwhile, white is the colour of snow, clouds, and the wisdom of men. In this interpretation, the thread of a Mărțișor represents the union of the feminine and the masculine principles, the vital forces which give birth to the eternal cycle of the nature. Red and white are also complementary colours present in many key traditions of </a:t>
            </a:r>
            <a:r>
              <a:rPr lang="en-US" sz="1800" b="1" dirty="0" smtClean="0">
                <a:solidFill>
                  <a:schemeClr val="bg1"/>
                </a:solidFill>
                <a:latin typeface=".SFUI-Regular"/>
              </a:rPr>
              <a:t>the Romanian folklore.</a:t>
            </a:r>
            <a:endParaRPr lang="ro-RO" b="1" dirty="0">
              <a:solidFill>
                <a:schemeClr val="bg1"/>
              </a:solidFill>
            </a:endParaRP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3664" r="23664"/>
          <a:stretch>
            <a:fillRect/>
          </a:stretch>
        </p:blipFill>
        <p:spPr bwMode="auto">
          <a:xfrm>
            <a:off x="6477000" y="762000"/>
            <a:ext cx="4217924"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76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A401CD3A-6C21-4846-A288-7D6BF8B36BCE}"/>
              </a:ext>
            </a:extLst>
          </p:cNvPr>
          <p:cNvSpPr>
            <a:spLocks noGrp="1"/>
          </p:cNvSpPr>
          <p:nvPr>
            <p:ph type="title"/>
          </p:nvPr>
        </p:nvSpPr>
        <p:spPr/>
        <p:txBody>
          <a:bodyPr>
            <a:normAutofit/>
          </a:bodyPr>
          <a:lstStyle/>
          <a:p>
            <a:pPr algn="just"/>
            <a:r>
              <a:rPr lang="en-US" sz="1800" b="1" dirty="0" smtClean="0">
                <a:solidFill>
                  <a:schemeClr val="tx1"/>
                </a:solidFill>
                <a:latin typeface=".SFUI-Regular"/>
              </a:rPr>
              <a:t>	</a:t>
            </a:r>
            <a:r>
              <a:rPr lang="ro-RO" sz="2000" b="1" dirty="0" smtClean="0">
                <a:solidFill>
                  <a:schemeClr val="tx1"/>
                </a:solidFill>
                <a:latin typeface=".SFUI-Regular"/>
              </a:rPr>
              <a:t>In </a:t>
            </a:r>
            <a:r>
              <a:rPr lang="en-US" sz="2000" b="1" dirty="0" smtClean="0">
                <a:solidFill>
                  <a:schemeClr val="tx1"/>
                </a:solidFill>
                <a:latin typeface=".SFUI-Regular"/>
              </a:rPr>
              <a:t>the Romanian folklore, seasons are attributed symbolic colours: spring is red, summer is green or yellow, autumn is black and winter is white. That is why one can say that the </a:t>
            </a:r>
            <a:r>
              <a:rPr lang="en-US" sz="2000" b="1" dirty="0" err="1" smtClean="0">
                <a:solidFill>
                  <a:schemeClr val="tx1"/>
                </a:solidFill>
                <a:latin typeface=".SFUI-Regular"/>
              </a:rPr>
              <a:t>Martisor</a:t>
            </a:r>
            <a:r>
              <a:rPr lang="en-US" sz="2000" b="1" dirty="0" smtClean="0">
                <a:solidFill>
                  <a:schemeClr val="tx1"/>
                </a:solidFill>
                <a:latin typeface=".SFUI-Regular"/>
              </a:rPr>
              <a:t> thread, knitted in white and red, is a symbol of passing, from the cold white winter to the lively spring, associated with fire and life.</a:t>
            </a:r>
            <a:endParaRPr lang="ro-RO" sz="2000" b="1" dirty="0">
              <a:solidFill>
                <a:schemeClr val="tx1"/>
              </a:solidFill>
            </a:endParaRPr>
          </a:p>
        </p:txBody>
      </p:sp>
      <p:pic>
        <p:nvPicPr>
          <p:cNvPr id="3" name="Imagine 3">
            <a:extLst>
              <a:ext uri="{FF2B5EF4-FFF2-40B4-BE49-F238E27FC236}">
                <a16:creationId xmlns:a16="http://schemas.microsoft.com/office/drawing/2014/main" xmlns="" id="{FF13B680-47C0-2F40-ACDA-75B04D023EDA}"/>
              </a:ext>
            </a:extLst>
          </p:cNvPr>
          <p:cNvPicPr>
            <a:picLocks noChangeAspect="1"/>
          </p:cNvPicPr>
          <p:nvPr/>
        </p:nvPicPr>
        <p:blipFill>
          <a:blip r:embed="rId2"/>
          <a:stretch>
            <a:fillRect/>
          </a:stretch>
        </p:blipFill>
        <p:spPr>
          <a:xfrm>
            <a:off x="3247389" y="2878303"/>
            <a:ext cx="5697221" cy="3293897"/>
          </a:xfrm>
          <a:prstGeom prst="rect">
            <a:avLst/>
          </a:prstGeom>
        </p:spPr>
      </p:pic>
    </p:spTree>
    <p:extLst>
      <p:ext uri="{BB962C8B-B14F-4D97-AF65-F5344CB8AC3E}">
        <p14:creationId xmlns:p14="http://schemas.microsoft.com/office/powerpoint/2010/main" val="1433665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3">
            <a:extLst>
              <a:ext uri="{FF2B5EF4-FFF2-40B4-BE49-F238E27FC236}">
                <a16:creationId xmlns:a16="http://schemas.microsoft.com/office/drawing/2014/main" xmlns="" id="{CC760B53-7967-9B49-922B-057FE1CDB344}"/>
              </a:ext>
            </a:extLst>
          </p:cNvPr>
          <p:cNvPicPr>
            <a:picLocks noChangeAspect="1"/>
          </p:cNvPicPr>
          <p:nvPr/>
        </p:nvPicPr>
        <p:blipFill>
          <a:blip r:embed="rId2"/>
          <a:stretch>
            <a:fillRect/>
          </a:stretch>
        </p:blipFill>
        <p:spPr>
          <a:xfrm>
            <a:off x="2362200" y="990600"/>
            <a:ext cx="4037056" cy="2516660"/>
          </a:xfrm>
          <a:prstGeom prst="rect">
            <a:avLst/>
          </a:prstGeom>
        </p:spPr>
      </p:pic>
      <p:pic>
        <p:nvPicPr>
          <p:cNvPr id="5" name="Imagine 5">
            <a:extLst>
              <a:ext uri="{FF2B5EF4-FFF2-40B4-BE49-F238E27FC236}">
                <a16:creationId xmlns:a16="http://schemas.microsoft.com/office/drawing/2014/main" xmlns="" id="{BF5F5069-4048-AA4F-99AD-41C462B73346}"/>
              </a:ext>
            </a:extLst>
          </p:cNvPr>
          <p:cNvPicPr>
            <a:picLocks noChangeAspect="1"/>
          </p:cNvPicPr>
          <p:nvPr/>
        </p:nvPicPr>
        <p:blipFill>
          <a:blip r:embed="rId3"/>
          <a:stretch>
            <a:fillRect/>
          </a:stretch>
        </p:blipFill>
        <p:spPr>
          <a:xfrm>
            <a:off x="6477000" y="992659"/>
            <a:ext cx="3352800" cy="251460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07260"/>
            <a:ext cx="4037056" cy="269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0398046"/>
      </p:ext>
    </p:extLst>
  </p:cSld>
  <p:clrMapOvr>
    <a:masterClrMapping/>
  </p:clrMapOvr>
</p:sld>
</file>

<file path=ppt/theme/theme1.xml><?xml version="1.0" encoding="utf-8"?>
<a:theme xmlns:a="http://schemas.openxmlformats.org/drawingml/2006/main" name="Trunchier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45</TotalTime>
  <Words>380</Words>
  <Application>Microsoft Office PowerPoint</Application>
  <PresentationFormat>Custom</PresentationFormat>
  <Paragraphs>15</Paragraphs>
  <Slides>9</Slides>
  <Notes>0</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Trunchiere</vt:lpstr>
      <vt:lpstr>     1st of March          MĂRȚIȘOR</vt:lpstr>
      <vt:lpstr> Mărțișor  is a Romanian celebration  marking the beginning of spring, on March the 1st.</vt:lpstr>
      <vt:lpstr>PowerPoint Presentation</vt:lpstr>
      <vt:lpstr> In modern times, and especially in urban areas, the Mărțișor lost most of its talisman properties and became more a symbol of friendship, love, appreciation and respect. The black threads were replaced by red, but the delicate wool string is still a ‘cottage industry’ among people in the countryside, who comb out the wool, dye the floss, and twist it into thousands of tassels. In some areas, the amulets are still made with black and white string, to ward off evil. Related to Martisor and also a symbol of spring in Romania is the snowdrop flower.</vt:lpstr>
      <vt:lpstr>Superstitions </vt:lpstr>
      <vt:lpstr>   Initially, the "Mărțișor" string was called the Year's Rope (funia anului, in Romanian), made by black and white wool threads, representing the 365 days of the year. The Year's Rope was the link between summer and winter, black and white representing the opposition and the unity of opposites: light and dark, warm and cold, life and death. The Mărțișor is the thread of the days in the year, spun by Baba Dochia.</vt:lpstr>
      <vt:lpstr>According to an ancient Roman tradition, the Ides of March was the perfect time to embark on military campaigns. In this context, it is believed that the red string of Mărțișor symbolises vitality, while white symbolises victory. Red is the colour of fire, blood, and a symbol of life, associated with the passion of women. Meanwhile, white is the colour of snow, clouds, and the wisdom of men. In this interpretation, the thread of a Mărțișor represents the union of the feminine and the masculine principles, the vital forces which give birth to the eternal cycle of the nature. Red and white are also complementary colours present in many key traditions of the Romanian folklore.</vt:lpstr>
      <vt:lpstr> In the Romanian folklore, seasons are attributed symbolic colours: spring is red, summer is green or yellow, autumn is black and winter is white. That is why one can say that the Martisor thread, knitted in white and red, is a symbol of passing, from the cold white winter to the lively spring, associated with fire and life.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March MĂRȚIȘOR</dc:title>
  <dc:creator>roxanne_mircea@yahoo.com</dc:creator>
  <cp:lastModifiedBy>Ac</cp:lastModifiedBy>
  <cp:revision>9</cp:revision>
  <dcterms:created xsi:type="dcterms:W3CDTF">2020-02-28T16:33:24Z</dcterms:created>
  <dcterms:modified xsi:type="dcterms:W3CDTF">2020-02-29T16:00:14Z</dcterms:modified>
</cp:coreProperties>
</file>