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40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ro-RO"/>
              <a:t>Faceți clic pentru a edita stilul de titlu coordonator</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2/19/2020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2/19/2020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ro-RO"/>
              <a:t>Faceți clic pentru a edita stilul de titlu coordonator</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2/19/2020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ro-RO"/>
              <a:t>Faceți clic pentru a edita stilul de titlu coordonator</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2/19/2020</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5125305" y="1488985"/>
            <a:ext cx="6264350" cy="1696853"/>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5118447" y="4351687"/>
            <a:ext cx="6265588" cy="1704060"/>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2/19/2020</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2/19/2020</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ro-RO"/>
              <a:t>Faceți clic pentru a edita stilul de titlu coordonator</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48A87A34-81AB-432B-8DAE-1953F412C126}" type="datetimeFigureOut">
              <a:rPr lang="en-US" dirty="0"/>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2/19/2020</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2/19/2020</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en.m.wikipedia.org/wiki/February_24" TargetMode="External"/><Relationship Id="rId2" Type="http://schemas.openxmlformats.org/officeDocument/2006/relationships/hyperlink" Target="https://en.m.wikipedia.org/wiki/Romanians" TargetMode="External"/><Relationship Id="rId1" Type="http://schemas.openxmlformats.org/officeDocument/2006/relationships/slideLayout" Target="../slideLayouts/slideLayout2.xml"/><Relationship Id="rId5" Type="http://schemas.openxmlformats.org/officeDocument/2006/relationships/hyperlink" Target="https://en.m.wikipedia.org/wiki/Love" TargetMode="External"/><Relationship Id="rId4" Type="http://schemas.openxmlformats.org/officeDocument/2006/relationships/hyperlink" Target="https://en.m.wikipedia.org/wiki/Baba_Dochi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n.m.wikipedia.org/wiki/Snowdrop"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C5329099-41CA-0D48-8EA5-281467D63713}"/>
              </a:ext>
            </a:extLst>
          </p:cNvPr>
          <p:cNvSpPr>
            <a:spLocks noGrp="1"/>
          </p:cNvSpPr>
          <p:nvPr>
            <p:ph type="ctrTitle"/>
          </p:nvPr>
        </p:nvSpPr>
        <p:spPr>
          <a:xfrm>
            <a:off x="1759236" y="2075504"/>
            <a:ext cx="8679915" cy="2420296"/>
          </a:xfrm>
        </p:spPr>
        <p:txBody>
          <a:bodyPr>
            <a:normAutofit fontScale="90000"/>
          </a:bodyPr>
          <a:lstStyle/>
          <a:p>
            <a:r>
              <a:rPr lang="en-US" b="1" dirty="0" smtClean="0"/>
              <a:t>DRAGOBETE</a:t>
            </a:r>
            <a:r>
              <a:rPr lang="ro-RO" dirty="0" smtClean="0"/>
              <a:t/>
            </a:r>
            <a:br>
              <a:rPr lang="ro-RO" dirty="0" smtClean="0"/>
            </a:br>
            <a:r>
              <a:rPr lang="ro-RO" dirty="0" smtClean="0"/>
              <a:t>The Romanian equivalent of Valentine</a:t>
            </a:r>
            <a:r>
              <a:rPr lang="en-US" dirty="0" smtClean="0"/>
              <a:t>’</a:t>
            </a:r>
            <a:r>
              <a:rPr lang="ro-RO" dirty="0" smtClean="0"/>
              <a:t>s Day</a:t>
            </a:r>
            <a:r>
              <a:rPr lang="en-US" dirty="0"/>
              <a:t/>
            </a:r>
            <a:br>
              <a:rPr lang="en-US" dirty="0"/>
            </a:br>
            <a:endParaRPr lang="ro-RO" dirty="0"/>
          </a:p>
        </p:txBody>
      </p:sp>
      <p:sp>
        <p:nvSpPr>
          <p:cNvPr id="3" name="Subtitlu 2">
            <a:extLst>
              <a:ext uri="{FF2B5EF4-FFF2-40B4-BE49-F238E27FC236}">
                <a16:creationId xmlns="" xmlns:a16="http://schemas.microsoft.com/office/drawing/2014/main" id="{0D3BA6A0-D398-F240-82AB-B84CC6C70082}"/>
              </a:ext>
            </a:extLst>
          </p:cNvPr>
          <p:cNvSpPr>
            <a:spLocks noGrp="1"/>
          </p:cNvSpPr>
          <p:nvPr>
            <p:ph type="subTitle" idx="1"/>
          </p:nvPr>
        </p:nvSpPr>
        <p:spPr>
          <a:xfrm>
            <a:off x="7696200" y="4077888"/>
            <a:ext cx="2514600" cy="864815"/>
          </a:xfrm>
        </p:spPr>
        <p:txBody>
          <a:bodyPr>
            <a:normAutofit fontScale="85000" lnSpcReduction="20000"/>
          </a:bodyPr>
          <a:lstStyle/>
          <a:p>
            <a:r>
              <a:rPr lang="en-US" dirty="0" smtClean="0"/>
              <a:t>Presentation made by:</a:t>
            </a:r>
          </a:p>
          <a:p>
            <a:r>
              <a:rPr lang="en-US" dirty="0" err="1" smtClean="0"/>
              <a:t>Mircea</a:t>
            </a:r>
            <a:r>
              <a:rPr lang="en-US" dirty="0" smtClean="0"/>
              <a:t> </a:t>
            </a:r>
            <a:r>
              <a:rPr lang="en-US" dirty="0"/>
              <a:t>Roxana</a:t>
            </a:r>
          </a:p>
          <a:p>
            <a:r>
              <a:rPr lang="en-US" dirty="0" err="1"/>
              <a:t>Denisiuc</a:t>
            </a:r>
            <a:r>
              <a:rPr lang="en-US" dirty="0"/>
              <a:t> Bianca </a:t>
            </a:r>
            <a:endParaRPr lang="ro-RO" dirty="0"/>
          </a:p>
        </p:txBody>
      </p:sp>
    </p:spTree>
    <p:extLst>
      <p:ext uri="{BB962C8B-B14F-4D97-AF65-F5344CB8AC3E}">
        <p14:creationId xmlns:p14="http://schemas.microsoft.com/office/powerpoint/2010/main" val="3546696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08E447BE-4E58-6442-8E4D-FC423FCB70CE}"/>
              </a:ext>
            </a:extLst>
          </p:cNvPr>
          <p:cNvSpPr>
            <a:spLocks noGrp="1"/>
          </p:cNvSpPr>
          <p:nvPr>
            <p:ph type="title"/>
          </p:nvPr>
        </p:nvSpPr>
        <p:spPr>
          <a:xfrm>
            <a:off x="970407" y="2271732"/>
            <a:ext cx="3298936" cy="2452668"/>
          </a:xfrm>
        </p:spPr>
        <p:txBody>
          <a:bodyPr>
            <a:normAutofit fontScale="90000"/>
          </a:bodyPr>
          <a:lstStyle/>
          <a:p>
            <a:r>
              <a:rPr lang="ro-RO" sz="1800" b="1" dirty="0">
                <a:solidFill>
                  <a:schemeClr val="bg1"/>
                </a:solidFill>
                <a:latin typeface="OpenSans-Regular"/>
              </a:rPr>
              <a:t>These being said, it’s obvious that </a:t>
            </a:r>
            <a:r>
              <a:rPr lang="en-US" sz="1800" b="1" dirty="0" smtClean="0">
                <a:solidFill>
                  <a:schemeClr val="bg1"/>
                </a:solidFill>
                <a:latin typeface="OpenSans-Regular"/>
              </a:rPr>
              <a:t> </a:t>
            </a:r>
            <a:r>
              <a:rPr lang="ro-RO" sz="1800" b="1" dirty="0" smtClean="0">
                <a:solidFill>
                  <a:schemeClr val="bg1"/>
                </a:solidFill>
                <a:latin typeface="OpenSans-Regular"/>
              </a:rPr>
              <a:t>in</a:t>
            </a:r>
            <a:r>
              <a:rPr lang="en-US" sz="1800" b="1" dirty="0" smtClean="0">
                <a:solidFill>
                  <a:schemeClr val="bg1"/>
                </a:solidFill>
                <a:latin typeface="OpenSans-Regular"/>
              </a:rPr>
              <a:t> Romania  February is really the month of love.  After many years of censorship  during the communist period,  </a:t>
            </a:r>
            <a:r>
              <a:rPr lang="en-US" sz="1800" b="1" dirty="0" err="1" smtClean="0">
                <a:solidFill>
                  <a:schemeClr val="bg1"/>
                </a:solidFill>
                <a:latin typeface="OpenSans-Regular"/>
              </a:rPr>
              <a:t>Dragobete</a:t>
            </a:r>
            <a:r>
              <a:rPr lang="en-US" sz="1800" b="1" dirty="0" smtClean="0">
                <a:solidFill>
                  <a:schemeClr val="bg1"/>
                </a:solidFill>
                <a:latin typeface="OpenSans-Regular"/>
              </a:rPr>
              <a:t> is rapidly recovering its rightful  place, reminding people to never stop  loving  each other </a:t>
            </a:r>
            <a:r>
              <a:rPr lang="en-US" sz="1800" b="1" dirty="0">
                <a:solidFill>
                  <a:schemeClr val="bg1"/>
                </a:solidFill>
                <a:latin typeface="OpenSans-Regular"/>
              </a:rPr>
              <a:t>,</a:t>
            </a:r>
            <a:r>
              <a:rPr lang="en-US" sz="1800" b="1" dirty="0" smtClean="0">
                <a:solidFill>
                  <a:schemeClr val="bg1"/>
                </a:solidFill>
                <a:latin typeface="OpenSans-Regular"/>
              </a:rPr>
              <a:t>  be it in the old-fashioned Romanian  way or the global way.</a:t>
            </a:r>
            <a:endParaRPr lang="ro-RO" b="1" dirty="0">
              <a:solidFill>
                <a:schemeClr val="bg1"/>
              </a:solidFill>
            </a:endParaRPr>
          </a:p>
        </p:txBody>
      </p:sp>
      <p:pic>
        <p:nvPicPr>
          <p:cNvPr id="3" name="Imagine 3">
            <a:extLst>
              <a:ext uri="{FF2B5EF4-FFF2-40B4-BE49-F238E27FC236}">
                <a16:creationId xmlns="" xmlns:a16="http://schemas.microsoft.com/office/drawing/2014/main" id="{43B754EF-01A8-1544-A6BA-79157778FFFF}"/>
              </a:ext>
            </a:extLst>
          </p:cNvPr>
          <p:cNvPicPr>
            <a:picLocks noChangeAspect="1"/>
          </p:cNvPicPr>
          <p:nvPr/>
        </p:nvPicPr>
        <p:blipFill>
          <a:blip r:embed="rId2"/>
          <a:stretch>
            <a:fillRect/>
          </a:stretch>
        </p:blipFill>
        <p:spPr>
          <a:xfrm>
            <a:off x="6067796" y="1587070"/>
            <a:ext cx="5153797" cy="4208934"/>
          </a:xfrm>
          <a:prstGeom prst="rect">
            <a:avLst/>
          </a:prstGeom>
        </p:spPr>
      </p:pic>
    </p:spTree>
    <p:extLst>
      <p:ext uri="{BB962C8B-B14F-4D97-AF65-F5344CB8AC3E}">
        <p14:creationId xmlns:p14="http://schemas.microsoft.com/office/powerpoint/2010/main" val="2784431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5CBDC82E-BA92-3745-B290-3673E9EA74C0}"/>
              </a:ext>
            </a:extLst>
          </p:cNvPr>
          <p:cNvSpPr>
            <a:spLocks noGrp="1"/>
          </p:cNvSpPr>
          <p:nvPr>
            <p:ph type="title"/>
          </p:nvPr>
        </p:nvSpPr>
        <p:spPr>
          <a:xfrm>
            <a:off x="791680" y="2199276"/>
            <a:ext cx="3498979" cy="2456442"/>
          </a:xfrm>
        </p:spPr>
        <p:txBody>
          <a:bodyPr/>
          <a:lstStyle/>
          <a:p>
            <a:r>
              <a:rPr lang="en-US" dirty="0"/>
              <a:t>What is Dragobete?</a:t>
            </a:r>
            <a:endParaRPr lang="ro-RO" dirty="0"/>
          </a:p>
        </p:txBody>
      </p:sp>
      <p:sp>
        <p:nvSpPr>
          <p:cNvPr id="5" name="Substituent conținut 4">
            <a:extLst>
              <a:ext uri="{FF2B5EF4-FFF2-40B4-BE49-F238E27FC236}">
                <a16:creationId xmlns="" xmlns:a16="http://schemas.microsoft.com/office/drawing/2014/main" id="{5779C28A-BD3C-B940-A7DB-E8F5616A7ACE}"/>
              </a:ext>
            </a:extLst>
          </p:cNvPr>
          <p:cNvSpPr>
            <a:spLocks noGrp="1"/>
          </p:cNvSpPr>
          <p:nvPr>
            <p:ph idx="1"/>
          </p:nvPr>
        </p:nvSpPr>
        <p:spPr/>
        <p:txBody>
          <a:bodyPr/>
          <a:lstStyle/>
          <a:p>
            <a:r>
              <a:rPr lang="ro-RO" sz="2400" b="1" dirty="0">
                <a:solidFill>
                  <a:srgbClr val="222222"/>
                </a:solidFill>
                <a:latin typeface=".SFUI-Bold"/>
              </a:rPr>
              <a:t>Dragobete</a:t>
            </a:r>
            <a:r>
              <a:rPr lang="ro-RO" sz="1800" b="0" dirty="0">
                <a:solidFill>
                  <a:srgbClr val="222222"/>
                </a:solidFill>
                <a:latin typeface=".SFUI-Regular"/>
              </a:rPr>
              <a:t> </a:t>
            </a:r>
            <a:r>
              <a:rPr lang="ro-RO" sz="1800" b="0" u="sng" dirty="0" smtClean="0">
                <a:solidFill>
                  <a:schemeClr val="accent1"/>
                </a:solidFill>
                <a:latin typeface=".SFUI-Regular"/>
              </a:rPr>
              <a:t>is a traditional </a:t>
            </a:r>
            <a:r>
              <a:rPr lang="ro-RO" sz="1800" b="0" u="sng" dirty="0" smtClean="0">
                <a:solidFill>
                  <a:schemeClr val="accent1"/>
                </a:solidFill>
                <a:latin typeface=".SFUI-Regular"/>
                <a:hlinkClick r:id="rId2"/>
              </a:rPr>
              <a:t>Romanian holiday celebrated on </a:t>
            </a:r>
            <a:r>
              <a:rPr lang="ro-RO" sz="1800" b="0" u="sng" dirty="0" smtClean="0">
                <a:solidFill>
                  <a:schemeClr val="accent1"/>
                </a:solidFill>
                <a:latin typeface=".SFUI-Regular"/>
                <a:hlinkClick r:id="rId3"/>
              </a:rPr>
              <a:t>February 24</a:t>
            </a:r>
            <a:r>
              <a:rPr lang="en-US" sz="1800" b="0" u="sng" baseline="30000" dirty="0" err="1" smtClean="0">
                <a:solidFill>
                  <a:schemeClr val="accent1"/>
                </a:solidFill>
                <a:latin typeface=".SFUI-Regular"/>
                <a:hlinkClick r:id="rId3"/>
              </a:rPr>
              <a:t>th</a:t>
            </a:r>
            <a:r>
              <a:rPr lang="ro-RO" sz="1800" b="0" u="sng" dirty="0" smtClean="0">
                <a:solidFill>
                  <a:schemeClr val="accent1"/>
                </a:solidFill>
                <a:latin typeface=".SFUI-Regular"/>
                <a:hlinkClick r:id="rId3"/>
              </a:rPr>
              <a:t>. Dragobete was </a:t>
            </a:r>
            <a:r>
              <a:rPr lang="ro-RO" sz="1800" b="0" u="sng" dirty="0">
                <a:solidFill>
                  <a:schemeClr val="accent1"/>
                </a:solidFill>
                <a:latin typeface=".SFUI-Regular"/>
                <a:hlinkClick r:id="rId3"/>
              </a:rPr>
              <a:t>the son of </a:t>
            </a:r>
            <a:r>
              <a:rPr lang="ro-RO" sz="1800" b="0" u="sng" dirty="0">
                <a:solidFill>
                  <a:schemeClr val="accent1"/>
                </a:solidFill>
                <a:latin typeface=".SFUI-Regular"/>
                <a:hlinkClick r:id="rId4"/>
              </a:rPr>
              <a:t>Baba Dochia, </a:t>
            </a:r>
            <a:r>
              <a:rPr lang="ro-RO" sz="1800" b="0" u="sng" dirty="0" smtClean="0">
                <a:solidFill>
                  <a:schemeClr val="accent1"/>
                </a:solidFill>
                <a:latin typeface=".SFUI-Regular"/>
                <a:hlinkClick r:id="rId4"/>
              </a:rPr>
              <a:t>wh</a:t>
            </a:r>
            <a:r>
              <a:rPr lang="en-US" sz="1800" b="0" u="sng" dirty="0" smtClean="0">
                <a:solidFill>
                  <a:schemeClr val="accent1"/>
                </a:solidFill>
                <a:latin typeface=".SFUI-Regular"/>
                <a:hlinkClick r:id="rId4"/>
              </a:rPr>
              <a:t>o</a:t>
            </a:r>
            <a:r>
              <a:rPr lang="ro-RO" sz="1800" b="0" u="sng" dirty="0" smtClean="0">
                <a:solidFill>
                  <a:schemeClr val="accent1"/>
                </a:solidFill>
                <a:latin typeface=".SFUI-Regular"/>
                <a:hlinkClick r:id="rId4"/>
              </a:rPr>
              <a:t> </a:t>
            </a:r>
            <a:r>
              <a:rPr lang="ro-RO" sz="1800" b="0" u="sng" dirty="0">
                <a:solidFill>
                  <a:schemeClr val="accent1"/>
                </a:solidFill>
                <a:latin typeface=".SFUI-Regular"/>
                <a:hlinkClick r:id="rId4"/>
              </a:rPr>
              <a:t>stands for the main character in the myth related to </a:t>
            </a:r>
            <a:r>
              <a:rPr lang="en-US" sz="1800" b="0" u="sng" dirty="0" smtClean="0">
                <a:solidFill>
                  <a:schemeClr val="accent1"/>
                </a:solidFill>
                <a:latin typeface=".SFUI-Regular"/>
                <a:hlinkClick r:id="rId4"/>
              </a:rPr>
              <a:t>the arrival of </a:t>
            </a:r>
            <a:r>
              <a:rPr lang="ro-RO" sz="1800" b="0" u="sng" dirty="0" smtClean="0">
                <a:solidFill>
                  <a:schemeClr val="accent1"/>
                </a:solidFill>
                <a:latin typeface=".SFUI-Regular"/>
                <a:hlinkClick r:id="rId4"/>
              </a:rPr>
              <a:t>spring and </a:t>
            </a:r>
            <a:r>
              <a:rPr lang="ro-RO" sz="1800" b="0" u="sng" dirty="0">
                <a:solidFill>
                  <a:schemeClr val="accent1"/>
                </a:solidFill>
                <a:latin typeface=".SFUI-Regular"/>
                <a:hlinkClick r:id="rId4"/>
              </a:rPr>
              <a:t>the end of the harsh winter. Due to his endless </a:t>
            </a:r>
            <a:r>
              <a:rPr lang="ro-RO" sz="1800" b="0" u="sng" dirty="0" smtClean="0">
                <a:solidFill>
                  <a:schemeClr val="accent1"/>
                </a:solidFill>
                <a:latin typeface=".SFUI-Regular"/>
                <a:hlinkClick r:id="rId4"/>
              </a:rPr>
              <a:t>kindness</a:t>
            </a:r>
            <a:r>
              <a:rPr lang="en-US" sz="1800" b="0" u="sng" dirty="0" smtClean="0">
                <a:solidFill>
                  <a:schemeClr val="accent1"/>
                </a:solidFill>
                <a:latin typeface=".SFUI-Regular"/>
                <a:hlinkClick r:id="rId4"/>
              </a:rPr>
              <a:t>,</a:t>
            </a:r>
            <a:r>
              <a:rPr lang="ro-RO" sz="1800" b="0" u="sng" dirty="0" smtClean="0">
                <a:solidFill>
                  <a:schemeClr val="accent1"/>
                </a:solidFill>
                <a:latin typeface=".SFUI-Regular"/>
                <a:hlinkClick r:id="rId4"/>
              </a:rPr>
              <a:t> </a:t>
            </a:r>
            <a:r>
              <a:rPr lang="ro-RO" sz="1800" b="0" u="sng" dirty="0">
                <a:solidFill>
                  <a:schemeClr val="accent1"/>
                </a:solidFill>
                <a:latin typeface=".SFUI-Regular"/>
                <a:hlinkClick r:id="rId4"/>
              </a:rPr>
              <a:t>he was chosen – according to some </a:t>
            </a:r>
            <a:r>
              <a:rPr lang="ro-RO" sz="1800" b="0" u="sng" dirty="0" smtClean="0">
                <a:solidFill>
                  <a:schemeClr val="accent1"/>
                </a:solidFill>
                <a:latin typeface=".SFUI-Regular"/>
                <a:hlinkClick r:id="rId4"/>
              </a:rPr>
              <a:t>sources </a:t>
            </a:r>
            <a:r>
              <a:rPr lang="ro-RO" sz="1800" b="0" u="sng" dirty="0">
                <a:solidFill>
                  <a:schemeClr val="accent1"/>
                </a:solidFill>
                <a:latin typeface=".SFUI-Regular"/>
                <a:hlinkClick r:id="rId4"/>
              </a:rPr>
              <a:t>by Virgin Mary – to be the Guardian of </a:t>
            </a:r>
            <a:r>
              <a:rPr lang="ro-RO" sz="1800" b="0" u="sng" dirty="0">
                <a:solidFill>
                  <a:schemeClr val="accent1"/>
                </a:solidFill>
                <a:latin typeface=".SFUI-Regular"/>
                <a:hlinkClick r:id="rId5"/>
              </a:rPr>
              <a:t>Love</a:t>
            </a:r>
            <a:r>
              <a:rPr lang="ro-RO" sz="1800" b="0" u="sng" dirty="0" smtClean="0">
                <a:solidFill>
                  <a:schemeClr val="accent1"/>
                </a:solidFill>
                <a:latin typeface=".SFUI-Regular"/>
                <a:hlinkClick r:id="rId5"/>
              </a:rPr>
              <a:t>.</a:t>
            </a:r>
            <a:endParaRPr lang="ro-RO" u="sng" dirty="0">
              <a:solidFill>
                <a:schemeClr val="accent1"/>
              </a:solidFill>
            </a:endParaRPr>
          </a:p>
        </p:txBody>
      </p:sp>
    </p:spTree>
    <p:extLst>
      <p:ext uri="{BB962C8B-B14F-4D97-AF65-F5344CB8AC3E}">
        <p14:creationId xmlns:p14="http://schemas.microsoft.com/office/powerpoint/2010/main" val="3449840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4">
            <a:extLst>
              <a:ext uri="{FF2B5EF4-FFF2-40B4-BE49-F238E27FC236}">
                <a16:creationId xmlns="" xmlns:a16="http://schemas.microsoft.com/office/drawing/2014/main" id="{D4A6C02C-2B90-014F-94F5-E5368F16E41B}"/>
              </a:ext>
            </a:extLst>
          </p:cNvPr>
          <p:cNvPicPr>
            <a:picLocks noChangeAspect="1"/>
          </p:cNvPicPr>
          <p:nvPr/>
        </p:nvPicPr>
        <p:blipFill>
          <a:blip r:embed="rId2"/>
          <a:srcRect/>
          <a:stretch/>
        </p:blipFill>
        <p:spPr>
          <a:xfrm>
            <a:off x="6096000" y="961383"/>
            <a:ext cx="5207002" cy="5040568"/>
          </a:xfrm>
          <a:prstGeom prst="rect">
            <a:avLst/>
          </a:prstGeom>
        </p:spPr>
      </p:pic>
      <p:sp>
        <p:nvSpPr>
          <p:cNvPr id="9" name="Titlu 1">
            <a:extLst>
              <a:ext uri="{FF2B5EF4-FFF2-40B4-BE49-F238E27FC236}">
                <a16:creationId xmlns="" xmlns:a16="http://schemas.microsoft.com/office/drawing/2014/main" id="{CDF125B3-402B-FC43-8D19-4EFACCD369B8}"/>
              </a:ext>
            </a:extLst>
          </p:cNvPr>
          <p:cNvSpPr txBox="1">
            <a:spLocks noGrp="1"/>
          </p:cNvSpPr>
          <p:nvPr>
            <p:ph type="title"/>
          </p:nvPr>
        </p:nvSpPr>
        <p:spPr>
          <a:prstGeom prst="rect">
            <a:avLst/>
          </a:prstGeom>
        </p:spPr>
        <p:txBody>
          <a:bodyPr vert="horz" lIns="228600" tIns="228600" rIns="228600" bIns="228600" rtlCol="0" anchor="ctr">
            <a:normAutofit fontScale="90000"/>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r>
              <a:rPr lang="ro-RO" sz="1800" b="1" dirty="0">
                <a:solidFill>
                  <a:schemeClr val="bg1"/>
                </a:solidFill>
                <a:latin typeface=".SFUI-Regular"/>
              </a:rPr>
              <a:t>The day is particularly known as "the day when the birds are betrothed". It is around this time that the birds begin to build their nests and mate. On this day, considered locally the first day of spring, boys and girls gather vernal flowers and sing together. </a:t>
            </a:r>
            <a:r>
              <a:rPr lang="en-US" sz="1800" b="1" dirty="0" smtClean="0">
                <a:solidFill>
                  <a:schemeClr val="bg1"/>
                </a:solidFill>
                <a:latin typeface=".SFUI-Regular"/>
              </a:rPr>
              <a:t> </a:t>
            </a:r>
            <a:r>
              <a:rPr lang="ro-RO" sz="1800" b="1" dirty="0" smtClean="0">
                <a:solidFill>
                  <a:schemeClr val="bg1"/>
                </a:solidFill>
                <a:latin typeface=".SFUI-Regular"/>
              </a:rPr>
              <a:t>Maidens </a:t>
            </a:r>
            <a:r>
              <a:rPr lang="ro-RO" sz="1800" b="1" dirty="0">
                <a:solidFill>
                  <a:schemeClr val="bg1"/>
                </a:solidFill>
                <a:latin typeface=".SFUI-Regular"/>
              </a:rPr>
              <a:t>used </a:t>
            </a:r>
            <a:r>
              <a:rPr lang="en-US" sz="1800" b="1" dirty="0" smtClean="0">
                <a:solidFill>
                  <a:schemeClr val="bg1"/>
                </a:solidFill>
                <a:latin typeface=".SFUI-Regular"/>
              </a:rPr>
              <a:t> </a:t>
            </a:r>
            <a:r>
              <a:rPr lang="ro-RO" sz="1800" b="1" dirty="0" smtClean="0">
                <a:solidFill>
                  <a:schemeClr val="bg1"/>
                </a:solidFill>
                <a:latin typeface=".SFUI-Regular"/>
              </a:rPr>
              <a:t>to </a:t>
            </a:r>
            <a:r>
              <a:rPr lang="ro-RO" sz="1800" b="1" dirty="0">
                <a:solidFill>
                  <a:schemeClr val="bg1"/>
                </a:solidFill>
                <a:latin typeface=".SFUI-Regular"/>
              </a:rPr>
              <a:t>collect the snow </a:t>
            </a:r>
            <a:r>
              <a:rPr lang="en-US" sz="1800" b="1" dirty="0" smtClean="0">
                <a:solidFill>
                  <a:schemeClr val="bg1"/>
                </a:solidFill>
                <a:latin typeface=".SFUI-Regular"/>
              </a:rPr>
              <a:t> </a:t>
            </a:r>
            <a:r>
              <a:rPr lang="ro-RO" sz="1800" b="1" dirty="0" smtClean="0">
                <a:solidFill>
                  <a:schemeClr val="bg1"/>
                </a:solidFill>
                <a:latin typeface=".SFUI-Regular"/>
              </a:rPr>
              <a:t>that </a:t>
            </a:r>
            <a:r>
              <a:rPr lang="ro-RO" sz="1800" b="1" dirty="0">
                <a:solidFill>
                  <a:schemeClr val="bg1"/>
                </a:solidFill>
                <a:latin typeface=".SFUI-Regular"/>
              </a:rPr>
              <a:t>lay on the </a:t>
            </a:r>
            <a:r>
              <a:rPr lang="ro-RO" sz="1800" b="1" dirty="0" smtClean="0">
                <a:solidFill>
                  <a:schemeClr val="bg1"/>
                </a:solidFill>
                <a:latin typeface=".SFUI-Regular"/>
              </a:rPr>
              <a:t>ground</a:t>
            </a:r>
            <a:r>
              <a:rPr lang="en-US" sz="1800" b="1" dirty="0" smtClean="0">
                <a:solidFill>
                  <a:schemeClr val="bg1"/>
                </a:solidFill>
                <a:latin typeface=".SFUI-Regular"/>
              </a:rPr>
              <a:t> </a:t>
            </a:r>
            <a:r>
              <a:rPr lang="ro-RO" sz="1800" b="1" dirty="0" smtClean="0">
                <a:solidFill>
                  <a:schemeClr val="bg1"/>
                </a:solidFill>
                <a:latin typeface=".SFUI-Regular"/>
              </a:rPr>
              <a:t> in</a:t>
            </a:r>
            <a:r>
              <a:rPr lang="en-US" sz="1800" b="1" dirty="0" smtClean="0">
                <a:solidFill>
                  <a:schemeClr val="bg1"/>
                </a:solidFill>
                <a:latin typeface=".SFUI-Regular"/>
              </a:rPr>
              <a:t> </a:t>
            </a:r>
            <a:r>
              <a:rPr lang="ro-RO" sz="1800" b="1" dirty="0" smtClean="0">
                <a:solidFill>
                  <a:schemeClr val="bg1"/>
                </a:solidFill>
                <a:latin typeface=".SFUI-Regular"/>
              </a:rPr>
              <a:t> </a:t>
            </a:r>
            <a:r>
              <a:rPr lang="ro-RO" sz="1800" b="1" dirty="0">
                <a:solidFill>
                  <a:schemeClr val="bg1"/>
                </a:solidFill>
                <a:latin typeface=".SFUI-Regular"/>
              </a:rPr>
              <a:t>many villages </a:t>
            </a:r>
            <a:r>
              <a:rPr lang="ro-RO" sz="1800" b="1" dirty="0" smtClean="0">
                <a:solidFill>
                  <a:schemeClr val="bg1"/>
                </a:solidFill>
                <a:latin typeface=".SFUI-Regular"/>
              </a:rPr>
              <a:t>and</a:t>
            </a:r>
            <a:r>
              <a:rPr lang="en-US" sz="1800" b="1" dirty="0" smtClean="0">
                <a:solidFill>
                  <a:schemeClr val="bg1"/>
                </a:solidFill>
                <a:latin typeface=".SFUI-Regular"/>
              </a:rPr>
              <a:t> </a:t>
            </a:r>
            <a:r>
              <a:rPr lang="ro-RO" sz="1800" b="1" dirty="0" smtClean="0">
                <a:solidFill>
                  <a:schemeClr val="bg1"/>
                </a:solidFill>
                <a:latin typeface=".SFUI-Regular"/>
              </a:rPr>
              <a:t> </a:t>
            </a:r>
            <a:r>
              <a:rPr lang="ro-RO" sz="1800" b="1" dirty="0">
                <a:solidFill>
                  <a:schemeClr val="bg1"/>
                </a:solidFill>
                <a:latin typeface=".SFUI-Regular"/>
              </a:rPr>
              <a:t>then melt it, using the water in magic potions throughout the rest of the year.</a:t>
            </a:r>
            <a:endParaRPr lang="ro-RO" b="1" dirty="0">
              <a:solidFill>
                <a:schemeClr val="bg1"/>
              </a:solidFill>
            </a:endParaRPr>
          </a:p>
        </p:txBody>
      </p:sp>
    </p:spTree>
    <p:extLst>
      <p:ext uri="{BB962C8B-B14F-4D97-AF65-F5344CB8AC3E}">
        <p14:creationId xmlns:p14="http://schemas.microsoft.com/office/powerpoint/2010/main" val="344718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A5DC7011-9F62-0D41-87A3-4FDC7F8F92B1}"/>
              </a:ext>
            </a:extLst>
          </p:cNvPr>
          <p:cNvSpPr>
            <a:spLocks noGrp="1"/>
          </p:cNvSpPr>
          <p:nvPr>
            <p:ph type="title"/>
          </p:nvPr>
        </p:nvSpPr>
        <p:spPr/>
        <p:txBody>
          <a:bodyPr>
            <a:normAutofit fontScale="90000"/>
          </a:bodyPr>
          <a:lstStyle/>
          <a:p>
            <a:r>
              <a:rPr lang="ro-RO" sz="1800" b="1" dirty="0">
                <a:solidFill>
                  <a:schemeClr val="bg1"/>
                </a:solidFill>
                <a:latin typeface=".SFUI-Regular"/>
              </a:rPr>
              <a:t>Those who take part in Dragobete customs are supposed to be </a:t>
            </a:r>
            <a:r>
              <a:rPr lang="ro-RO" sz="1800" b="1" dirty="0" smtClean="0">
                <a:solidFill>
                  <a:schemeClr val="bg1"/>
                </a:solidFill>
                <a:latin typeface=".SFUI-Regular"/>
              </a:rPr>
              <a:t>protected</a:t>
            </a:r>
            <a:r>
              <a:rPr lang="en-US" sz="1800" b="1" dirty="0" smtClean="0">
                <a:solidFill>
                  <a:schemeClr val="bg1"/>
                </a:solidFill>
                <a:latin typeface=".SFUI-Regular"/>
              </a:rPr>
              <a:t> </a:t>
            </a:r>
            <a:r>
              <a:rPr lang="ro-RO" sz="1800" b="1" dirty="0" smtClean="0">
                <a:solidFill>
                  <a:schemeClr val="bg1"/>
                </a:solidFill>
                <a:latin typeface=".SFUI-Regular"/>
              </a:rPr>
              <a:t> </a:t>
            </a:r>
            <a:r>
              <a:rPr lang="ro-RO" sz="1800" b="1" dirty="0">
                <a:solidFill>
                  <a:schemeClr val="bg1"/>
                </a:solidFill>
                <a:latin typeface=".SFUI-Regular"/>
              </a:rPr>
              <a:t>from illness, especially fevers</a:t>
            </a:r>
            <a:r>
              <a:rPr lang="ro-RO" sz="1800" b="1" dirty="0" smtClean="0">
                <a:solidFill>
                  <a:schemeClr val="bg1"/>
                </a:solidFill>
                <a:latin typeface=".SFUI-Regular"/>
              </a:rPr>
              <a:t>,</a:t>
            </a:r>
            <a:r>
              <a:rPr lang="en-US" sz="1800" b="1" dirty="0" smtClean="0">
                <a:solidFill>
                  <a:schemeClr val="bg1"/>
                </a:solidFill>
                <a:latin typeface=".SFUI-Regular"/>
              </a:rPr>
              <a:t> </a:t>
            </a:r>
            <a:r>
              <a:rPr lang="ro-RO" sz="1800" b="1" dirty="0" smtClean="0">
                <a:solidFill>
                  <a:schemeClr val="bg1"/>
                </a:solidFill>
                <a:latin typeface=".SFUI-Regular"/>
              </a:rPr>
              <a:t> </a:t>
            </a:r>
            <a:r>
              <a:rPr lang="ro-RO" sz="1800" b="1" dirty="0">
                <a:solidFill>
                  <a:schemeClr val="bg1"/>
                </a:solidFill>
                <a:latin typeface=".SFUI-Regular"/>
              </a:rPr>
              <a:t>for the rest of the year. If the weather allows, </a:t>
            </a:r>
            <a:r>
              <a:rPr lang="en-US" sz="1800" b="1" dirty="0" smtClean="0">
                <a:solidFill>
                  <a:schemeClr val="bg1"/>
                </a:solidFill>
                <a:latin typeface=".SFUI-Regular"/>
              </a:rPr>
              <a:t> </a:t>
            </a:r>
            <a:r>
              <a:rPr lang="ro-RO" sz="1800" b="1" dirty="0" smtClean="0">
                <a:solidFill>
                  <a:schemeClr val="bg1"/>
                </a:solidFill>
                <a:latin typeface=".SFUI-Regular"/>
              </a:rPr>
              <a:t>girls </a:t>
            </a:r>
            <a:r>
              <a:rPr lang="ro-RO" sz="1800" b="1" dirty="0">
                <a:solidFill>
                  <a:schemeClr val="bg1"/>
                </a:solidFill>
                <a:latin typeface=".SFUI-Regular"/>
              </a:rPr>
              <a:t>and boys </a:t>
            </a:r>
            <a:r>
              <a:rPr lang="ro-RO" sz="1800" b="1" dirty="0" smtClean="0">
                <a:solidFill>
                  <a:schemeClr val="bg1"/>
                </a:solidFill>
                <a:latin typeface=".SFUI-Regular"/>
              </a:rPr>
              <a:t>pick</a:t>
            </a:r>
            <a:r>
              <a:rPr lang="en-US" sz="1800" b="1" dirty="0" smtClean="0">
                <a:solidFill>
                  <a:schemeClr val="bg1"/>
                </a:solidFill>
                <a:latin typeface=".SFUI-Regular"/>
              </a:rPr>
              <a:t> snowdrops  or other </a:t>
            </a:r>
            <a:r>
              <a:rPr lang="ro-RO" sz="1800" b="1" dirty="0" smtClean="0">
                <a:solidFill>
                  <a:schemeClr val="bg1"/>
                </a:solidFill>
                <a:latin typeface=".SFUI-Regular"/>
              </a:rPr>
              <a:t> </a:t>
            </a:r>
            <a:r>
              <a:rPr lang="en-US" sz="1800" b="1" dirty="0" smtClean="0">
                <a:solidFill>
                  <a:schemeClr val="bg1"/>
                </a:solidFill>
                <a:latin typeface=".SFUI-Regular"/>
              </a:rPr>
              <a:t>early spring plants  for</a:t>
            </a:r>
            <a:r>
              <a:rPr lang="en-US" sz="1800" b="1" dirty="0" smtClean="0">
                <a:solidFill>
                  <a:schemeClr val="bg1"/>
                </a:solidFill>
                <a:latin typeface=".SFUI-Regular"/>
                <a:hlinkClick r:id="rId2">
                  <a:extLst>
                    <a:ext uri="{A12FA001-AC4F-418D-AE19-62706E023703}">
                      <ahyp:hlinkClr xmlns="" xmlns:ahyp="http://schemas.microsoft.com/office/drawing/2018/hyperlinkcolor" val="tx"/>
                    </a:ext>
                  </a:extLst>
                </a:hlinkClick>
              </a:rPr>
              <a:t> </a:t>
            </a:r>
            <a:r>
              <a:rPr lang="en-US" sz="1800" b="1" dirty="0" smtClean="0">
                <a:solidFill>
                  <a:schemeClr val="bg1"/>
                </a:solidFill>
                <a:latin typeface=".SFUI-Regular"/>
              </a:rPr>
              <a:t>the  person they  are courting. </a:t>
            </a:r>
            <a:br>
              <a:rPr lang="en-US" sz="1800" b="1" dirty="0" smtClean="0">
                <a:solidFill>
                  <a:schemeClr val="bg1"/>
                </a:solidFill>
                <a:latin typeface=".SFUI-Regular"/>
              </a:rPr>
            </a:br>
            <a:r>
              <a:rPr lang="en-US" sz="1800" b="1" dirty="0" err="1" smtClean="0">
                <a:solidFill>
                  <a:schemeClr val="bg1"/>
                </a:solidFill>
                <a:latin typeface=".SFUI-Regular"/>
              </a:rPr>
              <a:t>Dragobete</a:t>
            </a:r>
            <a:r>
              <a:rPr lang="en-US" sz="1800" b="1" dirty="0" smtClean="0">
                <a:solidFill>
                  <a:schemeClr val="bg1"/>
                </a:solidFill>
                <a:latin typeface=".SFUI-Regular"/>
              </a:rPr>
              <a:t> is known  as  the lovers’  Day, similar to Valentine’s Day.</a:t>
            </a:r>
            <a:endParaRPr lang="ro-RO" b="1" dirty="0">
              <a:solidFill>
                <a:schemeClr val="bg1"/>
              </a:solidFill>
            </a:endParaRPr>
          </a:p>
        </p:txBody>
      </p:sp>
      <p:pic>
        <p:nvPicPr>
          <p:cNvPr id="4" name="Imagine 4">
            <a:extLst>
              <a:ext uri="{FF2B5EF4-FFF2-40B4-BE49-F238E27FC236}">
                <a16:creationId xmlns="" xmlns:a16="http://schemas.microsoft.com/office/drawing/2014/main" id="{3BD728F1-2BAA-C94E-AE51-2020DFE02B8E}"/>
              </a:ext>
            </a:extLst>
          </p:cNvPr>
          <p:cNvPicPr>
            <a:picLocks noChangeAspect="1"/>
          </p:cNvPicPr>
          <p:nvPr/>
        </p:nvPicPr>
        <p:blipFill>
          <a:blip r:embed="rId3"/>
          <a:stretch>
            <a:fillRect/>
          </a:stretch>
        </p:blipFill>
        <p:spPr>
          <a:xfrm>
            <a:off x="5629189" y="1475945"/>
            <a:ext cx="5182973" cy="4565135"/>
          </a:xfrm>
          <a:prstGeom prst="rect">
            <a:avLst/>
          </a:prstGeom>
        </p:spPr>
      </p:pic>
    </p:spTree>
    <p:extLst>
      <p:ext uri="{BB962C8B-B14F-4D97-AF65-F5344CB8AC3E}">
        <p14:creationId xmlns:p14="http://schemas.microsoft.com/office/powerpoint/2010/main" val="4219441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6E4A1884-5E90-2345-857A-6DF63FD1E698}"/>
              </a:ext>
            </a:extLst>
          </p:cNvPr>
          <p:cNvSpPr>
            <a:spLocks noGrp="1"/>
          </p:cNvSpPr>
          <p:nvPr>
            <p:ph type="title"/>
          </p:nvPr>
        </p:nvSpPr>
        <p:spPr>
          <a:xfrm>
            <a:off x="3344216" y="2074729"/>
            <a:ext cx="5490224" cy="2625858"/>
          </a:xfrm>
        </p:spPr>
        <p:txBody>
          <a:bodyPr>
            <a:normAutofit/>
          </a:bodyPr>
          <a:lstStyle/>
          <a:p>
            <a:r>
              <a:rPr lang="ro-RO" sz="1800" b="1" dirty="0">
                <a:solidFill>
                  <a:schemeClr val="bg1"/>
                </a:solidFill>
                <a:latin typeface="OpenSans-Regular"/>
              </a:rPr>
              <a:t>Some ethnographers also </a:t>
            </a:r>
            <a:r>
              <a:rPr lang="ro-RO" sz="1800" b="1" dirty="0">
                <a:solidFill>
                  <a:schemeClr val="bg1"/>
                </a:solidFill>
                <a:latin typeface="OpenSans-Bold"/>
              </a:rPr>
              <a:t>link Dragobete to the arrival of spring</a:t>
            </a:r>
            <a:r>
              <a:rPr lang="ro-RO" sz="1800" b="1" dirty="0">
                <a:solidFill>
                  <a:schemeClr val="bg1"/>
                </a:solidFill>
                <a:latin typeface="OpenSans-Regular"/>
              </a:rPr>
              <a:t>. In certain areas, Dragobete was believed to be the </a:t>
            </a:r>
            <a:r>
              <a:rPr lang="ro-RO" sz="1800" b="1" dirty="0" smtClean="0">
                <a:solidFill>
                  <a:schemeClr val="bg1"/>
                </a:solidFill>
                <a:latin typeface="OpenSans-Regular"/>
              </a:rPr>
              <a:t>saint</a:t>
            </a:r>
            <a:r>
              <a:rPr lang="en-US" sz="1800" b="1" dirty="0" smtClean="0">
                <a:solidFill>
                  <a:schemeClr val="bg1"/>
                </a:solidFill>
                <a:latin typeface="OpenSans-Regular"/>
              </a:rPr>
              <a:t> </a:t>
            </a:r>
            <a:r>
              <a:rPr lang="ro-RO" sz="1800" b="1" dirty="0" smtClean="0">
                <a:solidFill>
                  <a:schemeClr val="bg1"/>
                </a:solidFill>
                <a:latin typeface="OpenSans-Regular"/>
              </a:rPr>
              <a:t> </a:t>
            </a:r>
            <a:r>
              <a:rPr lang="ro-RO" sz="1800" b="1" dirty="0">
                <a:solidFill>
                  <a:schemeClr val="bg1"/>
                </a:solidFill>
                <a:latin typeface="OpenSans-Regular"/>
              </a:rPr>
              <a:t>patron of birds, the holiday being </a:t>
            </a:r>
            <a:r>
              <a:rPr lang="ro-RO" sz="1800" b="1" dirty="0">
                <a:solidFill>
                  <a:schemeClr val="bg1"/>
                </a:solidFill>
                <a:latin typeface="OpenSans-Bold"/>
              </a:rPr>
              <a:t>linked to fertility and the rebirth of nature</a:t>
            </a:r>
            <a:r>
              <a:rPr lang="ro-RO" sz="1800" b="1" dirty="0">
                <a:solidFill>
                  <a:schemeClr val="bg1"/>
                </a:solidFill>
                <a:latin typeface="OpenSans-Regular"/>
              </a:rPr>
              <a:t>. </a:t>
            </a:r>
            <a:r>
              <a:rPr lang="en-US" sz="1800" b="1" dirty="0" smtClean="0">
                <a:solidFill>
                  <a:schemeClr val="bg1"/>
                </a:solidFill>
                <a:latin typeface="OpenSans-Regular"/>
              </a:rPr>
              <a:t> </a:t>
            </a:r>
            <a:r>
              <a:rPr lang="ro-RO" sz="1800" b="1" dirty="0" smtClean="0">
                <a:solidFill>
                  <a:schemeClr val="bg1"/>
                </a:solidFill>
                <a:latin typeface="OpenSans-Regular"/>
              </a:rPr>
              <a:t>Dragobete </a:t>
            </a:r>
            <a:r>
              <a:rPr lang="ro-RO" sz="1800" b="1" dirty="0">
                <a:solidFill>
                  <a:schemeClr val="bg1"/>
                </a:solidFill>
                <a:latin typeface="OpenSans-Regular"/>
              </a:rPr>
              <a:t>is celebrated </a:t>
            </a:r>
            <a:r>
              <a:rPr lang="en-US" sz="1800" b="1" dirty="0" smtClean="0">
                <a:solidFill>
                  <a:schemeClr val="bg1"/>
                </a:solidFill>
                <a:latin typeface="OpenSans-Regular"/>
              </a:rPr>
              <a:t> </a:t>
            </a:r>
            <a:r>
              <a:rPr lang="ro-RO" sz="1800" b="1" dirty="0" smtClean="0">
                <a:solidFill>
                  <a:schemeClr val="bg1"/>
                </a:solidFill>
                <a:latin typeface="OpenSans-Regular"/>
              </a:rPr>
              <a:t>less </a:t>
            </a:r>
            <a:r>
              <a:rPr lang="ro-RO" sz="1800" b="1" dirty="0">
                <a:solidFill>
                  <a:schemeClr val="bg1"/>
                </a:solidFill>
                <a:latin typeface="OpenSans-Regular"/>
              </a:rPr>
              <a:t>than 1 month before the Spring Equinox, and </a:t>
            </a:r>
            <a:r>
              <a:rPr lang="en-US" sz="1800" b="1" dirty="0" smtClean="0">
                <a:solidFill>
                  <a:schemeClr val="bg1"/>
                </a:solidFill>
                <a:latin typeface="OpenSans-Regular"/>
              </a:rPr>
              <a:t> </a:t>
            </a:r>
            <a:r>
              <a:rPr lang="ro-RO" sz="1800" b="1" dirty="0" smtClean="0">
                <a:solidFill>
                  <a:schemeClr val="bg1"/>
                </a:solidFill>
                <a:latin typeface="OpenSans-Regular"/>
              </a:rPr>
              <a:t>it </a:t>
            </a:r>
            <a:r>
              <a:rPr lang="en-US" sz="1800" b="1" dirty="0" smtClean="0">
                <a:solidFill>
                  <a:schemeClr val="bg1"/>
                </a:solidFill>
                <a:latin typeface="OpenSans-Regular"/>
              </a:rPr>
              <a:t> </a:t>
            </a:r>
            <a:r>
              <a:rPr lang="ro-RO" sz="1800" b="1" dirty="0" smtClean="0">
                <a:solidFill>
                  <a:schemeClr val="bg1"/>
                </a:solidFill>
                <a:latin typeface="OpenSans-Regular"/>
              </a:rPr>
              <a:t>is </a:t>
            </a:r>
            <a:r>
              <a:rPr lang="ro-RO" sz="1800" b="1" dirty="0">
                <a:solidFill>
                  <a:schemeClr val="bg1"/>
                </a:solidFill>
                <a:latin typeface="OpenSans-Regular"/>
              </a:rPr>
              <a:t>said that on this day birds began to build their nests, the trees start blooming, and all of nature comes back to life after the long and </a:t>
            </a:r>
            <a:r>
              <a:rPr lang="en-US" sz="1800" b="1" dirty="0" smtClean="0">
                <a:solidFill>
                  <a:schemeClr val="bg1"/>
                </a:solidFill>
                <a:latin typeface="OpenSans-Regular"/>
              </a:rPr>
              <a:t> </a:t>
            </a:r>
            <a:r>
              <a:rPr lang="ro-RO" sz="1800" b="1" dirty="0" smtClean="0">
                <a:solidFill>
                  <a:schemeClr val="bg1"/>
                </a:solidFill>
                <a:latin typeface="OpenSans-Regular"/>
              </a:rPr>
              <a:t>heavy </a:t>
            </a:r>
            <a:r>
              <a:rPr lang="ro-RO" sz="1800" b="1" dirty="0">
                <a:solidFill>
                  <a:schemeClr val="bg1"/>
                </a:solidFill>
                <a:latin typeface="OpenSans-Regular"/>
              </a:rPr>
              <a:t>winter.</a:t>
            </a:r>
            <a:endParaRPr lang="ro-RO" b="1" dirty="0">
              <a:solidFill>
                <a:schemeClr val="bg1"/>
              </a:solidFill>
            </a:endParaRPr>
          </a:p>
        </p:txBody>
      </p:sp>
      <p:pic>
        <p:nvPicPr>
          <p:cNvPr id="1026" name="Picture 2" descr="C:\Users\Ac\Desktop\inde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343400"/>
            <a:ext cx="2190750" cy="20859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c\Desktop\inde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1200" y="300038"/>
            <a:ext cx="2190750"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37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conținut 3">
            <a:extLst>
              <a:ext uri="{FF2B5EF4-FFF2-40B4-BE49-F238E27FC236}">
                <a16:creationId xmlns="" xmlns:a16="http://schemas.microsoft.com/office/drawing/2014/main" id="{50C4AF02-9E68-4A46-A45F-9096B8B6E5D9}"/>
              </a:ext>
            </a:extLst>
          </p:cNvPr>
          <p:cNvSpPr>
            <a:spLocks noGrp="1"/>
          </p:cNvSpPr>
          <p:nvPr>
            <p:ph sz="half" idx="2"/>
          </p:nvPr>
        </p:nvSpPr>
        <p:spPr>
          <a:xfrm>
            <a:off x="940197" y="2286001"/>
            <a:ext cx="3441152" cy="2438400"/>
          </a:xfrm>
        </p:spPr>
        <p:txBody>
          <a:bodyPr>
            <a:normAutofit fontScale="85000" lnSpcReduction="10000"/>
          </a:bodyPr>
          <a:lstStyle/>
          <a:p>
            <a:r>
              <a:rPr lang="ro-RO" sz="1800" b="1" dirty="0">
                <a:solidFill>
                  <a:schemeClr val="bg1"/>
                </a:solidFill>
                <a:latin typeface=".SFUI-Regular"/>
              </a:rPr>
              <a:t>In the countryside there is an old tradition with girls and boys going into the woods to pick flowers. When they return home, the traditions </a:t>
            </a:r>
            <a:r>
              <a:rPr lang="en-US" b="1" dirty="0" smtClean="0">
                <a:solidFill>
                  <a:schemeClr val="bg1"/>
                </a:solidFill>
                <a:latin typeface=".SFUI-Regular"/>
              </a:rPr>
              <a:t>go</a:t>
            </a:r>
            <a:r>
              <a:rPr lang="ro-RO" sz="1800" b="1" dirty="0" smtClean="0">
                <a:solidFill>
                  <a:schemeClr val="bg1"/>
                </a:solidFill>
                <a:latin typeface=".SFUI-Regular"/>
              </a:rPr>
              <a:t> </a:t>
            </a:r>
            <a:r>
              <a:rPr lang="ro-RO" sz="1800" b="1" dirty="0">
                <a:solidFill>
                  <a:schemeClr val="bg1"/>
                </a:solidFill>
                <a:latin typeface=".SFUI-Regular"/>
              </a:rPr>
              <a:t>that </a:t>
            </a:r>
            <a:r>
              <a:rPr lang="ro-RO" sz="1800" b="1" dirty="0" smtClean="0">
                <a:solidFill>
                  <a:schemeClr val="bg1"/>
                </a:solidFill>
                <a:latin typeface=".SFUI-Regular"/>
              </a:rPr>
              <a:t>boys run</a:t>
            </a:r>
            <a:r>
              <a:rPr lang="en-US" sz="1800" b="1" dirty="0" smtClean="0">
                <a:solidFill>
                  <a:schemeClr val="bg1"/>
                </a:solidFill>
                <a:latin typeface=".SFUI-Regular"/>
              </a:rPr>
              <a:t> </a:t>
            </a:r>
            <a:r>
              <a:rPr lang="ro-RO" sz="1800" b="1" dirty="0" smtClean="0">
                <a:solidFill>
                  <a:schemeClr val="bg1"/>
                </a:solidFill>
                <a:latin typeface=".SFUI-Regular"/>
              </a:rPr>
              <a:t>after </a:t>
            </a:r>
            <a:r>
              <a:rPr lang="ro-RO" sz="1800" b="1" dirty="0">
                <a:solidFill>
                  <a:schemeClr val="bg1"/>
                </a:solidFill>
                <a:latin typeface=".SFUI-Regular"/>
              </a:rPr>
              <a:t>girls to kiss them. If the girl </a:t>
            </a:r>
            <a:r>
              <a:rPr lang="ro-RO" sz="1800" b="1" dirty="0" smtClean="0">
                <a:solidFill>
                  <a:schemeClr val="bg1"/>
                </a:solidFill>
                <a:latin typeface=".SFUI-Regular"/>
              </a:rPr>
              <a:t>like</a:t>
            </a:r>
            <a:r>
              <a:rPr lang="en-US" sz="1800" b="1" dirty="0" smtClean="0">
                <a:solidFill>
                  <a:schemeClr val="bg1"/>
                </a:solidFill>
                <a:latin typeface=".SFUI-Regular"/>
              </a:rPr>
              <a:t>s </a:t>
            </a:r>
            <a:r>
              <a:rPr lang="ro-RO" sz="1800" b="1" dirty="0" smtClean="0">
                <a:solidFill>
                  <a:schemeClr val="bg1"/>
                </a:solidFill>
                <a:latin typeface=".SFUI-Regular"/>
              </a:rPr>
              <a:t>the boy</a:t>
            </a:r>
            <a:r>
              <a:rPr lang="en-US" sz="1800" b="1" dirty="0" smtClean="0">
                <a:solidFill>
                  <a:schemeClr val="bg1"/>
                </a:solidFill>
                <a:latin typeface=".SFUI-Regular"/>
              </a:rPr>
              <a:t>,</a:t>
            </a:r>
            <a:r>
              <a:rPr lang="ro-RO" sz="1800" b="1" dirty="0" smtClean="0">
                <a:solidFill>
                  <a:schemeClr val="bg1"/>
                </a:solidFill>
                <a:latin typeface=".SFUI-Regular"/>
              </a:rPr>
              <a:t> </a:t>
            </a:r>
            <a:r>
              <a:rPr lang="ro-RO" sz="1800" b="1" dirty="0">
                <a:solidFill>
                  <a:schemeClr val="bg1"/>
                </a:solidFill>
                <a:latin typeface=".SFUI-Regular"/>
              </a:rPr>
              <a:t>she lets him </a:t>
            </a:r>
            <a:r>
              <a:rPr lang="ro-RO" sz="1800" b="1" dirty="0" smtClean="0">
                <a:solidFill>
                  <a:schemeClr val="bg1"/>
                </a:solidFill>
                <a:latin typeface=".SFUI-Regular"/>
              </a:rPr>
              <a:t>kiss </a:t>
            </a:r>
            <a:r>
              <a:rPr lang="ro-RO" sz="1800" b="1" dirty="0">
                <a:solidFill>
                  <a:schemeClr val="bg1"/>
                </a:solidFill>
                <a:latin typeface=".SFUI-Regular"/>
              </a:rPr>
              <a:t>her. </a:t>
            </a:r>
            <a:r>
              <a:rPr lang="en-US" b="1" dirty="0" smtClean="0">
                <a:solidFill>
                  <a:schemeClr val="bg1"/>
                </a:solidFill>
                <a:latin typeface=".SFUI-Regular"/>
              </a:rPr>
              <a:t>Hence the saying “</a:t>
            </a:r>
            <a:r>
              <a:rPr lang="en-US" b="1" dirty="0" err="1" smtClean="0">
                <a:solidFill>
                  <a:schemeClr val="bg1"/>
                </a:solidFill>
                <a:latin typeface=".SFUI-Regular"/>
              </a:rPr>
              <a:t>Dragobete</a:t>
            </a:r>
            <a:r>
              <a:rPr lang="en-US" b="1" dirty="0" smtClean="0">
                <a:solidFill>
                  <a:schemeClr val="bg1"/>
                </a:solidFill>
                <a:latin typeface=".SFUI-Regular"/>
              </a:rPr>
              <a:t> kisses the girls”.</a:t>
            </a:r>
            <a:endParaRPr lang="ro-RO" b="1" dirty="0">
              <a:solidFill>
                <a:schemeClr val="bg1"/>
              </a:solidFill>
            </a:endParaRPr>
          </a:p>
        </p:txBody>
      </p:sp>
      <p:sp>
        <p:nvSpPr>
          <p:cNvPr id="6" name="Substituent conținut 5">
            <a:extLst>
              <a:ext uri="{FF2B5EF4-FFF2-40B4-BE49-F238E27FC236}">
                <a16:creationId xmlns="" xmlns:a16="http://schemas.microsoft.com/office/drawing/2014/main" id="{D71F8500-FC34-3049-A989-9D82D344EB28}"/>
              </a:ext>
            </a:extLst>
          </p:cNvPr>
          <p:cNvSpPr>
            <a:spLocks noGrp="1"/>
          </p:cNvSpPr>
          <p:nvPr>
            <p:ph sz="half" idx="1"/>
          </p:nvPr>
        </p:nvSpPr>
        <p:spPr>
          <a:xfrm>
            <a:off x="5120878" y="803187"/>
            <a:ext cx="5828581" cy="2215053"/>
          </a:xfrm>
        </p:spPr>
        <p:txBody>
          <a:bodyPr>
            <a:noAutofit/>
          </a:bodyPr>
          <a:lstStyle/>
          <a:p>
            <a:r>
              <a:rPr lang="ro-RO" sz="2400" b="1" dirty="0">
                <a:solidFill>
                  <a:schemeClr val="accent1"/>
                </a:solidFill>
                <a:latin typeface="Times New Roman" pitchFamily="18" charset="0"/>
                <a:cs typeface="Times New Roman" pitchFamily="18" charset="0"/>
              </a:rPr>
              <a:t>It is a common belief in some parts of Romania that, during this celebration, stepping over a partner's foot leads to the dominant role in the relationship. Dragobete customs vary from region to region.</a:t>
            </a:r>
          </a:p>
        </p:txBody>
      </p:sp>
      <p:pic>
        <p:nvPicPr>
          <p:cNvPr id="9" name="Imagine 9">
            <a:extLst>
              <a:ext uri="{FF2B5EF4-FFF2-40B4-BE49-F238E27FC236}">
                <a16:creationId xmlns="" xmlns:a16="http://schemas.microsoft.com/office/drawing/2014/main" id="{10A7357E-DF48-B74D-9E0D-D5406E32DECE}"/>
              </a:ext>
            </a:extLst>
          </p:cNvPr>
          <p:cNvPicPr>
            <a:picLocks noChangeAspect="1"/>
          </p:cNvPicPr>
          <p:nvPr/>
        </p:nvPicPr>
        <p:blipFill>
          <a:blip r:embed="rId2"/>
          <a:stretch>
            <a:fillRect/>
          </a:stretch>
        </p:blipFill>
        <p:spPr>
          <a:xfrm>
            <a:off x="7010400" y="3282625"/>
            <a:ext cx="3480124" cy="3480124"/>
          </a:xfrm>
          <a:prstGeom prst="rect">
            <a:avLst/>
          </a:prstGeom>
        </p:spPr>
      </p:pic>
    </p:spTree>
    <p:extLst>
      <p:ext uri="{BB962C8B-B14F-4D97-AF65-F5344CB8AC3E}">
        <p14:creationId xmlns:p14="http://schemas.microsoft.com/office/powerpoint/2010/main" val="2175692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796BD5AD-9512-DC4A-A31F-92660F87ED0E}"/>
              </a:ext>
            </a:extLst>
          </p:cNvPr>
          <p:cNvSpPr>
            <a:spLocks noGrp="1"/>
          </p:cNvSpPr>
          <p:nvPr>
            <p:ph type="title"/>
          </p:nvPr>
        </p:nvSpPr>
        <p:spPr>
          <a:xfrm>
            <a:off x="3344216" y="2074730"/>
            <a:ext cx="5647384" cy="2802070"/>
          </a:xfrm>
        </p:spPr>
        <p:txBody>
          <a:bodyPr>
            <a:normAutofit/>
          </a:bodyPr>
          <a:lstStyle/>
          <a:p>
            <a:r>
              <a:rPr lang="ro-RO" sz="1800" b="1" dirty="0">
                <a:solidFill>
                  <a:schemeClr val="bg1"/>
                </a:solidFill>
                <a:latin typeface="OpenSans-Regular"/>
              </a:rPr>
              <a:t>In some villages, the traditions were even more personal. On the day of Dragobete, </a:t>
            </a:r>
            <a:r>
              <a:rPr lang="ro-RO" sz="1800" b="1" dirty="0" smtClean="0">
                <a:solidFill>
                  <a:schemeClr val="bg1"/>
                </a:solidFill>
                <a:latin typeface="OpenSans-Regular"/>
              </a:rPr>
              <a:t>young</a:t>
            </a:r>
            <a:r>
              <a:rPr lang="en-US" sz="1800" b="1" dirty="0" smtClean="0">
                <a:solidFill>
                  <a:schemeClr val="bg1"/>
                </a:solidFill>
                <a:latin typeface="OpenSans-Regular"/>
              </a:rPr>
              <a:t> </a:t>
            </a:r>
            <a:r>
              <a:rPr lang="ro-RO" sz="1800" b="1" dirty="0" smtClean="0">
                <a:solidFill>
                  <a:schemeClr val="bg1"/>
                </a:solidFill>
                <a:latin typeface="OpenSans-Regular"/>
              </a:rPr>
              <a:t> </a:t>
            </a:r>
            <a:r>
              <a:rPr lang="ro-RO" sz="1800" b="1" dirty="0">
                <a:solidFill>
                  <a:schemeClr val="bg1"/>
                </a:solidFill>
                <a:latin typeface="OpenSans-Regular"/>
              </a:rPr>
              <a:t>boys and girls would </a:t>
            </a:r>
            <a:r>
              <a:rPr lang="en-US" sz="1800" b="1" dirty="0" smtClean="0">
                <a:solidFill>
                  <a:schemeClr val="bg1"/>
                </a:solidFill>
                <a:latin typeface="OpenSans-Regular"/>
              </a:rPr>
              <a:t> </a:t>
            </a:r>
            <a:r>
              <a:rPr lang="ro-RO" sz="1800" b="1" dirty="0" smtClean="0">
                <a:solidFill>
                  <a:schemeClr val="bg1"/>
                </a:solidFill>
                <a:latin typeface="OpenSans-Regular"/>
              </a:rPr>
              <a:t>make </a:t>
            </a:r>
            <a:r>
              <a:rPr lang="ro-RO" sz="1800" b="1" dirty="0">
                <a:solidFill>
                  <a:schemeClr val="bg1"/>
                </a:solidFill>
                <a:latin typeface="OpenSans-Regular"/>
              </a:rPr>
              <a:t>a small cut in the shape of a cross on </a:t>
            </a:r>
            <a:r>
              <a:rPr lang="ro-RO" sz="1800" b="1" dirty="0" smtClean="0">
                <a:solidFill>
                  <a:schemeClr val="bg1"/>
                </a:solidFill>
                <a:latin typeface="OpenSans-Regular"/>
              </a:rPr>
              <a:t>their</a:t>
            </a:r>
            <a:r>
              <a:rPr lang="en-US" sz="1800" b="1" dirty="0" smtClean="0">
                <a:solidFill>
                  <a:schemeClr val="bg1"/>
                </a:solidFill>
                <a:latin typeface="OpenSans-Regular"/>
              </a:rPr>
              <a:t> </a:t>
            </a:r>
            <a:r>
              <a:rPr lang="ro-RO" sz="1800" b="1" dirty="0" smtClean="0">
                <a:solidFill>
                  <a:schemeClr val="bg1"/>
                </a:solidFill>
                <a:latin typeface="OpenSans-Regular"/>
              </a:rPr>
              <a:t> </a:t>
            </a:r>
            <a:r>
              <a:rPr lang="ro-RO" sz="1800" b="1" dirty="0">
                <a:solidFill>
                  <a:schemeClr val="bg1"/>
                </a:solidFill>
                <a:latin typeface="OpenSans-Regular"/>
              </a:rPr>
              <a:t>forearms, and they would overlap their markings in order to become blood brothers or sisters. This ceremony was also performed by swearing oaths of loyalty, or by brotherly hugs and kisses. Those who became blood </a:t>
            </a:r>
            <a:r>
              <a:rPr lang="en-US" sz="1800" b="1" dirty="0" smtClean="0">
                <a:solidFill>
                  <a:schemeClr val="bg1"/>
                </a:solidFill>
                <a:latin typeface="OpenSans-Regular"/>
              </a:rPr>
              <a:t> </a:t>
            </a:r>
            <a:r>
              <a:rPr lang="ro-RO" sz="1800" b="1" dirty="0" smtClean="0">
                <a:solidFill>
                  <a:schemeClr val="bg1"/>
                </a:solidFill>
                <a:latin typeface="OpenSans-Regular"/>
              </a:rPr>
              <a:t>brothers </a:t>
            </a:r>
            <a:r>
              <a:rPr lang="ro-RO" sz="1800" b="1" dirty="0">
                <a:solidFill>
                  <a:schemeClr val="bg1"/>
                </a:solidFill>
                <a:latin typeface="OpenSans-Regular"/>
              </a:rPr>
              <a:t>would then organize a feast for all their friends, in order to celebrate. </a:t>
            </a:r>
            <a:endParaRPr lang="ro-RO" b="1" dirty="0">
              <a:solidFill>
                <a:schemeClr val="bg1"/>
              </a:solidFill>
            </a:endParaRPr>
          </a:p>
        </p:txBody>
      </p:sp>
      <p:pic>
        <p:nvPicPr>
          <p:cNvPr id="2050" name="Picture 2" descr="C:\Users\Ac\Desktop\images.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0" y="304800"/>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c\Desktop\images.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c\Desktop\images.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2852" y="469729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c\Desktop\images.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915" y="450056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49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B15AEBA6-8CB4-1441-9127-715F7557D023}"/>
              </a:ext>
            </a:extLst>
          </p:cNvPr>
          <p:cNvSpPr>
            <a:spLocks noGrp="1"/>
          </p:cNvSpPr>
          <p:nvPr>
            <p:ph type="title"/>
          </p:nvPr>
        </p:nvSpPr>
        <p:spPr>
          <a:xfrm>
            <a:off x="991488" y="2375454"/>
            <a:ext cx="3500828" cy="2470065"/>
          </a:xfrm>
        </p:spPr>
        <p:txBody>
          <a:bodyPr/>
          <a:lstStyle/>
          <a:p>
            <a:r>
              <a:rPr lang="en-US" b="1" dirty="0"/>
              <a:t/>
            </a:r>
            <a:br>
              <a:rPr lang="en-US" b="1" dirty="0"/>
            </a:br>
            <a:r>
              <a:rPr lang="en-US" b="1" dirty="0"/>
              <a:t>Celebrating Dragobete </a:t>
            </a:r>
            <a:br>
              <a:rPr lang="en-US" b="1" dirty="0"/>
            </a:br>
            <a:endParaRPr lang="ro-RO" b="1" dirty="0"/>
          </a:p>
        </p:txBody>
      </p:sp>
      <p:sp>
        <p:nvSpPr>
          <p:cNvPr id="4" name="Substituent conținut 3">
            <a:extLst>
              <a:ext uri="{FF2B5EF4-FFF2-40B4-BE49-F238E27FC236}">
                <a16:creationId xmlns="" xmlns:a16="http://schemas.microsoft.com/office/drawing/2014/main" id="{F53894D4-CE49-4149-8D4C-550278CFE370}"/>
              </a:ext>
            </a:extLst>
          </p:cNvPr>
          <p:cNvSpPr>
            <a:spLocks noGrp="1"/>
          </p:cNvSpPr>
          <p:nvPr>
            <p:ph sz="half" idx="1"/>
          </p:nvPr>
        </p:nvSpPr>
        <p:spPr/>
        <p:txBody>
          <a:bodyPr>
            <a:normAutofit fontScale="77500" lnSpcReduction="20000"/>
          </a:bodyPr>
          <a:lstStyle/>
          <a:p>
            <a:r>
              <a:rPr lang="ro-RO" sz="1800" b="1" dirty="0">
                <a:solidFill>
                  <a:schemeClr val="accent1"/>
                </a:solidFill>
                <a:latin typeface="OpenSans-Regular"/>
              </a:rPr>
              <a:t>Despite the great worldwide success of Valentine's Day, Romania is still quite attached to its age-old traditions. Thus, </a:t>
            </a:r>
            <a:r>
              <a:rPr lang="ro-RO" sz="1800" b="1" dirty="0">
                <a:solidFill>
                  <a:schemeClr val="accent1"/>
                </a:solidFill>
                <a:latin typeface="OpenSans-Bold"/>
              </a:rPr>
              <a:t>Dragobete and Saint Valentine were forced to learn to co-exist.</a:t>
            </a:r>
            <a:r>
              <a:rPr lang="ro-RO" sz="1800" b="1" dirty="0">
                <a:solidFill>
                  <a:schemeClr val="accent1"/>
                </a:solidFill>
                <a:latin typeface="OpenSans-Regular"/>
              </a:rPr>
              <a:t> Some people celebrate only Valentine's Day, other celebrate Dragobete and those that are madly in love, both. But unlike Valentine's Day, Dragobete is not only about roses, heart-shaped chocolate, jewelry, and love letters. Be tender to your significant other, show them your appreciation and your love not through material objects but through your attention and your presence. Some of the old traditions advise us on how to behave on this day, in order to celebrate it properly. </a:t>
            </a:r>
            <a:endParaRPr lang="ro-RO" b="1" dirty="0">
              <a:solidFill>
                <a:schemeClr val="accent1"/>
              </a:solidFill>
            </a:endParaRPr>
          </a:p>
        </p:txBody>
      </p:sp>
      <p:sp>
        <p:nvSpPr>
          <p:cNvPr id="6" name="Substituent conținut 5">
            <a:extLst>
              <a:ext uri="{FF2B5EF4-FFF2-40B4-BE49-F238E27FC236}">
                <a16:creationId xmlns="" xmlns:a16="http://schemas.microsoft.com/office/drawing/2014/main" id="{234AA4D2-858D-A24F-9C50-3354D6DE37AB}"/>
              </a:ext>
            </a:extLst>
          </p:cNvPr>
          <p:cNvSpPr>
            <a:spLocks noGrp="1"/>
          </p:cNvSpPr>
          <p:nvPr>
            <p:ph sz="half" idx="2"/>
          </p:nvPr>
        </p:nvSpPr>
        <p:spPr/>
        <p:txBody>
          <a:bodyPr>
            <a:normAutofit fontScale="77500" lnSpcReduction="20000"/>
          </a:bodyPr>
          <a:lstStyle/>
          <a:p>
            <a:r>
              <a:rPr lang="ro-RO" sz="1800" b="1" dirty="0">
                <a:solidFill>
                  <a:schemeClr val="accent1"/>
                </a:solidFill>
                <a:latin typeface="OpenSans-Regular"/>
              </a:rPr>
              <a:t>First of all, both young girls and boys are not supposed to cry or complain. According to the tradition, those who do so </a:t>
            </a:r>
            <a:r>
              <a:rPr lang="ro-RO" sz="1800" b="1" dirty="0">
                <a:solidFill>
                  <a:schemeClr val="accent1"/>
                </a:solidFill>
                <a:latin typeface="OpenSans-Bold"/>
              </a:rPr>
              <a:t>will bring nothing but sorrow and trouble to themselves in the following months</a:t>
            </a:r>
            <a:r>
              <a:rPr lang="ro-RO" sz="1800" b="1" dirty="0">
                <a:solidFill>
                  <a:schemeClr val="accent1"/>
                </a:solidFill>
                <a:latin typeface="OpenSans-Regular"/>
              </a:rPr>
              <a:t>. Secondly, at least on this day, men should not annoy women, otherwise, their love life might fall apart. Housekeeping or working is also not recommended, but you can, however, clean the house. But if there is one thing that you should definitely avoid, that is sacrificing animals. It is believed that doing so will damage their mating ritual, and might have a long-term negative impact on the household.</a:t>
            </a:r>
            <a:endParaRPr lang="ro-RO" b="1" dirty="0">
              <a:solidFill>
                <a:schemeClr val="accent1"/>
              </a:solidFill>
            </a:endParaRPr>
          </a:p>
        </p:txBody>
      </p:sp>
    </p:spTree>
    <p:extLst>
      <p:ext uri="{BB962C8B-B14F-4D97-AF65-F5344CB8AC3E}">
        <p14:creationId xmlns:p14="http://schemas.microsoft.com/office/powerpoint/2010/main" val="216145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2EB66E75-2923-3E45-961B-297923D5DFB4}"/>
              </a:ext>
            </a:extLst>
          </p:cNvPr>
          <p:cNvSpPr>
            <a:spLocks noGrp="1"/>
          </p:cNvSpPr>
          <p:nvPr>
            <p:ph type="title"/>
          </p:nvPr>
        </p:nvSpPr>
        <p:spPr/>
        <p:txBody>
          <a:bodyPr>
            <a:normAutofit fontScale="90000"/>
          </a:bodyPr>
          <a:lstStyle/>
          <a:p>
            <a:r>
              <a:rPr lang="ro-RO" sz="1800" dirty="0">
                <a:solidFill>
                  <a:schemeClr val="bg1"/>
                </a:solidFill>
                <a:latin typeface="OpenSans-Bold"/>
              </a:rPr>
              <a:t>Dragobete is a holiday that also includes those who are single</a:t>
            </a:r>
            <a:r>
              <a:rPr lang="ro-RO" sz="1800" dirty="0">
                <a:solidFill>
                  <a:schemeClr val="bg1"/>
                </a:solidFill>
                <a:latin typeface="OpenSans-Regular"/>
              </a:rPr>
              <a:t>. So if you don't have a significant other, do not despair. Tradition says that if you meet and hug at least one person that you are attracted to, your love life will make a turn for the best. So asking your crush on a date for Dragobete might not be such a bad idea. </a:t>
            </a:r>
            <a:endParaRPr lang="ro-RO" dirty="0">
              <a:solidFill>
                <a:schemeClr val="bg1"/>
              </a:solidFill>
            </a:endParaRPr>
          </a:p>
        </p:txBody>
      </p:sp>
      <p:pic>
        <p:nvPicPr>
          <p:cNvPr id="5" name="Imagine 5">
            <a:extLst>
              <a:ext uri="{FF2B5EF4-FFF2-40B4-BE49-F238E27FC236}">
                <a16:creationId xmlns="" xmlns:a16="http://schemas.microsoft.com/office/drawing/2014/main" id="{E0395DAA-812D-BD45-B412-EE7FC97E88EE}"/>
              </a:ext>
            </a:extLst>
          </p:cNvPr>
          <p:cNvPicPr>
            <a:picLocks noChangeAspect="1"/>
          </p:cNvPicPr>
          <p:nvPr/>
        </p:nvPicPr>
        <p:blipFill>
          <a:blip r:embed="rId2"/>
          <a:srcRect/>
          <a:stretch/>
        </p:blipFill>
        <p:spPr>
          <a:xfrm>
            <a:off x="6096000" y="1853514"/>
            <a:ext cx="4716162" cy="3912971"/>
          </a:xfrm>
          <a:prstGeom prst="rect">
            <a:avLst/>
          </a:prstGeom>
        </p:spPr>
      </p:pic>
    </p:spTree>
    <p:extLst>
      <p:ext uri="{BB962C8B-B14F-4D97-AF65-F5344CB8AC3E}">
        <p14:creationId xmlns:p14="http://schemas.microsoft.com/office/powerpoint/2010/main" val="1550090616"/>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otalTime>11</TotalTime>
  <Words>855</Words>
  <Application>Microsoft Office PowerPoint</Application>
  <PresentationFormat>Custom</PresentationFormat>
  <Paragraphs>17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Atlas</vt:lpstr>
      <vt:lpstr>DRAGOBETE The Romanian equivalent of Valentine’s Day </vt:lpstr>
      <vt:lpstr>What is Dragobete?</vt:lpstr>
      <vt:lpstr>The day is particularly known as "the day when the birds are betrothed". It is around this time that the birds begin to build their nests and mate. On this day, considered locally the first day of spring, boys and girls gather vernal flowers and sing together.  Maidens used  to collect the snow  that lay on the ground  in  many villages and  then melt it, using the water in magic potions throughout the rest of the year.</vt:lpstr>
      <vt:lpstr>Those who take part in Dragobete customs are supposed to be protected  from illness, especially fevers,  for the rest of the year. If the weather allows,  girls and boys pick snowdrops  or other  early spring plants  for the  person they  are courting.  Dragobete is known  as  the lovers’  Day, similar to Valentine’s Day.</vt:lpstr>
      <vt:lpstr>Some ethnographers also link Dragobete to the arrival of spring. In certain areas, Dragobete was believed to be the saint  patron of birds, the holiday being linked to fertility and the rebirth of nature.  Dragobete is celebrated  less than 1 month before the Spring Equinox, and  it  is said that on this day birds began to build their nests, the trees start blooming, and all of nature comes back to life after the long and  heavy winter.</vt:lpstr>
      <vt:lpstr>PowerPoint Presentation</vt:lpstr>
      <vt:lpstr>In some villages, the traditions were even more personal. On the day of Dragobete, young  boys and girls would  make a small cut in the shape of a cross on their  forearms, and they would overlap their markings in order to become blood brothers or sisters. This ceremony was also performed by swearing oaths of loyalty, or by brotherly hugs and kisses. Those who became blood  brothers would then organize a feast for all their friends, in order to celebrate. </vt:lpstr>
      <vt:lpstr> Celebrating Dragobete  </vt:lpstr>
      <vt:lpstr>Dragobete is a holiday that also includes those who are single. So if you don't have a significant other, do not despair. Tradition says that if you meet and hug at least one person that you are attracted to, your love life will make a turn for the best. So asking your crush on a date for Dragobete might not be such a bad idea. </vt:lpstr>
      <vt:lpstr>These being said, it’s obvious that  in Romania  February is really the month of love.  After many years of censorship  during the communist period,  Dragobete is rapidly recovering its rightful  place, reminding people to never stop  loving  each other ,  be it in the old-fashioned Romanian  way or the global way.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DRAGOBETE </dc:title>
  <dc:creator>roxanne_mircea@yahoo.com</dc:creator>
  <cp:lastModifiedBy>Ac</cp:lastModifiedBy>
  <cp:revision>6</cp:revision>
  <dcterms:created xsi:type="dcterms:W3CDTF">2020-02-15T15:32:03Z</dcterms:created>
  <dcterms:modified xsi:type="dcterms:W3CDTF">2020-02-19T16:26:07Z</dcterms:modified>
</cp:coreProperties>
</file>