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sldIdLst>
    <p:sldId id="256" r:id="rId2"/>
    <p:sldId id="257" r:id="rId3"/>
    <p:sldId id="258" r:id="rId4"/>
    <p:sldId id="259" r:id="rId5"/>
    <p:sldId id="260" r:id="rId6"/>
    <p:sldId id="261" r:id="rId7"/>
    <p:sldId id="264" r:id="rId8"/>
    <p:sldId id="265" r:id="rId9"/>
    <p:sldId id="266" r:id="rId10"/>
    <p:sldId id="262"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Stil mediu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50" d="100"/>
          <a:sy n="50" d="100"/>
        </p:scale>
        <p:origin x="-1256" y="-3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zitiv titlu">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ro-RO"/>
              <a:t>Faceți clic pentru a edita stilul de titlu coordonator</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o-RO"/>
              <a:t>Faceți clic pentru a edita stilul de subtitlu coordonator</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smtClean="0"/>
              <a:t>12/8/2019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42361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a:t>Faceți clic pentru a edita stilul de titlu coordonator</a:t>
            </a:r>
            <a:endParaRPr lang="en-US"/>
          </a:p>
        </p:txBody>
      </p:sp>
      <p:sp>
        <p:nvSpPr>
          <p:cNvPr id="3" name="Vertical Text Placeholder 2"/>
          <p:cNvSpPr>
            <a:spLocks noGrp="1"/>
          </p:cNvSpPr>
          <p:nvPr>
            <p:ph type="body" orient="vert" idx="1"/>
          </p:nvPr>
        </p:nvSpPr>
        <p:spPr/>
        <p:txBody>
          <a:bodyPr vert="eaVert"/>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4" name="Date Placeholder 3"/>
          <p:cNvSpPr>
            <a:spLocks noGrp="1"/>
          </p:cNvSpPr>
          <p:nvPr>
            <p:ph type="dt" sz="half" idx="10"/>
          </p:nvPr>
        </p:nvSpPr>
        <p:spPr/>
        <p:txBody>
          <a:bodyPr/>
          <a:lstStyle/>
          <a:p>
            <a:fld id="{87157CC2-0FC8-4686-B024-99790E0F5162}" type="datetimeFigureOut">
              <a:rPr lang="en-US" smtClean="0"/>
              <a:t>12/8/2019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536256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ro-RO"/>
              <a:t>Faceți clic pentru a edita stilul de titlu coordonator</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smtClean="0"/>
              <a:t>12/8/2019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358651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a:t>Faceți clic pentru a edita stilul de titlu coordonator</a:t>
            </a:r>
            <a:endParaRPr lang="en-US" dirty="0"/>
          </a:p>
        </p:txBody>
      </p:sp>
      <p:sp>
        <p:nvSpPr>
          <p:cNvPr id="3" name="Content Placeholder 2"/>
          <p:cNvSpPr>
            <a:spLocks noGrp="1"/>
          </p:cNvSpPr>
          <p:nvPr>
            <p:ph idx="1"/>
          </p:nvPr>
        </p:nvSpPr>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smtClean="0"/>
              <a:t>12/8/2019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405082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ntet secțiune">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ro-RO"/>
              <a:t>Faceți clic pentru a edita stilul de titlu coordonator</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o-RO"/>
              <a:t>Faceţi clic pentru a edita Master stiluri text</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smtClean="0"/>
              <a:t>12/8/2019</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43559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a:t>Faceți clic pentru a edita stilul de titlu coordonator</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t>12/8/2019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249378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ți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Faceţi clic pentru a edita Master stiluri text</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Faceţi clic pentru a edita Master stiluri text</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smtClean="0"/>
              <a:t>12/8/2019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a:p>
        </p:txBody>
      </p:sp>
      <p:sp>
        <p:nvSpPr>
          <p:cNvPr id="10" name="Title 9"/>
          <p:cNvSpPr>
            <a:spLocks noGrp="1"/>
          </p:cNvSpPr>
          <p:nvPr>
            <p:ph type="title"/>
          </p:nvPr>
        </p:nvSpPr>
        <p:spPr/>
        <p:txBody>
          <a:bodyPr/>
          <a:lstStyle/>
          <a:p>
            <a:r>
              <a:rPr lang="ro-RO"/>
              <a:t>Faceți clic pentru a edita stilul de titlu coordonator</a:t>
            </a:r>
            <a:endParaRPr lang="en-US" dirty="0"/>
          </a:p>
        </p:txBody>
      </p:sp>
    </p:spTree>
    <p:extLst>
      <p:ext uri="{BB962C8B-B14F-4D97-AF65-F5344CB8AC3E}">
        <p14:creationId xmlns:p14="http://schemas.microsoft.com/office/powerpoint/2010/main" val="1072378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oar titlu">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77919A6-33EB-49BD-A62F-1FA56B9F9712}" type="datetimeFigureOut">
              <a:rPr lang="en-US" smtClean="0"/>
              <a:t>12/8/2019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a:p>
        </p:txBody>
      </p:sp>
      <p:sp>
        <p:nvSpPr>
          <p:cNvPr id="6" name="Title 5"/>
          <p:cNvSpPr>
            <a:spLocks noGrp="1"/>
          </p:cNvSpPr>
          <p:nvPr>
            <p:ph type="title"/>
          </p:nvPr>
        </p:nvSpPr>
        <p:spPr/>
        <p:txBody>
          <a:bodyPr/>
          <a:lstStyle/>
          <a:p>
            <a:r>
              <a:rPr lang="ro-RO"/>
              <a:t>Faceți clic pentru a edita stilul de titlu coordonator</a:t>
            </a:r>
            <a:endParaRPr lang="en-US"/>
          </a:p>
        </p:txBody>
      </p:sp>
    </p:spTree>
    <p:extLst>
      <p:ext uri="{BB962C8B-B14F-4D97-AF65-F5344CB8AC3E}">
        <p14:creationId xmlns:p14="http://schemas.microsoft.com/office/powerpoint/2010/main" val="3681886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smtClean="0"/>
              <a:t>12/8/2019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92262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ținut cu legendă">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ro-RO"/>
              <a:t>Faceți clic pentru a edita stilul de titlu coordonator</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a:t>Faceţi clic pentru a edita Master stiluri text</a:t>
            </a:r>
          </a:p>
        </p:txBody>
      </p:sp>
      <p:sp>
        <p:nvSpPr>
          <p:cNvPr id="5" name="Date Placeholder 4"/>
          <p:cNvSpPr>
            <a:spLocks noGrp="1"/>
          </p:cNvSpPr>
          <p:nvPr>
            <p:ph type="dt" sz="half" idx="10"/>
          </p:nvPr>
        </p:nvSpPr>
        <p:spPr/>
        <p:txBody>
          <a:bodyPr/>
          <a:lstStyle/>
          <a:p>
            <a:fld id="{DA16AA21-1863-4931-97CB-99D0A168701B}" type="datetimeFigureOut">
              <a:rPr lang="en-US" smtClean="0"/>
              <a:t>12/8/2019</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483897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ine cu legendă">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ro-RO"/>
              <a:t>Faceți clic pentru a edita stilul de titlu coordonator</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o-RO"/>
              <a:t>Faceți clic pe pictogramă pentru a adăuga o imagine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a:t>Faceţi clic pentru a edita Master stiluri text</a:t>
            </a:r>
          </a:p>
        </p:txBody>
      </p:sp>
      <p:sp>
        <p:nvSpPr>
          <p:cNvPr id="5" name="Date Placeholder 4"/>
          <p:cNvSpPr>
            <a:spLocks noGrp="1"/>
          </p:cNvSpPr>
          <p:nvPr>
            <p:ph type="dt" sz="half" idx="10"/>
          </p:nvPr>
        </p:nvSpPr>
        <p:spPr/>
        <p:txBody>
          <a:bodyPr/>
          <a:lstStyle/>
          <a:p>
            <a:fld id="{3772C379-9A7C-4C87-A116-CBE9F58B04C5}" type="datetimeFigureOut">
              <a:rPr lang="en-US" smtClean="0"/>
              <a:t>12/8/2019</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21661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ro-RO"/>
              <a:t>Faceți clic pentru a edita stilul de titlu coordonator</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smtClean="0"/>
              <a:t>12/8/2019</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77551537"/>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xmlns="" id="{2089EE95-AE6F-0D48-B4F8-046B3CF05254}"/>
              </a:ext>
            </a:extLst>
          </p:cNvPr>
          <p:cNvSpPr>
            <a:spLocks noGrp="1"/>
          </p:cNvSpPr>
          <p:nvPr>
            <p:ph type="title"/>
          </p:nvPr>
        </p:nvSpPr>
        <p:spPr>
          <a:xfrm>
            <a:off x="876300" y="823464"/>
            <a:ext cx="10058400" cy="2437261"/>
          </a:xfrm>
        </p:spPr>
        <p:txBody>
          <a:bodyPr>
            <a:normAutofit/>
          </a:bodyPr>
          <a:lstStyle/>
          <a:p>
            <a:pPr algn="ctr"/>
            <a:r>
              <a:rPr lang="ro-RO" b="1" u="sng" dirty="0">
                <a:solidFill>
                  <a:schemeClr val="accent2"/>
                </a:solidFill>
              </a:rPr>
              <a:t>Christmas in Romania</a:t>
            </a:r>
          </a:p>
        </p:txBody>
      </p:sp>
      <p:sp>
        <p:nvSpPr>
          <p:cNvPr id="3" name="Subtitlu 2">
            <a:extLst>
              <a:ext uri="{FF2B5EF4-FFF2-40B4-BE49-F238E27FC236}">
                <a16:creationId xmlns:a16="http://schemas.microsoft.com/office/drawing/2014/main" xmlns="" id="{CBDFC928-CD3A-7B45-85C0-ADA950A0F53F}"/>
              </a:ext>
            </a:extLst>
          </p:cNvPr>
          <p:cNvSpPr>
            <a:spLocks noGrp="1"/>
          </p:cNvSpPr>
          <p:nvPr>
            <p:ph idx="1"/>
          </p:nvPr>
        </p:nvSpPr>
        <p:spPr>
          <a:xfrm>
            <a:off x="1235675" y="3800388"/>
            <a:ext cx="7689727" cy="2172043"/>
          </a:xfrm>
        </p:spPr>
        <p:txBody>
          <a:bodyPr>
            <a:normAutofit/>
          </a:bodyPr>
          <a:lstStyle/>
          <a:p>
            <a:r>
              <a:rPr lang="ro-RO" dirty="0"/>
              <a:t>Coman Erika</a:t>
            </a:r>
          </a:p>
          <a:p>
            <a:r>
              <a:rPr lang="ro-RO" dirty="0"/>
              <a:t>Denisiuc Bianca</a:t>
            </a:r>
          </a:p>
          <a:p>
            <a:r>
              <a:rPr lang="ro-RO" dirty="0"/>
              <a:t>Mircea Roxana</a:t>
            </a:r>
          </a:p>
          <a:p>
            <a:r>
              <a:rPr lang="ro-RO" dirty="0"/>
              <a:t>Nicolița Ana Maria</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7900" y="3095625"/>
            <a:ext cx="4932363" cy="2969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74194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stituent text 3">
            <a:extLst>
              <a:ext uri="{FF2B5EF4-FFF2-40B4-BE49-F238E27FC236}">
                <a16:creationId xmlns:a16="http://schemas.microsoft.com/office/drawing/2014/main" xmlns="" id="{108A0D61-C14C-BB4D-B7CC-6465C0D5258B}"/>
              </a:ext>
            </a:extLst>
          </p:cNvPr>
          <p:cNvSpPr>
            <a:spLocks noGrp="1"/>
          </p:cNvSpPr>
          <p:nvPr>
            <p:ph type="body" idx="4294967295"/>
          </p:nvPr>
        </p:nvSpPr>
        <p:spPr>
          <a:xfrm>
            <a:off x="0" y="4965701"/>
            <a:ext cx="11487150" cy="1892300"/>
          </a:xfrm>
        </p:spPr>
        <p:txBody>
          <a:bodyPr>
            <a:normAutofit/>
          </a:bodyPr>
          <a:lstStyle/>
          <a:p>
            <a:r>
              <a:rPr lang="ro-RO" sz="2400" dirty="0">
                <a:solidFill>
                  <a:prstClr val="black"/>
                </a:solidFill>
                <a:latin typeface="Oxygen-Regular"/>
              </a:rPr>
              <a:t>In Romanian, </a:t>
            </a:r>
            <a:r>
              <a:rPr lang="ro-RO" sz="2400" dirty="0" smtClean="0">
                <a:solidFill>
                  <a:prstClr val="black"/>
                </a:solidFill>
                <a:latin typeface="Oxygen-Regular"/>
              </a:rPr>
              <a:t>'Crăciun </a:t>
            </a:r>
            <a:r>
              <a:rPr lang="ro-RO" sz="2400" dirty="0">
                <a:solidFill>
                  <a:prstClr val="black"/>
                </a:solidFill>
                <a:latin typeface="Oxygen-Regular"/>
              </a:rPr>
              <a:t>Fericit</a:t>
            </a:r>
            <a:r>
              <a:rPr lang="ro-RO" sz="2400" dirty="0">
                <a:solidFill>
                  <a:prstClr val="black"/>
                </a:solidFill>
                <a:latin typeface="Oxygen-Regular"/>
              </a:rPr>
              <a:t>’ </a:t>
            </a:r>
            <a:r>
              <a:rPr lang="en-US" sz="2400" dirty="0" smtClean="0">
                <a:solidFill>
                  <a:prstClr val="black"/>
                </a:solidFill>
                <a:latin typeface="Oxygen-Regular"/>
              </a:rPr>
              <a:t>is the translation for ‘</a:t>
            </a:r>
            <a:r>
              <a:rPr lang="ro-RO" sz="2400" dirty="0" smtClean="0">
                <a:solidFill>
                  <a:prstClr val="black"/>
                </a:solidFill>
                <a:latin typeface="Oxygen-Regular"/>
              </a:rPr>
              <a:t>Merry Christmas</a:t>
            </a:r>
            <a:r>
              <a:rPr lang="en-US" sz="2400" dirty="0" smtClean="0">
                <a:solidFill>
                  <a:prstClr val="black"/>
                </a:solidFill>
                <a:latin typeface="Oxygen-Regular"/>
              </a:rPr>
              <a:t>’</a:t>
            </a:r>
            <a:r>
              <a:rPr lang="ro-RO" sz="2400" dirty="0" smtClean="0">
                <a:solidFill>
                  <a:prstClr val="black"/>
                </a:solidFill>
                <a:latin typeface="Oxygen-Regular"/>
              </a:rPr>
              <a:t>. </a:t>
            </a:r>
            <a:endParaRPr lang="ro-RO" sz="2400" dirty="0">
              <a:solidFill>
                <a:prstClr val="black"/>
              </a:solidFill>
              <a:latin typeface="Oxygen-Regular"/>
            </a:endParaRPr>
          </a:p>
          <a:p>
            <a:pPr algn="just"/>
            <a:r>
              <a:rPr lang="ro-RO" sz="2400" dirty="0">
                <a:solidFill>
                  <a:prstClr val="black"/>
                </a:solidFill>
                <a:latin typeface="Oxygen-Regular"/>
              </a:rPr>
              <a:t>In </a:t>
            </a:r>
            <a:r>
              <a:rPr lang="ro-RO" sz="2400" dirty="0" smtClean="0">
                <a:solidFill>
                  <a:prstClr val="black"/>
                </a:solidFill>
                <a:latin typeface="Oxygen-Regular"/>
              </a:rPr>
              <a:t>Romania</a:t>
            </a:r>
            <a:r>
              <a:rPr lang="en-US" sz="2400" dirty="0" smtClean="0">
                <a:solidFill>
                  <a:prstClr val="black"/>
                </a:solidFill>
                <a:latin typeface="Oxygen-Regular"/>
              </a:rPr>
              <a:t>,</a:t>
            </a:r>
            <a:r>
              <a:rPr lang="ro-RO" sz="2400" dirty="0" smtClean="0">
                <a:solidFill>
                  <a:prstClr val="black"/>
                </a:solidFill>
                <a:latin typeface="Oxygen-Regular"/>
              </a:rPr>
              <a:t> </a:t>
            </a:r>
            <a:r>
              <a:rPr lang="ro-RO" sz="2400" dirty="0">
                <a:solidFill>
                  <a:prstClr val="black"/>
                </a:solidFill>
                <a:latin typeface="Oxygen-Regular"/>
              </a:rPr>
              <a:t>Santa Claus is known as 'Moş Crăciun' (Old Man Christmas). During the </a:t>
            </a:r>
            <a:r>
              <a:rPr lang="ro-RO" sz="2400" dirty="0" smtClean="0">
                <a:solidFill>
                  <a:prstClr val="black"/>
                </a:solidFill>
                <a:latin typeface="Oxygen-Regular"/>
              </a:rPr>
              <a:t>time</a:t>
            </a:r>
            <a:r>
              <a:rPr lang="en-US" sz="2400" dirty="0" smtClean="0">
                <a:solidFill>
                  <a:prstClr val="black"/>
                </a:solidFill>
                <a:latin typeface="Oxygen-Regular"/>
              </a:rPr>
              <a:t> when </a:t>
            </a:r>
            <a:r>
              <a:rPr lang="ro-RO" sz="2400" dirty="0" smtClean="0">
                <a:solidFill>
                  <a:prstClr val="black"/>
                </a:solidFill>
                <a:latin typeface="Oxygen-Regular"/>
              </a:rPr>
              <a:t>the </a:t>
            </a:r>
            <a:r>
              <a:rPr lang="ro-RO" sz="2400" dirty="0">
                <a:solidFill>
                  <a:prstClr val="black"/>
                </a:solidFill>
                <a:latin typeface="Oxygen-Regular"/>
              </a:rPr>
              <a:t>country was under communist </a:t>
            </a:r>
            <a:r>
              <a:rPr lang="en-US" sz="2400" dirty="0" smtClean="0">
                <a:solidFill>
                  <a:prstClr val="black"/>
                </a:solidFill>
                <a:latin typeface="Oxygen-Regular"/>
              </a:rPr>
              <a:t>ruling</a:t>
            </a:r>
            <a:r>
              <a:rPr lang="ro-RO" sz="2400" dirty="0" smtClean="0">
                <a:solidFill>
                  <a:prstClr val="black"/>
                </a:solidFill>
                <a:latin typeface="Oxygen-Regular"/>
              </a:rPr>
              <a:t>, </a:t>
            </a:r>
            <a:r>
              <a:rPr lang="ro-RO" sz="2400" dirty="0">
                <a:solidFill>
                  <a:prstClr val="black"/>
                </a:solidFill>
                <a:latin typeface="Oxygen-Regular"/>
              </a:rPr>
              <a:t>the gift bringer was 'Moş Gerilă' (Old Man Frost</a:t>
            </a:r>
            <a:r>
              <a:rPr lang="ro-RO" sz="2400" dirty="0" smtClean="0">
                <a:solidFill>
                  <a:prstClr val="black"/>
                </a:solidFill>
                <a:latin typeface="Oxygen-Regular"/>
              </a:rPr>
              <a:t>)</a:t>
            </a:r>
            <a:r>
              <a:rPr lang="en-US" sz="2400" dirty="0" smtClean="0">
                <a:solidFill>
                  <a:prstClr val="black"/>
                </a:solidFill>
                <a:latin typeface="Oxygen-Regular"/>
              </a:rPr>
              <a:t>,</a:t>
            </a:r>
            <a:r>
              <a:rPr lang="ro-RO" sz="2400" dirty="0" smtClean="0">
                <a:solidFill>
                  <a:prstClr val="black"/>
                </a:solidFill>
                <a:latin typeface="Oxygen-Regular"/>
              </a:rPr>
              <a:t> </a:t>
            </a:r>
            <a:r>
              <a:rPr lang="ro-RO" sz="2400" dirty="0">
                <a:solidFill>
                  <a:prstClr val="black"/>
                </a:solidFill>
                <a:latin typeface="Oxygen-Regular"/>
              </a:rPr>
              <a:t>but Moş Crăciun is the main gift bringer now!</a:t>
            </a:r>
            <a:endParaRPr lang="ro-RO" sz="2400" dirty="0"/>
          </a:p>
        </p:txBody>
      </p:sp>
      <p:pic>
        <p:nvPicPr>
          <p:cNvPr id="5" name="Imagine 5">
            <a:extLst>
              <a:ext uri="{FF2B5EF4-FFF2-40B4-BE49-F238E27FC236}">
                <a16:creationId xmlns:a16="http://schemas.microsoft.com/office/drawing/2014/main" xmlns="" id="{E4387B2D-76FA-C94C-8BF5-CB83FD0099E1}"/>
              </a:ext>
            </a:extLst>
          </p:cNvPr>
          <p:cNvPicPr>
            <a:picLocks noChangeAspect="1"/>
          </p:cNvPicPr>
          <p:nvPr/>
        </p:nvPicPr>
        <p:blipFill>
          <a:blip r:embed="rId2"/>
          <a:srcRect/>
          <a:stretch/>
        </p:blipFill>
        <p:spPr>
          <a:xfrm>
            <a:off x="113215" y="426573"/>
            <a:ext cx="5630209" cy="4222658"/>
          </a:xfrm>
          <a:prstGeom prst="rect">
            <a:avLst/>
          </a:prstGeom>
        </p:spPr>
      </p:pic>
      <p:pic>
        <p:nvPicPr>
          <p:cNvPr id="7" name="Imagine 7">
            <a:extLst>
              <a:ext uri="{FF2B5EF4-FFF2-40B4-BE49-F238E27FC236}">
                <a16:creationId xmlns:a16="http://schemas.microsoft.com/office/drawing/2014/main" xmlns="" id="{EE6AA487-488C-5248-B631-1F15628B58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089" y="426573"/>
            <a:ext cx="5630209" cy="4222658"/>
          </a:xfrm>
          <a:prstGeom prst="rect">
            <a:avLst/>
          </a:prstGeom>
        </p:spPr>
      </p:pic>
    </p:spTree>
    <p:extLst>
      <p:ext uri="{BB962C8B-B14F-4D97-AF65-F5344CB8AC3E}">
        <p14:creationId xmlns:p14="http://schemas.microsoft.com/office/powerpoint/2010/main" val="2575181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a16="http://schemas.microsoft.com/office/drawing/2014/main" xmlns="" id="{30D74CFA-CFD9-F740-B061-DB67988CF042}"/>
              </a:ext>
            </a:extLst>
          </p:cNvPr>
          <p:cNvSpPr>
            <a:spLocks noGrp="1"/>
          </p:cNvSpPr>
          <p:nvPr>
            <p:ph idx="1"/>
          </p:nvPr>
        </p:nvSpPr>
        <p:spPr>
          <a:xfrm>
            <a:off x="0" y="0"/>
            <a:ext cx="12192000" cy="5320271"/>
          </a:xfrm>
        </p:spPr>
        <p:txBody>
          <a:bodyPr/>
          <a:lstStyle/>
          <a:p>
            <a:pPr marL="0" indent="0">
              <a:buNone/>
            </a:pPr>
            <a:r>
              <a:rPr lang="en-US" dirty="0" smtClean="0"/>
              <a:t>	</a:t>
            </a:r>
          </a:p>
          <a:p>
            <a:pPr marL="0" indent="0" algn="just">
              <a:buNone/>
            </a:pPr>
            <a:r>
              <a:rPr lang="en-US" dirty="0"/>
              <a:t>	</a:t>
            </a:r>
            <a:r>
              <a:rPr lang="ro-RO" dirty="0" smtClean="0"/>
              <a:t>Christmas </a:t>
            </a:r>
            <a:r>
              <a:rPr lang="ro-RO" dirty="0"/>
              <a:t>or the Birth of the Lord is a Christian holiday celebrated on December </a:t>
            </a:r>
            <a:r>
              <a:rPr lang="ro-RO" dirty="0" smtClean="0"/>
              <a:t>25</a:t>
            </a:r>
            <a:r>
              <a:rPr lang="en-US" baseline="30000" dirty="0" err="1" smtClean="0"/>
              <a:t>th</a:t>
            </a:r>
            <a:r>
              <a:rPr lang="en-US" dirty="0" smtClean="0"/>
              <a:t> </a:t>
            </a:r>
            <a:r>
              <a:rPr lang="ro-RO" dirty="0" smtClean="0"/>
              <a:t>every </a:t>
            </a:r>
            <a:r>
              <a:rPr lang="ro-RO" dirty="0"/>
              <a:t>year. In some countries, where Christians are the majority, Christmas is also a legal holiday, and the holiday is extended the following day, December </a:t>
            </a:r>
            <a:r>
              <a:rPr lang="ro-RO" dirty="0" smtClean="0"/>
              <a:t>26</a:t>
            </a:r>
            <a:r>
              <a:rPr lang="en-US" baseline="30000" dirty="0" err="1" smtClean="0"/>
              <a:t>th</a:t>
            </a:r>
            <a:r>
              <a:rPr lang="ro-RO" dirty="0" smtClean="0"/>
              <a:t>: </a:t>
            </a:r>
            <a:r>
              <a:rPr lang="ro-RO" dirty="0"/>
              <a:t>the second day of Christmas. </a:t>
            </a:r>
            <a:r>
              <a:rPr lang="ro-RO" dirty="0" smtClean="0"/>
              <a:t>Since </a:t>
            </a:r>
            <a:r>
              <a:rPr lang="ro-RO" dirty="0"/>
              <a:t>the beginning of the twentieth century, Christmas has also become a secular holiday, celebrated by both Christians and non-Christians, the center of gravity of the celebration moving from attending church to rite to the family aspect of gift exchange.  or, for children, the "gifts from Santa </a:t>
            </a:r>
            <a:r>
              <a:rPr lang="ro-RO" dirty="0" smtClean="0"/>
              <a:t>Claus</a:t>
            </a:r>
            <a:r>
              <a:rPr lang="en-US" dirty="0" smtClean="0"/>
              <a:t>”</a:t>
            </a:r>
            <a:r>
              <a:rPr lang="ro-RO" dirty="0" smtClean="0"/>
              <a:t>.</a:t>
            </a:r>
            <a:endParaRPr lang="ro-RO" dirty="0"/>
          </a:p>
          <a:p>
            <a:pPr marL="0" indent="0">
              <a:buNone/>
            </a:pPr>
            <a:endParaRPr lang="ro-RO" dirty="0"/>
          </a:p>
        </p:txBody>
      </p:sp>
      <p:sp>
        <p:nvSpPr>
          <p:cNvPr id="5" name="CasetăText 4">
            <a:extLst>
              <a:ext uri="{FF2B5EF4-FFF2-40B4-BE49-F238E27FC236}">
                <a16:creationId xmlns:a16="http://schemas.microsoft.com/office/drawing/2014/main" xmlns="" id="{A046A13D-FBA9-6B4D-8D64-7FAD3CB71BF4}"/>
              </a:ext>
            </a:extLst>
          </p:cNvPr>
          <p:cNvSpPr txBox="1"/>
          <p:nvPr/>
        </p:nvSpPr>
        <p:spPr>
          <a:xfrm>
            <a:off x="0" y="2198470"/>
            <a:ext cx="11944865" cy="1015663"/>
          </a:xfrm>
          <a:prstGeom prst="rect">
            <a:avLst/>
          </a:prstGeom>
          <a:noFill/>
        </p:spPr>
        <p:txBody>
          <a:bodyPr wrap="square">
            <a:spAutoFit/>
          </a:bodyPr>
          <a:lstStyle/>
          <a:p>
            <a:pPr algn="just"/>
            <a:r>
              <a:rPr lang="en-US" dirty="0" smtClean="0"/>
              <a:t>	</a:t>
            </a:r>
            <a:r>
              <a:rPr lang="ro-RO" sz="2000" dirty="0" smtClean="0"/>
              <a:t>Christmas </a:t>
            </a:r>
            <a:r>
              <a:rPr lang="ro-RO" sz="2000" dirty="0"/>
              <a:t>began to be celebrated by Christians on December </a:t>
            </a:r>
            <a:r>
              <a:rPr lang="ro-RO" sz="2000" dirty="0" smtClean="0"/>
              <a:t>25</a:t>
            </a:r>
            <a:r>
              <a:rPr lang="en-US" sz="2000" baseline="30000" dirty="0" err="1" smtClean="0"/>
              <a:t>th</a:t>
            </a:r>
            <a:r>
              <a:rPr lang="en-US" sz="2000" dirty="0" smtClean="0"/>
              <a:t> </a:t>
            </a:r>
            <a:r>
              <a:rPr lang="ro-RO" sz="2000" dirty="0" smtClean="0"/>
              <a:t>, </a:t>
            </a:r>
            <a:r>
              <a:rPr lang="ro-RO" sz="2000" dirty="0"/>
              <a:t>after at least three centuries since the beginning of the mission of evangelization of the apostles, namely from the </a:t>
            </a:r>
            <a:r>
              <a:rPr lang="ro-RO" sz="2000" dirty="0" smtClean="0"/>
              <a:t>4th </a:t>
            </a:r>
            <a:r>
              <a:rPr lang="ro-RO" sz="2000" dirty="0"/>
              <a:t>century in the West and beginning with the 5th century in the </a:t>
            </a:r>
            <a:r>
              <a:rPr lang="ro-RO" sz="2000" dirty="0" smtClean="0"/>
              <a:t>East.</a:t>
            </a:r>
            <a:endParaRPr lang="ro-RO" sz="2000" dirty="0"/>
          </a:p>
        </p:txBody>
      </p:sp>
      <p:pic>
        <p:nvPicPr>
          <p:cNvPr id="6" name="Imagine 6">
            <a:extLst>
              <a:ext uri="{FF2B5EF4-FFF2-40B4-BE49-F238E27FC236}">
                <a16:creationId xmlns:a16="http://schemas.microsoft.com/office/drawing/2014/main" xmlns="" id="{8403100D-37B7-6A48-B77F-464EFB6AB7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7283" y="3429000"/>
            <a:ext cx="6217851" cy="3228126"/>
          </a:xfrm>
          <a:prstGeom prst="rect">
            <a:avLst/>
          </a:prstGeom>
        </p:spPr>
      </p:pic>
    </p:spTree>
    <p:extLst>
      <p:ext uri="{BB962C8B-B14F-4D97-AF65-F5344CB8AC3E}">
        <p14:creationId xmlns:p14="http://schemas.microsoft.com/office/powerpoint/2010/main" val="5782228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xmlns="" id="{9FD51440-0E58-194D-ADBF-D3E6A9000EFC}"/>
              </a:ext>
            </a:extLst>
          </p:cNvPr>
          <p:cNvSpPr>
            <a:spLocks noGrp="1"/>
          </p:cNvSpPr>
          <p:nvPr>
            <p:ph type="title"/>
          </p:nvPr>
        </p:nvSpPr>
        <p:spPr/>
        <p:txBody>
          <a:bodyPr>
            <a:normAutofit/>
          </a:bodyPr>
          <a:lstStyle/>
          <a:p>
            <a:pPr algn="ctr"/>
            <a:r>
              <a:rPr lang="ro-RO" sz="2800" b="1" dirty="0">
                <a:solidFill>
                  <a:srgbClr val="C00000"/>
                </a:solidFill>
              </a:rPr>
              <a:t>Christmas in romania</a:t>
            </a:r>
            <a:br>
              <a:rPr lang="ro-RO" sz="2800" b="1" dirty="0">
                <a:solidFill>
                  <a:srgbClr val="C00000"/>
                </a:solidFill>
              </a:rPr>
            </a:br>
            <a:r>
              <a:rPr lang="ro-RO" sz="2800" b="1" dirty="0">
                <a:solidFill>
                  <a:srgbClr val="C00000"/>
                </a:solidFill>
              </a:rPr>
              <a:t>-</a:t>
            </a:r>
            <a:r>
              <a:rPr lang="ro-RO" sz="2800" b="1" dirty="0" smtClean="0">
                <a:solidFill>
                  <a:srgbClr val="C00000"/>
                </a:solidFill>
              </a:rPr>
              <a:t>traditions </a:t>
            </a:r>
            <a:r>
              <a:rPr lang="ro-RO" sz="2800" b="1" dirty="0">
                <a:solidFill>
                  <a:srgbClr val="C00000"/>
                </a:solidFill>
              </a:rPr>
              <a:t>and customs-</a:t>
            </a:r>
          </a:p>
        </p:txBody>
      </p:sp>
      <p:sp>
        <p:nvSpPr>
          <p:cNvPr id="3" name="Substituent conținut 2">
            <a:extLst>
              <a:ext uri="{FF2B5EF4-FFF2-40B4-BE49-F238E27FC236}">
                <a16:creationId xmlns:a16="http://schemas.microsoft.com/office/drawing/2014/main" xmlns="" id="{6DDFCF6B-8D09-7641-9673-DD60505E07FF}"/>
              </a:ext>
            </a:extLst>
          </p:cNvPr>
          <p:cNvSpPr>
            <a:spLocks noGrp="1"/>
          </p:cNvSpPr>
          <p:nvPr>
            <p:ph idx="1"/>
          </p:nvPr>
        </p:nvSpPr>
        <p:spPr>
          <a:xfrm>
            <a:off x="157892" y="2093976"/>
            <a:ext cx="11310208" cy="1893737"/>
          </a:xfrm>
        </p:spPr>
        <p:txBody>
          <a:bodyPr>
            <a:normAutofit/>
          </a:bodyPr>
          <a:lstStyle/>
          <a:p>
            <a:pPr marL="0" indent="0" algn="just">
              <a:buNone/>
            </a:pPr>
            <a:r>
              <a:rPr lang="en-US" sz="1800" dirty="0" smtClean="0">
                <a:solidFill>
                  <a:prstClr val="black"/>
                </a:solidFill>
                <a:latin typeface="Oxygen-Regular"/>
              </a:rPr>
              <a:t>	</a:t>
            </a:r>
            <a:r>
              <a:rPr lang="ro-RO" sz="1800" dirty="0" smtClean="0">
                <a:solidFill>
                  <a:prstClr val="black"/>
                </a:solidFill>
                <a:latin typeface="Oxygen-Regular"/>
              </a:rPr>
              <a:t>In </a:t>
            </a:r>
            <a:r>
              <a:rPr lang="ro-RO" sz="1800" dirty="0">
                <a:solidFill>
                  <a:prstClr val="black"/>
                </a:solidFill>
                <a:latin typeface="Oxygen-Regular"/>
              </a:rPr>
              <a:t>Romania, Christmas and mid-winter celebrations last from 20th December to 7th January. The 20th is called 'Ziua de Ignat' or simply 'Ignat Day'. It is traditional that if the family keep pigs, one is killed on this day by the head of the household. The meat from the pig is used in the Christmas meals. After the pig is killed, the family members share a dish called 'Pomana Porcului' (Pork's Charity) which is traditionally cooked in a cauldron and consists of a variety of pork bits (pork belly, shoulder, liver, kidneys, etc.) in a garlic sauce and served with polenta. The name 'Ignat Day' comes from the 20th is also the saint day of 'Saint Ignatius of Antioch' and also 'Saint Ignatius, Archimandrite of the Kiev Caves' in some churches.</a:t>
            </a:r>
            <a:endParaRPr lang="ro-RO" dirty="0"/>
          </a:p>
        </p:txBody>
      </p:sp>
      <p:pic>
        <p:nvPicPr>
          <p:cNvPr id="4" name="Imagine 4">
            <a:extLst>
              <a:ext uri="{FF2B5EF4-FFF2-40B4-BE49-F238E27FC236}">
                <a16:creationId xmlns:a16="http://schemas.microsoft.com/office/drawing/2014/main" xmlns="" id="{A7E0694B-C916-D048-AFB5-7C09F7E1E1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7539" y="3974969"/>
            <a:ext cx="5484625" cy="2870287"/>
          </a:xfrm>
          <a:prstGeom prst="rect">
            <a:avLst/>
          </a:prstGeom>
        </p:spPr>
      </p:pic>
    </p:spTree>
    <p:extLst>
      <p:ext uri="{BB962C8B-B14F-4D97-AF65-F5344CB8AC3E}">
        <p14:creationId xmlns:p14="http://schemas.microsoft.com/office/powerpoint/2010/main" val="19954398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a16="http://schemas.microsoft.com/office/drawing/2014/main" xmlns="" id="{8B170D17-D8DC-7841-97FB-755B154CE182}"/>
              </a:ext>
            </a:extLst>
          </p:cNvPr>
          <p:cNvSpPr>
            <a:spLocks noGrp="1"/>
          </p:cNvSpPr>
          <p:nvPr>
            <p:ph sz="half" idx="1"/>
          </p:nvPr>
        </p:nvSpPr>
        <p:spPr>
          <a:xfrm>
            <a:off x="0" y="1578026"/>
            <a:ext cx="6756098" cy="5623011"/>
          </a:xfrm>
        </p:spPr>
        <p:txBody>
          <a:bodyPr/>
          <a:lstStyle/>
          <a:p>
            <a:pPr algn="just"/>
            <a:r>
              <a:rPr lang="ro-RO" sz="1800" dirty="0">
                <a:solidFill>
                  <a:prstClr val="black"/>
                </a:solidFill>
                <a:latin typeface="Oxygen-Regular"/>
              </a:rPr>
              <a:t>The Christmas celebrations really begin on Christmas Eve, </a:t>
            </a:r>
            <a:r>
              <a:rPr lang="en-US" sz="1800" dirty="0" smtClean="0">
                <a:solidFill>
                  <a:prstClr val="black"/>
                </a:solidFill>
                <a:latin typeface="Oxygen-Regular"/>
              </a:rPr>
              <a:t>on the </a:t>
            </a:r>
            <a:r>
              <a:rPr lang="ro-RO" sz="1800" dirty="0" smtClean="0">
                <a:solidFill>
                  <a:prstClr val="black"/>
                </a:solidFill>
                <a:latin typeface="Oxygen-Regular"/>
              </a:rPr>
              <a:t>24th</a:t>
            </a:r>
            <a:r>
              <a:rPr lang="ro-RO" sz="1800" dirty="0">
                <a:solidFill>
                  <a:prstClr val="black"/>
                </a:solidFill>
                <a:latin typeface="Oxygen-Regular"/>
              </a:rPr>
              <a:t>, when it's time to decorate the Christmas Tree. This is done in the evening of Christmas Eve. In Romanian, Christmas Eve is called </a:t>
            </a:r>
            <a:r>
              <a:rPr lang="en-US" sz="1800" dirty="0" smtClean="0">
                <a:solidFill>
                  <a:prstClr val="black"/>
                </a:solidFill>
                <a:latin typeface="Oxygen-Regular"/>
              </a:rPr>
              <a:t>“</a:t>
            </a:r>
            <a:r>
              <a:rPr lang="ro-RO" sz="1800" dirty="0" smtClean="0">
                <a:solidFill>
                  <a:prstClr val="black"/>
                </a:solidFill>
                <a:latin typeface="Oxygen-Regular"/>
              </a:rPr>
              <a:t>Ajunul </a:t>
            </a:r>
            <a:r>
              <a:rPr lang="ro-RO" sz="1800" dirty="0">
                <a:solidFill>
                  <a:prstClr val="black"/>
                </a:solidFill>
                <a:latin typeface="Oxygen-Regular"/>
              </a:rPr>
              <a:t>Craciunului”. </a:t>
            </a:r>
          </a:p>
          <a:p>
            <a:pPr algn="just"/>
            <a:r>
              <a:rPr lang="ro-RO" sz="1800" dirty="0">
                <a:solidFill>
                  <a:prstClr val="black"/>
                </a:solidFill>
                <a:latin typeface="Oxygen-Regular"/>
              </a:rPr>
              <a:t>Carol singing (known as 'Colindatul') is also a very popular part of Christmas in Romania. On Christmas Eve, children go out carol singing from house to house performing to the adults in the houses. They normally dance as well. The children get sweets, fruit, traditional cakes called 'cozonaci' and sometimes money for singing well. Adults go carol singing on Christmas Day evening and </a:t>
            </a:r>
            <a:r>
              <a:rPr lang="en-US" sz="1800" dirty="0" smtClean="0">
                <a:solidFill>
                  <a:prstClr val="black"/>
                </a:solidFill>
                <a:latin typeface="Oxygen-Regular"/>
              </a:rPr>
              <a:t>at </a:t>
            </a:r>
            <a:r>
              <a:rPr lang="ro-RO" sz="1800" dirty="0" smtClean="0">
                <a:solidFill>
                  <a:prstClr val="black"/>
                </a:solidFill>
                <a:latin typeface="Oxygen-Regular"/>
              </a:rPr>
              <a:t>night</a:t>
            </a:r>
            <a:r>
              <a:rPr lang="ro-RO" sz="1800" dirty="0">
                <a:solidFill>
                  <a:prstClr val="black"/>
                </a:solidFill>
                <a:latin typeface="Oxygen-Regular"/>
              </a:rPr>
              <a:t>.</a:t>
            </a:r>
            <a:endParaRPr lang="ro-RO" dirty="0"/>
          </a:p>
        </p:txBody>
      </p:sp>
      <p:pic>
        <p:nvPicPr>
          <p:cNvPr id="6" name="Imagine 6">
            <a:extLst>
              <a:ext uri="{FF2B5EF4-FFF2-40B4-BE49-F238E27FC236}">
                <a16:creationId xmlns:a16="http://schemas.microsoft.com/office/drawing/2014/main" xmlns="" id="{A4120287-4D5B-F14F-86DE-7472CAF464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6098" y="617494"/>
            <a:ext cx="5152507" cy="5623011"/>
          </a:xfrm>
          <a:prstGeom prst="rect">
            <a:avLst/>
          </a:prstGeom>
        </p:spPr>
      </p:pic>
    </p:spTree>
    <p:extLst>
      <p:ext uri="{BB962C8B-B14F-4D97-AF65-F5344CB8AC3E}">
        <p14:creationId xmlns:p14="http://schemas.microsoft.com/office/powerpoint/2010/main" val="35708889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a16="http://schemas.microsoft.com/office/drawing/2014/main" xmlns="" id="{9EFF8E14-1C52-EF4C-A0AC-83C906D7A85D}"/>
              </a:ext>
            </a:extLst>
          </p:cNvPr>
          <p:cNvSpPr>
            <a:spLocks noGrp="1"/>
          </p:cNvSpPr>
          <p:nvPr>
            <p:ph sz="half" idx="1"/>
          </p:nvPr>
        </p:nvSpPr>
        <p:spPr>
          <a:xfrm>
            <a:off x="0" y="343244"/>
            <a:ext cx="5829300" cy="5554362"/>
          </a:xfrm>
        </p:spPr>
        <p:txBody>
          <a:bodyPr anchor="t">
            <a:normAutofit/>
          </a:bodyPr>
          <a:lstStyle/>
          <a:p>
            <a:pPr marL="0" indent="0" algn="just">
              <a:buNone/>
            </a:pPr>
            <a:r>
              <a:rPr lang="en-US" sz="2400" dirty="0" smtClean="0">
                <a:solidFill>
                  <a:prstClr val="black"/>
                </a:solidFill>
                <a:latin typeface="Oxygen-Regular"/>
              </a:rPr>
              <a:t>	</a:t>
            </a:r>
            <a:r>
              <a:rPr lang="ro-RO" sz="2400" dirty="0" smtClean="0">
                <a:solidFill>
                  <a:prstClr val="black"/>
                </a:solidFill>
                <a:latin typeface="Oxygen-Regular"/>
              </a:rPr>
              <a:t>A </a:t>
            </a:r>
            <a:r>
              <a:rPr lang="ro-RO" sz="2400" dirty="0">
                <a:solidFill>
                  <a:prstClr val="black"/>
                </a:solidFill>
                <a:latin typeface="Oxygen-Regular"/>
              </a:rPr>
              <a:t>traditional Romanian Carol is the 'Star Carol'. The star, made of </a:t>
            </a:r>
            <a:r>
              <a:rPr lang="ro-RO" sz="2400" dirty="0" smtClean="0">
                <a:solidFill>
                  <a:prstClr val="black"/>
                </a:solidFill>
                <a:latin typeface="Oxygen-Regular"/>
              </a:rPr>
              <a:t>colo</a:t>
            </a:r>
            <a:r>
              <a:rPr lang="en-US" sz="2400" dirty="0" smtClean="0">
                <a:solidFill>
                  <a:prstClr val="black"/>
                </a:solidFill>
                <a:latin typeface="Oxygen-Regular"/>
              </a:rPr>
              <a:t>u</a:t>
            </a:r>
            <a:r>
              <a:rPr lang="ro-RO" sz="2400" dirty="0" smtClean="0">
                <a:solidFill>
                  <a:prstClr val="black"/>
                </a:solidFill>
                <a:latin typeface="Oxygen-Regular"/>
              </a:rPr>
              <a:t>red </a:t>
            </a:r>
            <a:r>
              <a:rPr lang="ro-RO" sz="2400" dirty="0">
                <a:solidFill>
                  <a:prstClr val="black"/>
                </a:solidFill>
                <a:latin typeface="Oxygen-Regular"/>
              </a:rPr>
              <a:t>paper and often decorated with tinsel, silver foil and sometimes bells, is put on a pole. In the middle of the star </a:t>
            </a:r>
            <a:r>
              <a:rPr lang="en-US" sz="2400" dirty="0" smtClean="0">
                <a:solidFill>
                  <a:prstClr val="black"/>
                </a:solidFill>
                <a:latin typeface="Oxygen-Regular"/>
              </a:rPr>
              <a:t>there </a:t>
            </a:r>
            <a:r>
              <a:rPr lang="ro-RO" sz="2400" dirty="0" smtClean="0">
                <a:solidFill>
                  <a:prstClr val="black"/>
                </a:solidFill>
                <a:latin typeface="Oxygen-Regular"/>
              </a:rPr>
              <a:t>is </a:t>
            </a:r>
            <a:r>
              <a:rPr lang="ro-RO" sz="2400" dirty="0">
                <a:solidFill>
                  <a:prstClr val="black"/>
                </a:solidFill>
                <a:latin typeface="Oxygen-Regular"/>
              </a:rPr>
              <a:t>a picture of baby Jesus or a nativity scene. Carol singers take the star with them when they go carol singing. The </a:t>
            </a:r>
            <a:r>
              <a:rPr lang="en-US" sz="2400" dirty="0" smtClean="0">
                <a:solidFill>
                  <a:prstClr val="black"/>
                </a:solidFill>
                <a:latin typeface="Oxygen-Regular"/>
              </a:rPr>
              <a:t>lyrics</a:t>
            </a:r>
            <a:r>
              <a:rPr lang="ro-RO" sz="2400" dirty="0" smtClean="0">
                <a:solidFill>
                  <a:prstClr val="black"/>
                </a:solidFill>
                <a:latin typeface="Oxygen-Regular"/>
              </a:rPr>
              <a:t> </a:t>
            </a:r>
            <a:r>
              <a:rPr lang="ro-RO" sz="2400" dirty="0">
                <a:solidFill>
                  <a:prstClr val="black"/>
                </a:solidFill>
                <a:latin typeface="Oxygen-Regular"/>
              </a:rPr>
              <a:t>of the Star Carol </a:t>
            </a:r>
            <a:r>
              <a:rPr lang="ro-RO" sz="2400" dirty="0" smtClean="0">
                <a:solidFill>
                  <a:prstClr val="black"/>
                </a:solidFill>
                <a:latin typeface="Oxygen-Regular"/>
              </a:rPr>
              <a:t>are</a:t>
            </a:r>
            <a:r>
              <a:rPr lang="en-US" sz="2400" dirty="0" smtClean="0">
                <a:solidFill>
                  <a:prstClr val="black"/>
                </a:solidFill>
                <a:latin typeface="Oxygen-Regular"/>
              </a:rPr>
              <a:t> as follows</a:t>
            </a:r>
            <a:r>
              <a:rPr lang="ro-RO" sz="2400" dirty="0" smtClean="0">
                <a:solidFill>
                  <a:prstClr val="black"/>
                </a:solidFill>
                <a:latin typeface="Oxygen-Regular"/>
              </a:rPr>
              <a:t>:</a:t>
            </a:r>
            <a:endParaRPr lang="ro-RO" sz="2400" dirty="0">
              <a:solidFill>
                <a:prstClr val="black"/>
              </a:solidFill>
              <a:latin typeface="Oxygen-Regular"/>
            </a:endParaRPr>
          </a:p>
          <a:p>
            <a:pPr marL="0" indent="0">
              <a:buNone/>
            </a:pPr>
            <a:r>
              <a:rPr lang="en-US" sz="2400" dirty="0" smtClean="0">
                <a:solidFill>
                  <a:prstClr val="black"/>
                </a:solidFill>
                <a:latin typeface="Oxygen-Regular"/>
              </a:rPr>
              <a:t>    </a:t>
            </a:r>
            <a:r>
              <a:rPr lang="ro-RO" sz="2400" dirty="0" smtClean="0">
                <a:solidFill>
                  <a:prstClr val="black"/>
                </a:solidFill>
                <a:latin typeface="Oxygen-Regular"/>
              </a:rPr>
              <a:t>"</a:t>
            </a:r>
            <a:r>
              <a:rPr lang="ro-RO" sz="2400" dirty="0">
                <a:solidFill>
                  <a:prstClr val="black"/>
                </a:solidFill>
                <a:latin typeface="Oxygen-Regular"/>
              </a:rPr>
              <a:t>The star has appeared </a:t>
            </a:r>
            <a:r>
              <a:rPr lang="en-US" sz="2400" dirty="0" smtClean="0">
                <a:solidFill>
                  <a:prstClr val="black"/>
                </a:solidFill>
                <a:latin typeface="Oxygen-Regular"/>
              </a:rPr>
              <a:t>up</a:t>
            </a:r>
            <a:r>
              <a:rPr lang="ro-RO" sz="2400" dirty="0" smtClean="0">
                <a:solidFill>
                  <a:prstClr val="black"/>
                </a:solidFill>
                <a:latin typeface="Oxygen-Regular"/>
              </a:rPr>
              <a:t> </a:t>
            </a:r>
            <a:r>
              <a:rPr lang="ro-RO" sz="2400" dirty="0">
                <a:solidFill>
                  <a:prstClr val="black"/>
                </a:solidFill>
                <a:latin typeface="Oxygen-Regular"/>
              </a:rPr>
              <a:t>high,</a:t>
            </a:r>
          </a:p>
          <a:p>
            <a:pPr marL="0" indent="0">
              <a:buNone/>
            </a:pPr>
            <a:r>
              <a:rPr lang="en-US" sz="2400" dirty="0" smtClean="0">
                <a:solidFill>
                  <a:prstClr val="black"/>
                </a:solidFill>
                <a:latin typeface="Oxygen-Regular"/>
              </a:rPr>
              <a:t>    </a:t>
            </a:r>
            <a:r>
              <a:rPr lang="ro-RO" sz="2400" dirty="0" smtClean="0">
                <a:solidFill>
                  <a:prstClr val="black"/>
                </a:solidFill>
                <a:latin typeface="Oxygen-Regular"/>
              </a:rPr>
              <a:t>Like </a:t>
            </a:r>
            <a:r>
              <a:rPr lang="ro-RO" sz="2400" dirty="0">
                <a:solidFill>
                  <a:prstClr val="black"/>
                </a:solidFill>
                <a:latin typeface="Oxygen-Regular"/>
              </a:rPr>
              <a:t>a big secret in the sky,</a:t>
            </a:r>
          </a:p>
          <a:p>
            <a:pPr marL="0" indent="0">
              <a:buNone/>
            </a:pPr>
            <a:r>
              <a:rPr lang="en-US" sz="2400" dirty="0" smtClean="0">
                <a:solidFill>
                  <a:prstClr val="black"/>
                </a:solidFill>
                <a:latin typeface="Oxygen-Regular"/>
              </a:rPr>
              <a:t>    </a:t>
            </a:r>
            <a:r>
              <a:rPr lang="ro-RO" sz="2400" dirty="0" smtClean="0">
                <a:solidFill>
                  <a:prstClr val="black"/>
                </a:solidFill>
                <a:latin typeface="Oxygen-Regular"/>
              </a:rPr>
              <a:t>The </a:t>
            </a:r>
            <a:r>
              <a:rPr lang="ro-RO" sz="2400" dirty="0">
                <a:solidFill>
                  <a:prstClr val="black"/>
                </a:solidFill>
                <a:latin typeface="Oxygen-Regular"/>
              </a:rPr>
              <a:t>star is bright, </a:t>
            </a:r>
          </a:p>
          <a:p>
            <a:pPr marL="0" indent="0">
              <a:buNone/>
            </a:pPr>
            <a:r>
              <a:rPr lang="en-US" sz="2400" dirty="0" smtClean="0">
                <a:solidFill>
                  <a:prstClr val="black"/>
                </a:solidFill>
                <a:latin typeface="Oxygen-Regular"/>
              </a:rPr>
              <a:t>    </a:t>
            </a:r>
            <a:r>
              <a:rPr lang="ro-RO" sz="2400" dirty="0" smtClean="0">
                <a:solidFill>
                  <a:prstClr val="black"/>
                </a:solidFill>
                <a:latin typeface="Oxygen-Regular"/>
              </a:rPr>
              <a:t>May </a:t>
            </a:r>
            <a:r>
              <a:rPr lang="ro-RO" sz="2400" dirty="0">
                <a:solidFill>
                  <a:prstClr val="black"/>
                </a:solidFill>
                <a:latin typeface="Oxygen-Regular"/>
              </a:rPr>
              <a:t>all your wishes turn out </a:t>
            </a:r>
            <a:r>
              <a:rPr lang="ro-RO" sz="2400" dirty="0" smtClean="0">
                <a:solidFill>
                  <a:prstClr val="black"/>
                </a:solidFill>
                <a:latin typeface="Oxygen-Regular"/>
              </a:rPr>
              <a:t>right</a:t>
            </a:r>
            <a:r>
              <a:rPr lang="en-US" sz="2400" dirty="0" smtClean="0">
                <a:solidFill>
                  <a:prstClr val="black"/>
                </a:solidFill>
                <a:latin typeface="Oxygen-Regular"/>
              </a:rPr>
              <a:t>!</a:t>
            </a:r>
            <a:r>
              <a:rPr lang="ro-RO" sz="2400" dirty="0" smtClean="0">
                <a:solidFill>
                  <a:prstClr val="black"/>
                </a:solidFill>
                <a:latin typeface="Oxygen-Regular"/>
              </a:rPr>
              <a:t>"</a:t>
            </a:r>
            <a:endParaRPr lang="ro-RO" sz="2400" dirty="0"/>
          </a:p>
        </p:txBody>
      </p:sp>
      <p:pic>
        <p:nvPicPr>
          <p:cNvPr id="5" name="Imagine 5">
            <a:extLst>
              <a:ext uri="{FF2B5EF4-FFF2-40B4-BE49-F238E27FC236}">
                <a16:creationId xmlns:a16="http://schemas.microsoft.com/office/drawing/2014/main" xmlns="" id="{0B09636E-77A1-E14E-99E4-8EE4665396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744542"/>
            <a:ext cx="5873454" cy="4266809"/>
          </a:xfrm>
          <a:prstGeom prst="rect">
            <a:avLst/>
          </a:prstGeom>
        </p:spPr>
      </p:pic>
    </p:spTree>
    <p:extLst>
      <p:ext uri="{BB962C8B-B14F-4D97-AF65-F5344CB8AC3E}">
        <p14:creationId xmlns:p14="http://schemas.microsoft.com/office/powerpoint/2010/main" val="35801978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tăText 5">
            <a:extLst>
              <a:ext uri="{FF2B5EF4-FFF2-40B4-BE49-F238E27FC236}">
                <a16:creationId xmlns:a16="http://schemas.microsoft.com/office/drawing/2014/main" xmlns="" id="{92FA5D13-8CCC-374B-BBDC-08D06DCEE96A}"/>
              </a:ext>
            </a:extLst>
          </p:cNvPr>
          <p:cNvSpPr txBox="1"/>
          <p:nvPr/>
        </p:nvSpPr>
        <p:spPr>
          <a:xfrm>
            <a:off x="8312710" y="176876"/>
            <a:ext cx="3597831" cy="3170099"/>
          </a:xfrm>
          <a:prstGeom prst="rect">
            <a:avLst/>
          </a:prstGeom>
          <a:noFill/>
        </p:spPr>
        <p:txBody>
          <a:bodyPr wrap="square">
            <a:spAutoFit/>
          </a:bodyPr>
          <a:lstStyle/>
          <a:p>
            <a:r>
              <a:rPr lang="ro-RO" sz="2000" dirty="0">
                <a:solidFill>
                  <a:prstClr val="black"/>
                </a:solidFill>
                <a:latin typeface="Oxygen-Regular"/>
              </a:rPr>
              <a:t>Other popular carols </a:t>
            </a:r>
            <a:r>
              <a:rPr lang="ro-RO" sz="2000" dirty="0" smtClean="0">
                <a:solidFill>
                  <a:prstClr val="black"/>
                </a:solidFill>
                <a:latin typeface="Oxygen-Regular"/>
              </a:rPr>
              <a:t>s</a:t>
            </a:r>
            <a:r>
              <a:rPr lang="en-US" sz="2000" dirty="0" smtClean="0">
                <a:solidFill>
                  <a:prstClr val="black"/>
                </a:solidFill>
                <a:latin typeface="Oxygen-Regular"/>
              </a:rPr>
              <a:t>u</a:t>
            </a:r>
            <a:r>
              <a:rPr lang="ro-RO" sz="2000" dirty="0" smtClean="0">
                <a:solidFill>
                  <a:prstClr val="black"/>
                </a:solidFill>
                <a:latin typeface="Oxygen-Regular"/>
              </a:rPr>
              <a:t>ng </a:t>
            </a:r>
            <a:r>
              <a:rPr lang="en-US" sz="2000" dirty="0" smtClean="0">
                <a:solidFill>
                  <a:prstClr val="black"/>
                </a:solidFill>
                <a:latin typeface="Oxygen-Regular"/>
              </a:rPr>
              <a:t>at Christmas </a:t>
            </a:r>
            <a:r>
              <a:rPr lang="ro-RO" sz="2000" dirty="0" smtClean="0">
                <a:solidFill>
                  <a:prstClr val="black"/>
                </a:solidFill>
                <a:latin typeface="Oxygen-Regular"/>
              </a:rPr>
              <a:t>include </a:t>
            </a:r>
            <a:r>
              <a:rPr lang="ro-RO" sz="2000" dirty="0">
                <a:solidFill>
                  <a:prstClr val="black"/>
                </a:solidFill>
                <a:latin typeface="Oxygen-Regular"/>
              </a:rPr>
              <a:t>'Oh, What Wondrous Tidings' ('O, ce veste minunata') and 'Three Wise Men coming from the East' ('Trei Crai de la </a:t>
            </a:r>
            <a:r>
              <a:rPr lang="en-US" sz="2000" dirty="0" smtClean="0">
                <a:solidFill>
                  <a:prstClr val="black"/>
                </a:solidFill>
                <a:latin typeface="Oxygen-Regular"/>
              </a:rPr>
              <a:t>R</a:t>
            </a:r>
            <a:r>
              <a:rPr lang="ro-RO" sz="2000" dirty="0" smtClean="0">
                <a:solidFill>
                  <a:prstClr val="black"/>
                </a:solidFill>
                <a:latin typeface="Oxygen-Regular"/>
              </a:rPr>
              <a:t>asarit').</a:t>
            </a:r>
            <a:endParaRPr lang="en-US" sz="2000" dirty="0" smtClean="0">
              <a:solidFill>
                <a:prstClr val="black"/>
              </a:solidFill>
              <a:latin typeface="Oxygen-Regular"/>
            </a:endParaRPr>
          </a:p>
          <a:p>
            <a:endParaRPr lang="en-US" sz="2000" dirty="0" smtClean="0">
              <a:solidFill>
                <a:prstClr val="black"/>
              </a:solidFill>
              <a:latin typeface="Oxygen-Regular"/>
            </a:endParaRPr>
          </a:p>
          <a:p>
            <a:endParaRPr lang="en-US" sz="2000" dirty="0">
              <a:solidFill>
                <a:prstClr val="black"/>
              </a:solidFill>
              <a:latin typeface="Oxygen-Regular"/>
            </a:endParaRPr>
          </a:p>
          <a:p>
            <a:endParaRPr lang="ro-RO" sz="2000" dirty="0"/>
          </a:p>
        </p:txBody>
      </p:sp>
      <p:sp>
        <p:nvSpPr>
          <p:cNvPr id="8" name="CasetăText 7">
            <a:extLst>
              <a:ext uri="{FF2B5EF4-FFF2-40B4-BE49-F238E27FC236}">
                <a16:creationId xmlns:a16="http://schemas.microsoft.com/office/drawing/2014/main" xmlns="" id="{313D5773-BFB0-FE45-AAD8-4FB614F5834B}"/>
              </a:ext>
            </a:extLst>
          </p:cNvPr>
          <p:cNvSpPr txBox="1"/>
          <p:nvPr/>
        </p:nvSpPr>
        <p:spPr>
          <a:xfrm>
            <a:off x="8312710" y="3211206"/>
            <a:ext cx="3597831" cy="2246769"/>
          </a:xfrm>
          <a:prstGeom prst="rect">
            <a:avLst/>
          </a:prstGeom>
          <a:noFill/>
        </p:spPr>
        <p:txBody>
          <a:bodyPr wrap="square">
            <a:spAutoFit/>
          </a:bodyPr>
          <a:lstStyle/>
          <a:p>
            <a:r>
              <a:rPr lang="ro-RO" sz="2000" dirty="0">
                <a:solidFill>
                  <a:prstClr val="black"/>
                </a:solidFill>
                <a:latin typeface="Oxygen-Regular"/>
              </a:rPr>
              <a:t>In many parts of Romania, it's also traditional </a:t>
            </a:r>
            <a:r>
              <a:rPr lang="en-US" sz="2000" dirty="0" smtClean="0">
                <a:solidFill>
                  <a:prstClr val="black"/>
                </a:solidFill>
                <a:latin typeface="Oxygen-Regular"/>
              </a:rPr>
              <a:t>to dress up as a</a:t>
            </a:r>
            <a:r>
              <a:rPr lang="ro-RO" sz="2000" dirty="0" smtClean="0">
                <a:solidFill>
                  <a:prstClr val="black"/>
                </a:solidFill>
                <a:latin typeface="Oxygen-Regular"/>
              </a:rPr>
              <a:t> </a:t>
            </a:r>
            <a:r>
              <a:rPr lang="ro-RO" sz="2000" dirty="0">
                <a:solidFill>
                  <a:prstClr val="black"/>
                </a:solidFill>
                <a:latin typeface="Oxygen-Regular"/>
              </a:rPr>
              <a:t>goat, with a multicolored mask, and </a:t>
            </a:r>
            <a:r>
              <a:rPr lang="en-US" sz="2000" dirty="0" smtClean="0">
                <a:solidFill>
                  <a:prstClr val="black"/>
                </a:solidFill>
                <a:latin typeface="Oxygen-Regular"/>
              </a:rPr>
              <a:t>to accompany </a:t>
            </a:r>
            <a:r>
              <a:rPr lang="ro-RO" sz="2000" dirty="0" smtClean="0">
                <a:solidFill>
                  <a:prstClr val="black"/>
                </a:solidFill>
                <a:latin typeface="Oxygen-Regular"/>
              </a:rPr>
              <a:t>the </a:t>
            </a:r>
            <a:r>
              <a:rPr lang="ro-RO" sz="2000" dirty="0">
                <a:solidFill>
                  <a:prstClr val="black"/>
                </a:solidFill>
                <a:latin typeface="Oxygen-Regular"/>
              </a:rPr>
              <a:t>carol singers. The goat is known as the 'Capra' and it jumps and dances </a:t>
            </a:r>
            <a:r>
              <a:rPr lang="ro-RO" sz="2000" dirty="0" smtClean="0">
                <a:solidFill>
                  <a:prstClr val="black"/>
                </a:solidFill>
                <a:latin typeface="Oxygen-Regular"/>
              </a:rPr>
              <a:t>around</a:t>
            </a:r>
            <a:r>
              <a:rPr lang="en-US" sz="2000" dirty="0" smtClean="0">
                <a:solidFill>
                  <a:prstClr val="black"/>
                </a:solidFill>
                <a:latin typeface="Oxygen-Regular"/>
              </a:rPr>
              <a:t>.</a:t>
            </a:r>
            <a:endParaRPr lang="ro-RO" sz="2000" dirty="0"/>
          </a:p>
        </p:txBody>
      </p:sp>
      <p:pic>
        <p:nvPicPr>
          <p:cNvPr id="9" name="Imagine 9">
            <a:extLst>
              <a:ext uri="{FF2B5EF4-FFF2-40B4-BE49-F238E27FC236}">
                <a16:creationId xmlns:a16="http://schemas.microsoft.com/office/drawing/2014/main" xmlns="" id="{96F2EF47-6E14-C249-860D-AB808373B5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682" y="176876"/>
            <a:ext cx="5388919" cy="3466871"/>
          </a:xfrm>
          <a:prstGeom prst="rect">
            <a:avLst/>
          </a:prstGeom>
        </p:spPr>
      </p:pic>
      <p:pic>
        <p:nvPicPr>
          <p:cNvPr id="11" name="Imagine 11">
            <a:extLst>
              <a:ext uri="{FF2B5EF4-FFF2-40B4-BE49-F238E27FC236}">
                <a16:creationId xmlns:a16="http://schemas.microsoft.com/office/drawing/2014/main" xmlns="" id="{776DC188-BB00-4D46-BBA5-2934413FBE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1476" y="3749167"/>
            <a:ext cx="4670249" cy="3108833"/>
          </a:xfrm>
          <a:prstGeom prst="rect">
            <a:avLst/>
          </a:prstGeom>
        </p:spPr>
      </p:pic>
    </p:spTree>
    <p:extLst>
      <p:ext uri="{BB962C8B-B14F-4D97-AF65-F5344CB8AC3E}">
        <p14:creationId xmlns:p14="http://schemas.microsoft.com/office/powerpoint/2010/main" val="2893217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tăText 5">
            <a:extLst>
              <a:ext uri="{FF2B5EF4-FFF2-40B4-BE49-F238E27FC236}">
                <a16:creationId xmlns:a16="http://schemas.microsoft.com/office/drawing/2014/main" xmlns="" id="{C7F231EA-AAA5-5E4C-863A-90D4A548BC09}"/>
              </a:ext>
            </a:extLst>
          </p:cNvPr>
          <p:cNvSpPr txBox="1"/>
          <p:nvPr/>
        </p:nvSpPr>
        <p:spPr>
          <a:xfrm>
            <a:off x="8503851" y="1487668"/>
            <a:ext cx="3406689" cy="4401205"/>
          </a:xfrm>
          <a:prstGeom prst="rect">
            <a:avLst/>
          </a:prstGeom>
          <a:noFill/>
        </p:spPr>
        <p:txBody>
          <a:bodyPr wrap="square">
            <a:spAutoFit/>
          </a:bodyPr>
          <a:lstStyle/>
          <a:p>
            <a:r>
              <a:rPr lang="ro-RO" sz="2000" dirty="0">
                <a:solidFill>
                  <a:prstClr val="black"/>
                </a:solidFill>
                <a:latin typeface="Oxygen-Regular"/>
              </a:rPr>
              <a:t>Traditional Romanian Christmas foods include Roast Gammon and Pork </a:t>
            </a:r>
            <a:r>
              <a:rPr lang="ro-RO" sz="2000" dirty="0" smtClean="0">
                <a:solidFill>
                  <a:prstClr val="black"/>
                </a:solidFill>
                <a:latin typeface="Oxygen-Regular"/>
              </a:rPr>
              <a:t>Chops</a:t>
            </a:r>
            <a:r>
              <a:rPr lang="en-US" sz="2000" dirty="0" smtClean="0">
                <a:solidFill>
                  <a:prstClr val="black"/>
                </a:solidFill>
                <a:latin typeface="Oxygen-Regular"/>
              </a:rPr>
              <a:t>; </a:t>
            </a:r>
            <a:r>
              <a:rPr lang="ro-RO" sz="2000" dirty="0" smtClean="0">
                <a:solidFill>
                  <a:prstClr val="black"/>
                </a:solidFill>
                <a:latin typeface="Oxygen-Regular"/>
              </a:rPr>
              <a:t>'Ciorba </a:t>
            </a:r>
            <a:r>
              <a:rPr lang="ro-RO" sz="2000" dirty="0">
                <a:solidFill>
                  <a:prstClr val="black"/>
                </a:solidFill>
                <a:latin typeface="Oxygen-Regular"/>
              </a:rPr>
              <a:t>de perisoare' which is a slightly sour vegetable soup made with fermented bran and pork meatballs; 'Sarmale' cabbage leaves stuffed with </a:t>
            </a:r>
            <a:r>
              <a:rPr lang="en-US" sz="2000" dirty="0" smtClean="0">
                <a:solidFill>
                  <a:prstClr val="black"/>
                </a:solidFill>
                <a:latin typeface="Oxygen-Regular"/>
              </a:rPr>
              <a:t>minced </a:t>
            </a:r>
            <a:r>
              <a:rPr lang="ro-RO" sz="2000" dirty="0" smtClean="0">
                <a:solidFill>
                  <a:prstClr val="black"/>
                </a:solidFill>
                <a:latin typeface="Oxygen-Regular"/>
              </a:rPr>
              <a:t>pork </a:t>
            </a:r>
            <a:r>
              <a:rPr lang="ro-RO" sz="2000" dirty="0">
                <a:solidFill>
                  <a:prstClr val="black"/>
                </a:solidFill>
                <a:latin typeface="Oxygen-Regular"/>
              </a:rPr>
              <a:t>and served with polenta; 'Cozonac' a rich fruit bread; Romanian doughnuts </a:t>
            </a:r>
            <a:r>
              <a:rPr lang="en-US" sz="2000" dirty="0" smtClean="0">
                <a:solidFill>
                  <a:prstClr val="black"/>
                </a:solidFill>
                <a:latin typeface="Oxygen-Regular"/>
              </a:rPr>
              <a:t>are </a:t>
            </a:r>
            <a:r>
              <a:rPr lang="ro-RO" sz="2000" dirty="0" smtClean="0">
                <a:solidFill>
                  <a:prstClr val="black"/>
                </a:solidFill>
                <a:latin typeface="Oxygen-Regular"/>
              </a:rPr>
              <a:t>called </a:t>
            </a:r>
            <a:r>
              <a:rPr lang="ro-RO" sz="2000" dirty="0">
                <a:solidFill>
                  <a:prstClr val="black"/>
                </a:solidFill>
                <a:latin typeface="Oxygen-Regular"/>
              </a:rPr>
              <a:t>'gogosi' and cheesecakes.</a:t>
            </a:r>
            <a:endParaRPr lang="ro-RO" sz="2000" dirty="0"/>
          </a:p>
        </p:txBody>
      </p:sp>
      <p:pic>
        <p:nvPicPr>
          <p:cNvPr id="7" name="Imagine 7">
            <a:extLst>
              <a:ext uri="{FF2B5EF4-FFF2-40B4-BE49-F238E27FC236}">
                <a16:creationId xmlns:a16="http://schemas.microsoft.com/office/drawing/2014/main" xmlns="" id="{0C8F04ED-F88A-EA4E-8454-AFEF76C9F8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460" y="977006"/>
            <a:ext cx="7768607" cy="4903987"/>
          </a:xfrm>
          <a:prstGeom prst="rect">
            <a:avLst/>
          </a:prstGeom>
        </p:spPr>
      </p:pic>
    </p:spTree>
    <p:extLst>
      <p:ext uri="{BB962C8B-B14F-4D97-AF65-F5344CB8AC3E}">
        <p14:creationId xmlns:p14="http://schemas.microsoft.com/office/powerpoint/2010/main" val="4398613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text 2">
            <a:extLst>
              <a:ext uri="{FF2B5EF4-FFF2-40B4-BE49-F238E27FC236}">
                <a16:creationId xmlns:a16="http://schemas.microsoft.com/office/drawing/2014/main" xmlns="" id="{8743ED02-6A53-A14B-9846-2E3B2F70D290}"/>
              </a:ext>
            </a:extLst>
          </p:cNvPr>
          <p:cNvSpPr>
            <a:spLocks noGrp="1"/>
          </p:cNvSpPr>
          <p:nvPr>
            <p:ph sz="half" idx="1"/>
          </p:nvPr>
        </p:nvSpPr>
        <p:spPr>
          <a:xfrm>
            <a:off x="280389" y="274595"/>
            <a:ext cx="4754880" cy="3977640"/>
          </a:xfrm>
        </p:spPr>
        <p:txBody>
          <a:bodyPr>
            <a:normAutofit/>
          </a:bodyPr>
          <a:lstStyle/>
          <a:p>
            <a:r>
              <a:rPr lang="ro-RO" dirty="0"/>
              <a:t>In Romania the Christmas tree was first decorated in the palace of King Carol I of Hohenzollern in 1866, and since then the Romanians have taken over this tradition.</a:t>
            </a:r>
          </a:p>
          <a:p>
            <a:r>
              <a:rPr lang="ro-RO" dirty="0"/>
              <a:t> At first, the Christmas tree was adorned with fruit, paper flowers or biscuits.  In time, it went on to </a:t>
            </a:r>
            <a:r>
              <a:rPr lang="en-US" dirty="0" smtClean="0"/>
              <a:t>be </a:t>
            </a:r>
            <a:r>
              <a:rPr lang="ro-RO" dirty="0" smtClean="0"/>
              <a:t>decorate</a:t>
            </a:r>
            <a:r>
              <a:rPr lang="en-US" dirty="0" smtClean="0"/>
              <a:t>d</a:t>
            </a:r>
            <a:r>
              <a:rPr lang="ro-RO" dirty="0" smtClean="0"/>
              <a:t> </a:t>
            </a:r>
            <a:r>
              <a:rPr lang="ro-RO" dirty="0"/>
              <a:t>with so many wonders, among which</a:t>
            </a:r>
            <a:r>
              <a:rPr lang="ro-RO" dirty="0" smtClean="0"/>
              <a:t>: glas</a:t>
            </a:r>
            <a:r>
              <a:rPr lang="en-US" dirty="0" smtClean="0"/>
              <a:t>s baubles</a:t>
            </a:r>
            <a:r>
              <a:rPr lang="ro-RO" dirty="0" smtClean="0"/>
              <a:t>, </a:t>
            </a:r>
            <a:r>
              <a:rPr lang="en-US" dirty="0" smtClean="0"/>
              <a:t>candles</a:t>
            </a:r>
            <a:r>
              <a:rPr lang="en-US" dirty="0"/>
              <a:t>,</a:t>
            </a:r>
            <a:r>
              <a:rPr lang="ro-RO" dirty="0" smtClean="0"/>
              <a:t> </a:t>
            </a:r>
            <a:r>
              <a:rPr lang="ro-RO" dirty="0"/>
              <a:t>chocolate candies</a:t>
            </a:r>
            <a:r>
              <a:rPr lang="ro-RO" dirty="0" smtClean="0"/>
              <a:t>, </a:t>
            </a:r>
            <a:r>
              <a:rPr lang="ro-RO" dirty="0"/>
              <a:t>light installations, </a:t>
            </a:r>
            <a:r>
              <a:rPr lang="en-US" dirty="0" smtClean="0"/>
              <a:t>tinsel </a:t>
            </a:r>
            <a:r>
              <a:rPr lang="ro-RO" dirty="0" smtClean="0"/>
              <a:t>etc</a:t>
            </a:r>
            <a:r>
              <a:rPr lang="ro-RO" dirty="0"/>
              <a:t>.</a:t>
            </a:r>
          </a:p>
        </p:txBody>
      </p:sp>
      <p:sp>
        <p:nvSpPr>
          <p:cNvPr id="4" name="Substituent conținut 3">
            <a:extLst>
              <a:ext uri="{FF2B5EF4-FFF2-40B4-BE49-F238E27FC236}">
                <a16:creationId xmlns:a16="http://schemas.microsoft.com/office/drawing/2014/main" xmlns="" id="{9F9932A8-C55C-1C49-8F94-F74E613927AA}"/>
              </a:ext>
            </a:extLst>
          </p:cNvPr>
          <p:cNvSpPr>
            <a:spLocks noGrp="1"/>
          </p:cNvSpPr>
          <p:nvPr>
            <p:ph sz="half" idx="2"/>
          </p:nvPr>
        </p:nvSpPr>
        <p:spPr>
          <a:xfrm>
            <a:off x="6710517" y="274595"/>
            <a:ext cx="4754880" cy="3977640"/>
          </a:xfrm>
        </p:spPr>
        <p:txBody>
          <a:bodyPr>
            <a:normAutofit/>
          </a:bodyPr>
          <a:lstStyle/>
          <a:p>
            <a:r>
              <a:rPr lang="ro-RO" dirty="0"/>
              <a:t>There is also the custom of placing a star on the top of the Christmas tree, a symbol of the star that guided the magi to Bethlehem.  About this star it is said that it brings good luck and fulfills desires.</a:t>
            </a:r>
          </a:p>
          <a:p>
            <a:r>
              <a:rPr lang="ro-RO" dirty="0"/>
              <a:t> In addition to the Christmas tree, Christians also </a:t>
            </a:r>
            <a:r>
              <a:rPr lang="en-US" dirty="0" smtClean="0"/>
              <a:t>decorate their houses with</a:t>
            </a:r>
            <a:r>
              <a:rPr lang="ro-RO" dirty="0" smtClean="0"/>
              <a:t> Christmas </a:t>
            </a:r>
            <a:r>
              <a:rPr lang="ro-RO" dirty="0"/>
              <a:t>wreaths, </a:t>
            </a:r>
            <a:r>
              <a:rPr lang="ro-RO" dirty="0" smtClean="0"/>
              <a:t>h</a:t>
            </a:r>
            <a:r>
              <a:rPr lang="en-US" dirty="0" err="1" smtClean="0"/>
              <a:t>ung</a:t>
            </a:r>
            <a:r>
              <a:rPr lang="ro-RO" dirty="0" smtClean="0"/>
              <a:t> </a:t>
            </a:r>
            <a:r>
              <a:rPr lang="ro-RO" dirty="0"/>
              <a:t>on the entrance </a:t>
            </a:r>
            <a:r>
              <a:rPr lang="ro-RO" dirty="0" smtClean="0"/>
              <a:t>doors</a:t>
            </a:r>
            <a:r>
              <a:rPr lang="en-US" dirty="0" smtClean="0"/>
              <a:t>,</a:t>
            </a:r>
            <a:r>
              <a:rPr lang="ro-RO" dirty="0" smtClean="0"/>
              <a:t> </a:t>
            </a:r>
            <a:r>
              <a:rPr lang="ro-RO" dirty="0"/>
              <a:t>symbolizing health and luck, </a:t>
            </a:r>
            <a:r>
              <a:rPr lang="en-US" dirty="0" smtClean="0"/>
              <a:t>while</a:t>
            </a:r>
            <a:r>
              <a:rPr lang="ro-RO" dirty="0" smtClean="0"/>
              <a:t> </a:t>
            </a:r>
            <a:r>
              <a:rPr lang="ro-RO" dirty="0"/>
              <a:t>their round shape represents the eternity of love that never perishes.</a:t>
            </a:r>
          </a:p>
        </p:txBody>
      </p:sp>
      <p:sp>
        <p:nvSpPr>
          <p:cNvPr id="10" name="CasetăText 9">
            <a:extLst>
              <a:ext uri="{FF2B5EF4-FFF2-40B4-BE49-F238E27FC236}">
                <a16:creationId xmlns:a16="http://schemas.microsoft.com/office/drawing/2014/main" xmlns="" id="{98270FBE-3783-9345-9621-01409EA98058}"/>
              </a:ext>
            </a:extLst>
          </p:cNvPr>
          <p:cNvSpPr txBox="1"/>
          <p:nvPr/>
        </p:nvSpPr>
        <p:spPr>
          <a:xfrm>
            <a:off x="280389" y="4942703"/>
            <a:ext cx="11327411" cy="1569660"/>
          </a:xfrm>
          <a:prstGeom prst="rect">
            <a:avLst/>
          </a:prstGeom>
          <a:noFill/>
        </p:spPr>
        <p:txBody>
          <a:bodyPr wrap="square">
            <a:spAutoFit/>
          </a:bodyPr>
          <a:lstStyle/>
          <a:p>
            <a:pPr algn="just"/>
            <a:r>
              <a:rPr lang="en-US" dirty="0" smtClean="0"/>
              <a:t>	</a:t>
            </a:r>
            <a:r>
              <a:rPr lang="ro-RO" sz="2400" dirty="0" smtClean="0"/>
              <a:t>Another </a:t>
            </a:r>
            <a:r>
              <a:rPr lang="ro-RO" sz="2400" dirty="0"/>
              <a:t>plant used to decorate the houses around Christmas and New Year is the mistletoe.  The mistletoe is said to be a healing plant, </a:t>
            </a:r>
            <a:r>
              <a:rPr lang="ro-RO" sz="2400" dirty="0" smtClean="0"/>
              <a:t>symbolizing </a:t>
            </a:r>
            <a:r>
              <a:rPr lang="ro-RO" sz="2400" dirty="0"/>
              <a:t>harmony and peace.  Also, kissing under the mistletoe </a:t>
            </a:r>
            <a:r>
              <a:rPr lang="en-US" sz="2400" dirty="0" smtClean="0"/>
              <a:t>is said to </a:t>
            </a:r>
            <a:r>
              <a:rPr lang="ro-RO" sz="2400" dirty="0" smtClean="0"/>
              <a:t>make</a:t>
            </a:r>
            <a:r>
              <a:rPr lang="en-US" sz="2400" dirty="0" smtClean="0"/>
              <a:t> </a:t>
            </a:r>
            <a:r>
              <a:rPr lang="ro-RO" sz="2400" dirty="0" smtClean="0"/>
              <a:t>the </a:t>
            </a:r>
            <a:r>
              <a:rPr lang="ro-RO" sz="2400" dirty="0"/>
              <a:t>love of a couple stronger and stronger.</a:t>
            </a:r>
          </a:p>
        </p:txBody>
      </p:sp>
    </p:spTree>
    <p:extLst>
      <p:ext uri="{BB962C8B-B14F-4D97-AF65-F5344CB8AC3E}">
        <p14:creationId xmlns:p14="http://schemas.microsoft.com/office/powerpoint/2010/main" val="3965085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ine 5">
            <a:extLst>
              <a:ext uri="{FF2B5EF4-FFF2-40B4-BE49-F238E27FC236}">
                <a16:creationId xmlns:a16="http://schemas.microsoft.com/office/drawing/2014/main" xmlns="" id="{27E26198-112F-F246-A0FA-B3165FEEBB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818" y="762000"/>
            <a:ext cx="4185597" cy="5194300"/>
          </a:xfrm>
          <a:prstGeom prst="rect">
            <a:avLst/>
          </a:prstGeom>
        </p:spPr>
      </p:pic>
      <p:pic>
        <p:nvPicPr>
          <p:cNvPr id="7" name="Imagine 7">
            <a:extLst>
              <a:ext uri="{FF2B5EF4-FFF2-40B4-BE49-F238E27FC236}">
                <a16:creationId xmlns:a16="http://schemas.microsoft.com/office/drawing/2014/main" xmlns="" id="{DE0F3E17-5D8D-D84C-8780-E011B71A90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2700" y="762000"/>
            <a:ext cx="4834202" cy="5331831"/>
          </a:xfrm>
          <a:prstGeom prst="rect">
            <a:avLst/>
          </a:prstGeom>
        </p:spPr>
      </p:pic>
    </p:spTree>
    <p:extLst>
      <p:ext uri="{BB962C8B-B14F-4D97-AF65-F5344CB8AC3E}">
        <p14:creationId xmlns:p14="http://schemas.microsoft.com/office/powerpoint/2010/main" val="281562010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p lemn">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xmlns=""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otalTime>20</TotalTime>
  <Words>507</Words>
  <Application>Microsoft Office PowerPoint</Application>
  <PresentationFormat>Custom</PresentationFormat>
  <Paragraphs>28</Paragraphs>
  <Slides>10</Slides>
  <Notes>0</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Tip lemn</vt:lpstr>
      <vt:lpstr>Christmas in Romania</vt:lpstr>
      <vt:lpstr>PowerPoint Presentation</vt:lpstr>
      <vt:lpstr>Christmas in romania -traditions and customs-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Christmas in Romania</dc:title>
  <dc:creator>roxanne_mircea@yahoo.com</dc:creator>
  <cp:lastModifiedBy>Ac</cp:lastModifiedBy>
  <cp:revision>8</cp:revision>
  <dcterms:created xsi:type="dcterms:W3CDTF">2019-12-07T16:17:14Z</dcterms:created>
  <dcterms:modified xsi:type="dcterms:W3CDTF">2019-12-08T15:10:38Z</dcterms:modified>
</cp:coreProperties>
</file>