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7F2"/>
    <a:srgbClr val="FCB8AA"/>
    <a:srgbClr val="FC8E7C"/>
    <a:srgbClr val="FD9D8D"/>
    <a:srgbClr val="FEE5E2"/>
    <a:srgbClr val="FDC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E06D6059-C2AA-4EB1-98A2-B7CE92003534}" type="datetimeFigureOut">
              <a:rPr lang="ro-RO" smtClean="0"/>
              <a:t>18.04.2020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E06D6059-C2AA-4EB1-98A2-B7CE92003534}" type="datetimeFigureOut">
              <a:rPr lang="ro-RO" smtClean="0"/>
              <a:t>18.04.2020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E06D6059-C2AA-4EB1-98A2-B7CE92003534}" type="datetimeFigureOut">
              <a:rPr lang="ro-RO" smtClean="0"/>
              <a:t>18.04.2020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E06D6059-C2AA-4EB1-98A2-B7CE92003534}" type="datetimeFigureOut">
              <a:rPr lang="ro-RO" smtClean="0"/>
              <a:t>18.04.2020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D6059-C2AA-4EB1-98A2-B7CE92003534}" type="datetimeFigureOut">
              <a:rPr lang="ro-RO" smtClean="0"/>
              <a:t>18.04.2020</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E06D6059-C2AA-4EB1-98A2-B7CE92003534}" type="datetimeFigureOut">
              <a:rPr lang="ro-RO" smtClean="0"/>
              <a:t>18.04.2020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E06D6059-C2AA-4EB1-98A2-B7CE92003534}" type="datetimeFigureOut">
              <a:rPr lang="ro-RO" smtClean="0"/>
              <a:t>18.04.2020</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E06D6059-C2AA-4EB1-98A2-B7CE92003534}" type="datetimeFigureOut">
              <a:rPr lang="ro-RO" smtClean="0"/>
              <a:t>18.04.2020</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D6059-C2AA-4EB1-98A2-B7CE92003534}" type="datetimeFigureOut">
              <a:rPr lang="ro-RO" smtClean="0"/>
              <a:t>18.04.2020</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D6059-C2AA-4EB1-98A2-B7CE92003534}" type="datetimeFigureOut">
              <a:rPr lang="ro-RO" smtClean="0"/>
              <a:t>18.04.2020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D6059-C2AA-4EB1-98A2-B7CE92003534}" type="datetimeFigureOut">
              <a:rPr lang="ro-RO" smtClean="0"/>
              <a:t>18.04.2020</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CA790BC-9E78-49FF-A306-AA052163C435}"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D6059-C2AA-4EB1-98A2-B7CE92003534}" type="datetimeFigureOut">
              <a:rPr lang="ro-RO" smtClean="0"/>
              <a:t>18.04.2020</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790BC-9E78-49FF-A306-AA052163C435}"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er_Eggs_Template_greeting_card_White_547013_2560x1600.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71538" y="1714488"/>
            <a:ext cx="7772400" cy="1362075"/>
          </a:xfrm>
        </p:spPr>
        <p:txBody>
          <a:bodyPr>
            <a:normAutofit/>
          </a:bodyPr>
          <a:lstStyle/>
          <a:p>
            <a:r>
              <a:rPr lang="ro-RO" b="1" dirty="0" smtClean="0">
                <a:latin typeface="Algerian" pitchFamily="82" charset="0"/>
              </a:rPr>
              <a:t>   </a:t>
            </a:r>
            <a:r>
              <a:rPr lang="ro-RO" sz="4800" b="1" dirty="0" smtClean="0">
                <a:latin typeface="Algerian" pitchFamily="82" charset="0"/>
              </a:rPr>
              <a:t>Easter  in  Romania</a:t>
            </a:r>
            <a:endParaRPr lang="ro-RO" b="1" dirty="0">
              <a:latin typeface="Algerian" pitchFamily="82" charset="0"/>
            </a:endParaRPr>
          </a:p>
        </p:txBody>
      </p:sp>
      <p:pic>
        <p:nvPicPr>
          <p:cNvPr id="7" name="Picture 6" descr="tenor.gif"/>
          <p:cNvPicPr>
            <a:picLocks noChangeAspect="1"/>
          </p:cNvPicPr>
          <p:nvPr/>
        </p:nvPicPr>
        <p:blipFill>
          <a:blip r:embed="rId3" cstate="print"/>
          <a:stretch>
            <a:fillRect/>
          </a:stretch>
        </p:blipFill>
        <p:spPr>
          <a:xfrm>
            <a:off x="1857356" y="3286124"/>
            <a:ext cx="2943229" cy="20626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d8496247.gif"/>
          <p:cNvPicPr>
            <a:picLocks noChangeAspect="1"/>
          </p:cNvPicPr>
          <p:nvPr/>
        </p:nvPicPr>
        <p:blipFill>
          <a:blip r:embed="rId4" cstate="print"/>
          <a:stretch>
            <a:fillRect/>
          </a:stretch>
        </p:blipFill>
        <p:spPr>
          <a:xfrm>
            <a:off x="5072066" y="3143248"/>
            <a:ext cx="2409825" cy="2357454"/>
          </a:xfrm>
          <a:prstGeom prst="rect">
            <a:avLst/>
          </a:prstGeom>
        </p:spPr>
      </p:pic>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6964522-easter-background-with-blue-and-white-eggs-in-nest-and-yellow-tulips-top-view-with-copy-space.jpg"/>
          <p:cNvPicPr>
            <a:picLocks noChangeAspect="1"/>
          </p:cNvPicPr>
          <p:nvPr/>
        </p:nvPicPr>
        <p:blipFill>
          <a:blip r:embed="rId2" cstate="print"/>
          <a:stretch>
            <a:fillRect/>
          </a:stretch>
        </p:blipFill>
        <p:spPr>
          <a:xfrm>
            <a:off x="0" y="0"/>
            <a:ext cx="9144000" cy="6857999"/>
          </a:xfrm>
          <a:prstGeom prst="rect">
            <a:avLst/>
          </a:prstGeom>
        </p:spPr>
      </p:pic>
      <p:sp>
        <p:nvSpPr>
          <p:cNvPr id="6" name="Title 1"/>
          <p:cNvSpPr>
            <a:spLocks noGrp="1"/>
          </p:cNvSpPr>
          <p:nvPr>
            <p:ph type="body" idx="1"/>
          </p:nvPr>
        </p:nvSpPr>
        <p:spPr>
          <a:xfrm>
            <a:off x="4929190" y="714356"/>
            <a:ext cx="4214810" cy="5500715"/>
          </a:xfrm>
        </p:spPr>
        <p:txBody>
          <a:bodyPr>
            <a:noAutofit/>
          </a:bodyPr>
          <a:lstStyle/>
          <a:p>
            <a:r>
              <a:rPr lang="en-US" sz="3200" dirty="0">
                <a:solidFill>
                  <a:schemeClr val="tx1"/>
                </a:solidFill>
                <a:latin typeface="Book Antiqua" pitchFamily="18" charset="0"/>
              </a:rPr>
              <a:t>Easter is the most important holiday </a:t>
            </a:r>
            <a:endParaRPr lang="ro-RO" sz="3200" dirty="0" smtClean="0">
              <a:solidFill>
                <a:schemeClr val="tx1"/>
              </a:solidFill>
              <a:latin typeface="Book Antiqua" pitchFamily="18" charset="0"/>
            </a:endParaRPr>
          </a:p>
          <a:p>
            <a:r>
              <a:rPr lang="ro-RO" sz="3200" dirty="0" smtClean="0">
                <a:solidFill>
                  <a:schemeClr val="tx1"/>
                </a:solidFill>
                <a:latin typeface="Book Antiqua" pitchFamily="18" charset="0"/>
              </a:rPr>
              <a:t> </a:t>
            </a:r>
            <a:r>
              <a:rPr lang="en-US" sz="3200" dirty="0" smtClean="0">
                <a:solidFill>
                  <a:schemeClr val="tx1"/>
                </a:solidFill>
                <a:latin typeface="Book Antiqua" pitchFamily="18" charset="0"/>
              </a:rPr>
              <a:t>of </a:t>
            </a:r>
            <a:r>
              <a:rPr lang="en-US" sz="3200" dirty="0">
                <a:solidFill>
                  <a:schemeClr val="tx1"/>
                </a:solidFill>
                <a:latin typeface="Book Antiqua" pitchFamily="18" charset="0"/>
              </a:rPr>
              <a:t>the year. </a:t>
            </a:r>
            <a:r>
              <a:rPr lang="en-US" sz="3200" dirty="0" smtClean="0">
                <a:solidFill>
                  <a:schemeClr val="tx1"/>
                </a:solidFill>
                <a:latin typeface="Book Antiqua" pitchFamily="18" charset="0"/>
              </a:rPr>
              <a:t>I</a:t>
            </a:r>
            <a:r>
              <a:rPr lang="ro-RO" sz="3200" dirty="0" smtClean="0">
                <a:solidFill>
                  <a:schemeClr val="tx1"/>
                </a:solidFill>
                <a:latin typeface="Book Antiqua" pitchFamily="18" charset="0"/>
              </a:rPr>
              <a:t>t </a:t>
            </a:r>
            <a:r>
              <a:rPr lang="en-US" sz="3200" dirty="0" smtClean="0">
                <a:solidFill>
                  <a:schemeClr val="tx1"/>
                </a:solidFill>
                <a:latin typeface="Book Antiqua" pitchFamily="18" charset="0"/>
              </a:rPr>
              <a:t>brings </a:t>
            </a:r>
            <a:r>
              <a:rPr lang="en-US" sz="3200" dirty="0">
                <a:solidFill>
                  <a:schemeClr val="tx1"/>
                </a:solidFill>
                <a:latin typeface="Book Antiqua" pitchFamily="18" charset="0"/>
              </a:rPr>
              <a:t>the hope of eternal life through the sacrifice of Jesus Christ. </a:t>
            </a:r>
            <a:r>
              <a:rPr lang="en-US" sz="3200" dirty="0" smtClean="0">
                <a:solidFill>
                  <a:schemeClr val="tx1"/>
                </a:solidFill>
                <a:latin typeface="Book Antiqua" pitchFamily="18" charset="0"/>
              </a:rPr>
              <a:t>T</a:t>
            </a:r>
            <a:r>
              <a:rPr lang="ro-RO" sz="3200" dirty="0" smtClean="0">
                <a:solidFill>
                  <a:schemeClr val="tx1"/>
                </a:solidFill>
                <a:latin typeface="Book Antiqua" pitchFamily="18" charset="0"/>
              </a:rPr>
              <a:t>h</a:t>
            </a:r>
            <a:r>
              <a:rPr lang="en-US" sz="3200" dirty="0" smtClean="0">
                <a:solidFill>
                  <a:schemeClr val="tx1"/>
                </a:solidFill>
                <a:latin typeface="Book Antiqua" pitchFamily="18" charset="0"/>
              </a:rPr>
              <a:t>is </a:t>
            </a:r>
            <a:r>
              <a:rPr lang="en-US" sz="3200" dirty="0">
                <a:solidFill>
                  <a:schemeClr val="tx1"/>
                </a:solidFill>
                <a:latin typeface="Book Antiqua" pitchFamily="18" charset="0"/>
              </a:rPr>
              <a:t>year, Easter is celebrated on April, </a:t>
            </a:r>
            <a:r>
              <a:rPr lang="en-US" sz="3200" dirty="0" smtClean="0">
                <a:solidFill>
                  <a:schemeClr val="tx1"/>
                </a:solidFill>
                <a:latin typeface="Book Antiqua" pitchFamily="18" charset="0"/>
              </a:rPr>
              <a:t>19</a:t>
            </a:r>
            <a:r>
              <a:rPr lang="en-US" sz="3200" baseline="30000" dirty="0" smtClean="0">
                <a:solidFill>
                  <a:schemeClr val="tx1"/>
                </a:solidFill>
                <a:latin typeface="Book Antiqua" pitchFamily="18" charset="0"/>
              </a:rPr>
              <a:t>th</a:t>
            </a:r>
            <a:r>
              <a:rPr lang="en-US" sz="3200" dirty="0" smtClean="0">
                <a:solidFill>
                  <a:schemeClr val="tx1"/>
                </a:solidFill>
                <a:latin typeface="Book Antiqua" pitchFamily="18" charset="0"/>
              </a:rPr>
              <a:t>. </a:t>
            </a:r>
            <a:endParaRPr lang="ro-RO" sz="3200" dirty="0">
              <a:solidFill>
                <a:schemeClr val="tx1"/>
              </a:solidFill>
              <a:latin typeface="Book Antiqua" pitchFamily="18"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body" idx="1"/>
          </p:nvPr>
        </p:nvSpPr>
        <p:spPr>
          <a:xfrm>
            <a:off x="1214414" y="2643182"/>
            <a:ext cx="7072362" cy="1428750"/>
          </a:xfrm>
        </p:spPr>
        <p:txBody>
          <a:bodyPr>
            <a:noAutofit/>
          </a:bodyPr>
          <a:lstStyle/>
          <a:p>
            <a:r>
              <a:rPr lang="en-US" sz="2800" dirty="0">
                <a:solidFill>
                  <a:schemeClr val="tx1"/>
                </a:solidFill>
                <a:latin typeface="Book Antiqua" pitchFamily="18" charset="0"/>
              </a:rPr>
              <a:t>The beginning of the holiday is marked by the 7-week </a:t>
            </a:r>
            <a:r>
              <a:rPr lang="en-US" sz="2800" dirty="0" smtClean="0">
                <a:solidFill>
                  <a:schemeClr val="tx1"/>
                </a:solidFill>
                <a:latin typeface="Book Antiqua" pitchFamily="18" charset="0"/>
              </a:rPr>
              <a:t>lent. </a:t>
            </a:r>
            <a:r>
              <a:rPr lang="en-US" sz="2800" dirty="0">
                <a:solidFill>
                  <a:schemeClr val="tx1"/>
                </a:solidFill>
                <a:latin typeface="Book Antiqua" pitchFamily="18" charset="0"/>
              </a:rPr>
              <a:t>One of the most </a:t>
            </a:r>
            <a:r>
              <a:rPr lang="en-US" sz="2800" dirty="0" smtClean="0">
                <a:solidFill>
                  <a:schemeClr val="tx1"/>
                </a:solidFill>
                <a:latin typeface="Book Antiqua" pitchFamily="18" charset="0"/>
              </a:rPr>
              <a:t>significant </a:t>
            </a:r>
            <a:r>
              <a:rPr lang="en-US" sz="2800" dirty="0">
                <a:solidFill>
                  <a:schemeClr val="tx1"/>
                </a:solidFill>
                <a:latin typeface="Book Antiqua" pitchFamily="18" charset="0"/>
              </a:rPr>
              <a:t>days of the Holy Week is The Great Thursday. From that day, people are concentrated on the cleaning of their houses and the cooking of the traditional foods.</a:t>
            </a:r>
            <a:endParaRPr lang="ro-RO" sz="2800" dirty="0">
              <a:solidFill>
                <a:schemeClr val="tx1"/>
              </a:solidFill>
              <a:latin typeface="Book Antiqua" pitchFamily="18" charset="0"/>
            </a:endParaRPr>
          </a:p>
        </p:txBody>
      </p:sp>
      <p:pic>
        <p:nvPicPr>
          <p:cNvPr id="7" name="Picture 6" descr="oferta_paste_sucevita_bucovina-hotevoievod.ro_.jpg"/>
          <p:cNvPicPr>
            <a:picLocks noChangeAspect="1"/>
          </p:cNvPicPr>
          <p:nvPr/>
        </p:nvPicPr>
        <p:blipFill>
          <a:blip r:embed="rId3" cstate="print"/>
          <a:stretch>
            <a:fillRect/>
          </a:stretch>
        </p:blipFill>
        <p:spPr>
          <a:xfrm>
            <a:off x="4000496" y="4500570"/>
            <a:ext cx="4452946" cy="1857388"/>
          </a:xfrm>
          <a:prstGeom prst="rect">
            <a:avLst/>
          </a:prstGeom>
          <a:ln>
            <a:noFill/>
          </a:ln>
          <a:effectLst>
            <a:reflection blurRad="6350" stA="52000" endA="300" endPos="35000" dir="5400000" sy="-100000" algn="bl" rotWithShape="0"/>
            <a:softEdge rad="112500"/>
          </a:effectLst>
        </p:spPr>
      </p:pic>
      <p:pic>
        <p:nvPicPr>
          <p:cNvPr id="6" name="Picture 5" descr="56447535_1224128457760539_7592998405433982976_n.jpg"/>
          <p:cNvPicPr>
            <a:picLocks noChangeAspect="1"/>
          </p:cNvPicPr>
          <p:nvPr/>
        </p:nvPicPr>
        <p:blipFill>
          <a:blip r:embed="rId4" cstate="print"/>
          <a:stretch>
            <a:fillRect/>
          </a:stretch>
        </p:blipFill>
        <p:spPr>
          <a:xfrm>
            <a:off x="1000100" y="4500570"/>
            <a:ext cx="3262320" cy="1822644"/>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0034" y="4429132"/>
            <a:ext cx="4349753" cy="1500187"/>
          </a:xfrm>
        </p:spPr>
        <p:txBody>
          <a:bodyPr>
            <a:noAutofit/>
          </a:bodyPr>
          <a:lstStyle/>
          <a:p>
            <a:r>
              <a:rPr lang="en-US" sz="2400" dirty="0">
                <a:solidFill>
                  <a:schemeClr val="tx1"/>
                </a:solidFill>
                <a:latin typeface="Book Antiqua" pitchFamily="18" charset="0"/>
              </a:rPr>
              <a:t>At midnight, between Saturday and Sunday, people go to church where the pastor, holding The Holy Gospel in his hand, is welcoming them. Together with the faithful ones, the pastor is surrounding the church 3 times in a row. When the father says "Christ raised from the dead!" the crowd </a:t>
            </a:r>
            <a:r>
              <a:rPr lang="en-US" sz="2400" dirty="0" smtClean="0">
                <a:solidFill>
                  <a:schemeClr val="tx1"/>
                </a:solidFill>
                <a:latin typeface="Book Antiqua" pitchFamily="18" charset="0"/>
              </a:rPr>
              <a:t>replies </a:t>
            </a:r>
            <a:r>
              <a:rPr lang="en-US" sz="2400" dirty="0">
                <a:solidFill>
                  <a:schemeClr val="tx1"/>
                </a:solidFill>
                <a:latin typeface="Book Antiqua" pitchFamily="18" charset="0"/>
              </a:rPr>
              <a:t>with "He truly raised from the dead!". People are greeting each other using those words when they meet for 40 days.</a:t>
            </a:r>
            <a:endParaRPr lang="ro-RO" sz="2400" dirty="0">
              <a:solidFill>
                <a:schemeClr val="tx1"/>
              </a:solidFill>
              <a:latin typeface="Book Antiqua" pitchFamily="18" charset="0"/>
            </a:endParaRPr>
          </a:p>
        </p:txBody>
      </p:sp>
      <p:pic>
        <p:nvPicPr>
          <p:cNvPr id="4" name="Picture 3" descr="5656553-mediafax-foto-ovidiu-iordachi.jpg"/>
          <p:cNvPicPr>
            <a:picLocks noChangeAspect="1"/>
          </p:cNvPicPr>
          <p:nvPr/>
        </p:nvPicPr>
        <p:blipFill>
          <a:blip r:embed="rId2" cstate="print"/>
          <a:stretch>
            <a:fillRect/>
          </a:stretch>
        </p:blipFill>
        <p:spPr>
          <a:xfrm>
            <a:off x="5357818" y="2714620"/>
            <a:ext cx="3214710" cy="2030730"/>
          </a:xfrm>
          <a:prstGeom prst="rect">
            <a:avLst/>
          </a:prstGeom>
          <a:ln>
            <a:noFill/>
          </a:ln>
          <a:effectLst>
            <a:outerShdw blurRad="292100" dist="139700" dir="2700000" algn="tl" rotWithShape="0">
              <a:srgbClr val="333333">
                <a:alpha val="65000"/>
              </a:srgbClr>
            </a:outerShdw>
          </a:effectLst>
        </p:spPr>
      </p:pic>
      <p:pic>
        <p:nvPicPr>
          <p:cNvPr id="5" name="Picture 4" descr="cele-mai-frumoase-traditii-de-Paste-in-Romania-slujba.jpg"/>
          <p:cNvPicPr>
            <a:picLocks noChangeAspect="1"/>
          </p:cNvPicPr>
          <p:nvPr/>
        </p:nvPicPr>
        <p:blipFill>
          <a:blip r:embed="rId3" cstate="print"/>
          <a:stretch>
            <a:fillRect/>
          </a:stretch>
        </p:blipFill>
        <p:spPr>
          <a:xfrm>
            <a:off x="5357818" y="857232"/>
            <a:ext cx="3214710" cy="19021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52068.jpg"/>
          <p:cNvPicPr>
            <a:picLocks noChangeAspect="1"/>
          </p:cNvPicPr>
          <p:nvPr/>
        </p:nvPicPr>
        <p:blipFill>
          <a:blip r:embed="rId2" cstate="print"/>
          <a:stretch>
            <a:fillRect/>
          </a:stretch>
        </p:blipFill>
        <p:spPr>
          <a:xfrm>
            <a:off x="0" y="6380"/>
            <a:ext cx="9144000" cy="6858000"/>
          </a:xfrm>
          <a:prstGeom prst="rect">
            <a:avLst/>
          </a:prstGeom>
        </p:spPr>
      </p:pic>
      <p:sp>
        <p:nvSpPr>
          <p:cNvPr id="5" name="Title 1"/>
          <p:cNvSpPr>
            <a:spLocks noGrp="1"/>
          </p:cNvSpPr>
          <p:nvPr>
            <p:ph type="body" idx="1"/>
          </p:nvPr>
        </p:nvSpPr>
        <p:spPr>
          <a:xfrm>
            <a:off x="4143372" y="3143248"/>
            <a:ext cx="5000628" cy="1500188"/>
          </a:xfrm>
        </p:spPr>
        <p:txBody>
          <a:bodyPr>
            <a:noAutofit/>
          </a:bodyPr>
          <a:lstStyle/>
          <a:p>
            <a:r>
              <a:rPr lang="en-US" sz="3200" dirty="0">
                <a:solidFill>
                  <a:schemeClr val="tx1"/>
                </a:solidFill>
                <a:latin typeface="Forte" pitchFamily="66" charset="0"/>
              </a:rPr>
              <a:t>Some of the most popular traditional </a:t>
            </a:r>
            <a:r>
              <a:rPr lang="en-US" sz="3200" dirty="0" smtClean="0">
                <a:solidFill>
                  <a:schemeClr val="tx1"/>
                </a:solidFill>
                <a:latin typeface="Forte" pitchFamily="66" charset="0"/>
              </a:rPr>
              <a:t>Romanian foods </a:t>
            </a:r>
            <a:r>
              <a:rPr lang="en-US" sz="3200" dirty="0">
                <a:solidFill>
                  <a:schemeClr val="tx1"/>
                </a:solidFill>
                <a:latin typeface="Forte" pitchFamily="66" charset="0"/>
              </a:rPr>
              <a:t>are "</a:t>
            </a:r>
            <a:r>
              <a:rPr lang="en-US" sz="3200" dirty="0" err="1">
                <a:solidFill>
                  <a:schemeClr val="tx1"/>
                </a:solidFill>
                <a:latin typeface="Forte" pitchFamily="66" charset="0"/>
              </a:rPr>
              <a:t>cozonac</a:t>
            </a:r>
            <a:r>
              <a:rPr lang="en-US" sz="3200" dirty="0">
                <a:solidFill>
                  <a:schemeClr val="tx1"/>
                </a:solidFill>
                <a:latin typeface="Forte" pitchFamily="66" charset="0"/>
              </a:rPr>
              <a:t>" (which is a kind of sweet bread with cocoa, </a:t>
            </a:r>
            <a:r>
              <a:rPr lang="en-US" sz="3200" dirty="0" smtClean="0">
                <a:solidFill>
                  <a:schemeClr val="tx1"/>
                </a:solidFill>
                <a:latin typeface="Forte" pitchFamily="66" charset="0"/>
              </a:rPr>
              <a:t>Turkish delight, </a:t>
            </a:r>
            <a:r>
              <a:rPr lang="en-US" sz="3200" dirty="0">
                <a:solidFill>
                  <a:schemeClr val="tx1"/>
                </a:solidFill>
                <a:latin typeface="Forte" pitchFamily="66" charset="0"/>
              </a:rPr>
              <a:t>nuts and raisins) and "</a:t>
            </a:r>
            <a:r>
              <a:rPr lang="en-US" sz="3200" dirty="0" err="1">
                <a:solidFill>
                  <a:schemeClr val="tx1"/>
                </a:solidFill>
                <a:latin typeface="Forte" pitchFamily="66" charset="0"/>
              </a:rPr>
              <a:t>drob</a:t>
            </a:r>
            <a:r>
              <a:rPr lang="en-US" sz="3200" dirty="0">
                <a:solidFill>
                  <a:schemeClr val="tx1"/>
                </a:solidFill>
                <a:latin typeface="Forte" pitchFamily="66" charset="0"/>
              </a:rPr>
              <a:t>" (which is similar to the S</a:t>
            </a:r>
            <a:r>
              <a:rPr lang="en-US" sz="3200" dirty="0" smtClean="0">
                <a:solidFill>
                  <a:schemeClr val="tx1"/>
                </a:solidFill>
                <a:latin typeface="Forte" pitchFamily="66" charset="0"/>
              </a:rPr>
              <a:t>cottish </a:t>
            </a:r>
            <a:r>
              <a:rPr lang="en-US" sz="3200" dirty="0">
                <a:solidFill>
                  <a:schemeClr val="tx1"/>
                </a:solidFill>
                <a:latin typeface="Forte" pitchFamily="66" charset="0"/>
              </a:rPr>
              <a:t>haggis</a:t>
            </a:r>
            <a:r>
              <a:rPr lang="en-US" sz="3200" dirty="0" smtClean="0">
                <a:solidFill>
                  <a:schemeClr val="tx1"/>
                </a:solidFill>
                <a:latin typeface="Forte" pitchFamily="66" charset="0"/>
              </a:rPr>
              <a:t>)</a:t>
            </a:r>
            <a:r>
              <a:rPr lang="ro-RO" sz="3200" dirty="0" smtClean="0">
                <a:solidFill>
                  <a:schemeClr val="tx1"/>
                </a:solidFill>
                <a:latin typeface="Forte" pitchFamily="66" charset="0"/>
              </a:rPr>
              <a:t>.</a:t>
            </a:r>
            <a:endParaRPr lang="ro-RO" sz="3200" dirty="0">
              <a:solidFill>
                <a:schemeClr val="tx1"/>
              </a:solidFill>
              <a:latin typeface="Forte" pitchFamily="66" charset="0"/>
            </a:endParaRPr>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DC9BF"/>
            </a:gs>
            <a:gs pos="17999">
              <a:srgbClr val="FEE5E2"/>
            </a:gs>
            <a:gs pos="36000">
              <a:srgbClr val="FD9D8D"/>
            </a:gs>
            <a:gs pos="61000">
              <a:srgbClr val="FC8E7C"/>
            </a:gs>
            <a:gs pos="82001">
              <a:srgbClr val="FCB8AA"/>
            </a:gs>
            <a:gs pos="100000">
              <a:srgbClr val="FEE7F2"/>
            </a:gs>
          </a:gsLst>
          <a:lin ang="5400000" scaled="0"/>
        </a:gra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500034" y="4714884"/>
            <a:ext cx="8429684" cy="1500187"/>
          </a:xfrm>
        </p:spPr>
        <p:txBody>
          <a:bodyPr>
            <a:normAutofit fontScale="25000" lnSpcReduction="20000"/>
          </a:bodyPr>
          <a:lstStyle/>
          <a:p>
            <a:r>
              <a:rPr lang="ro-RO" sz="9600" dirty="0" smtClean="0">
                <a:solidFill>
                  <a:schemeClr val="tx1"/>
                </a:solidFill>
              </a:rPr>
              <a:t>                              </a:t>
            </a:r>
            <a:r>
              <a:rPr lang="en-US" sz="12800" b="1" u="sng" dirty="0" smtClean="0">
                <a:solidFill>
                  <a:schemeClr val="tx1"/>
                </a:solidFill>
              </a:rPr>
              <a:t>The </a:t>
            </a:r>
            <a:r>
              <a:rPr lang="en-US" sz="12800" b="1" u="sng" dirty="0">
                <a:solidFill>
                  <a:schemeClr val="tx1"/>
                </a:solidFill>
              </a:rPr>
              <a:t>Recipe of </a:t>
            </a:r>
            <a:r>
              <a:rPr lang="en-US" sz="12800" b="1" u="sng" dirty="0" err="1">
                <a:solidFill>
                  <a:schemeClr val="tx1"/>
                </a:solidFill>
              </a:rPr>
              <a:t>Cozonac</a:t>
            </a:r>
            <a:r>
              <a:rPr lang="en-US" sz="12800" b="1" u="sng" dirty="0" smtClean="0">
                <a:solidFill>
                  <a:schemeClr val="tx1"/>
                </a:solidFill>
              </a:rPr>
              <a:t>:</a:t>
            </a:r>
            <a:endParaRPr lang="ro-RO" sz="12800" b="1" u="sng" dirty="0" smtClean="0">
              <a:solidFill>
                <a:schemeClr val="tx1"/>
              </a:solidFill>
            </a:endParaRPr>
          </a:p>
          <a:p>
            <a:endParaRPr lang="ro-RO" sz="9600" dirty="0">
              <a:solidFill>
                <a:schemeClr val="tx1"/>
              </a:solidFill>
            </a:endParaRPr>
          </a:p>
          <a:p>
            <a:r>
              <a:rPr lang="en-US" sz="9600" dirty="0" smtClean="0">
                <a:solidFill>
                  <a:schemeClr val="tx1"/>
                </a:solidFill>
              </a:rPr>
              <a:t> </a:t>
            </a:r>
            <a:r>
              <a:rPr lang="en-US" sz="9600" b="1" dirty="0">
                <a:solidFill>
                  <a:schemeClr val="tx1"/>
                </a:solidFill>
              </a:rPr>
              <a:t>For the dough you will need</a:t>
            </a:r>
            <a:r>
              <a:rPr lang="en-US" sz="9600" b="1" dirty="0" smtClean="0">
                <a:solidFill>
                  <a:schemeClr val="tx1"/>
                </a:solidFill>
              </a:rPr>
              <a:t>:</a:t>
            </a:r>
            <a:endParaRPr lang="ro-RO" sz="9600" b="1" dirty="0" smtClean="0">
              <a:solidFill>
                <a:schemeClr val="tx1"/>
              </a:solidFill>
            </a:endParaRPr>
          </a:p>
          <a:p>
            <a:r>
              <a:rPr lang="en-US" sz="9600" dirty="0" smtClean="0">
                <a:solidFill>
                  <a:schemeClr val="tx1"/>
                </a:solidFill>
              </a:rPr>
              <a:t> </a:t>
            </a:r>
            <a:r>
              <a:rPr lang="en-US" sz="9600" dirty="0">
                <a:solidFill>
                  <a:schemeClr val="tx1"/>
                </a:solidFill>
              </a:rPr>
              <a:t>• 1 kg of flour </a:t>
            </a:r>
            <a:endParaRPr lang="ro-RO" sz="9600" dirty="0" smtClean="0">
              <a:solidFill>
                <a:schemeClr val="tx1"/>
              </a:solidFill>
            </a:endParaRPr>
          </a:p>
          <a:p>
            <a:r>
              <a:rPr lang="en-US" sz="9600" dirty="0" smtClean="0">
                <a:solidFill>
                  <a:schemeClr val="tx1"/>
                </a:solidFill>
              </a:rPr>
              <a:t>• </a:t>
            </a:r>
            <a:r>
              <a:rPr lang="en-US" sz="9600" dirty="0">
                <a:solidFill>
                  <a:schemeClr val="tx1"/>
                </a:solidFill>
              </a:rPr>
              <a:t>8 egg yolks </a:t>
            </a:r>
            <a:endParaRPr lang="ro-RO" sz="9600" dirty="0" smtClean="0">
              <a:solidFill>
                <a:schemeClr val="tx1"/>
              </a:solidFill>
            </a:endParaRPr>
          </a:p>
          <a:p>
            <a:r>
              <a:rPr lang="en-US" sz="9600" dirty="0" smtClean="0">
                <a:solidFill>
                  <a:schemeClr val="tx1"/>
                </a:solidFill>
              </a:rPr>
              <a:t>• </a:t>
            </a:r>
            <a:r>
              <a:rPr lang="en-US" sz="9600" dirty="0">
                <a:solidFill>
                  <a:schemeClr val="tx1"/>
                </a:solidFill>
              </a:rPr>
              <a:t>300 g of sugar </a:t>
            </a:r>
            <a:endParaRPr lang="ro-RO" sz="9600" dirty="0" smtClean="0">
              <a:solidFill>
                <a:schemeClr val="tx1"/>
              </a:solidFill>
            </a:endParaRPr>
          </a:p>
          <a:p>
            <a:r>
              <a:rPr lang="en-US" sz="9600" dirty="0" smtClean="0">
                <a:solidFill>
                  <a:schemeClr val="tx1"/>
                </a:solidFill>
              </a:rPr>
              <a:t>• </a:t>
            </a:r>
            <a:r>
              <a:rPr lang="en-US" sz="9600" dirty="0">
                <a:solidFill>
                  <a:schemeClr val="tx1"/>
                </a:solidFill>
              </a:rPr>
              <a:t>250 g of </a:t>
            </a:r>
            <a:r>
              <a:rPr lang="en-US" sz="9600" dirty="0" smtClean="0">
                <a:solidFill>
                  <a:schemeClr val="tx1"/>
                </a:solidFill>
              </a:rPr>
              <a:t>butter</a:t>
            </a:r>
            <a:endParaRPr lang="ro-RO" sz="9600" dirty="0" smtClean="0">
              <a:solidFill>
                <a:schemeClr val="tx1"/>
              </a:solidFill>
            </a:endParaRPr>
          </a:p>
          <a:p>
            <a:r>
              <a:rPr lang="en-US" sz="9600" dirty="0" smtClean="0">
                <a:solidFill>
                  <a:schemeClr val="tx1"/>
                </a:solidFill>
              </a:rPr>
              <a:t> </a:t>
            </a:r>
            <a:r>
              <a:rPr lang="en-US" sz="9600" dirty="0">
                <a:solidFill>
                  <a:schemeClr val="tx1"/>
                </a:solidFill>
              </a:rPr>
              <a:t>• 50 g of fresh yeast </a:t>
            </a:r>
            <a:endParaRPr lang="ro-RO" sz="9600" dirty="0" smtClean="0">
              <a:solidFill>
                <a:schemeClr val="tx1"/>
              </a:solidFill>
            </a:endParaRPr>
          </a:p>
          <a:p>
            <a:r>
              <a:rPr lang="en-US" sz="9600" dirty="0" smtClean="0">
                <a:solidFill>
                  <a:schemeClr val="tx1"/>
                </a:solidFill>
              </a:rPr>
              <a:t>• </a:t>
            </a:r>
            <a:r>
              <a:rPr lang="en-US" sz="9600" dirty="0">
                <a:solidFill>
                  <a:schemeClr val="tx1"/>
                </a:solidFill>
              </a:rPr>
              <a:t>1 teaspoonful of </a:t>
            </a:r>
            <a:r>
              <a:rPr lang="en-US" sz="9600" dirty="0" smtClean="0">
                <a:solidFill>
                  <a:schemeClr val="tx1"/>
                </a:solidFill>
              </a:rPr>
              <a:t>salt</a:t>
            </a:r>
            <a:endParaRPr lang="ro-RO" sz="9600" dirty="0" smtClean="0">
              <a:solidFill>
                <a:schemeClr val="tx1"/>
              </a:solidFill>
            </a:endParaRPr>
          </a:p>
          <a:p>
            <a:r>
              <a:rPr lang="en-US" sz="9600" dirty="0" smtClean="0">
                <a:solidFill>
                  <a:schemeClr val="tx1"/>
                </a:solidFill>
              </a:rPr>
              <a:t> </a:t>
            </a:r>
            <a:r>
              <a:rPr lang="en-US" sz="9600" dirty="0">
                <a:solidFill>
                  <a:schemeClr val="tx1"/>
                </a:solidFill>
              </a:rPr>
              <a:t>• vanilla sugar and </a:t>
            </a:r>
            <a:r>
              <a:rPr lang="en-US" sz="9600" dirty="0" err="1" smtClean="0">
                <a:solidFill>
                  <a:schemeClr val="tx1"/>
                </a:solidFill>
              </a:rPr>
              <a:t>rhum</a:t>
            </a:r>
            <a:r>
              <a:rPr lang="en-US" sz="9600" dirty="0" smtClean="0">
                <a:solidFill>
                  <a:schemeClr val="tx1"/>
                </a:solidFill>
              </a:rPr>
              <a:t> essence</a:t>
            </a:r>
            <a:endParaRPr lang="ro-RO" sz="9600" dirty="0">
              <a:solidFill>
                <a:schemeClr val="tx1"/>
              </a:solidFill>
            </a:endParaRPr>
          </a:p>
          <a:p>
            <a:endParaRPr lang="ro-RO" sz="9600" dirty="0">
              <a:solidFill>
                <a:schemeClr val="tx1"/>
              </a:solidFill>
            </a:endParaRPr>
          </a:p>
          <a:p>
            <a:r>
              <a:rPr lang="en-US" sz="9600" dirty="0" smtClean="0">
                <a:solidFill>
                  <a:schemeClr val="tx1"/>
                </a:solidFill>
              </a:rPr>
              <a:t> </a:t>
            </a:r>
            <a:r>
              <a:rPr lang="en-US" sz="9600" b="1" dirty="0">
                <a:solidFill>
                  <a:schemeClr val="tx1"/>
                </a:solidFill>
              </a:rPr>
              <a:t>For the filling you will need: </a:t>
            </a:r>
            <a:endParaRPr lang="ro-RO" sz="9600" b="1" dirty="0" smtClean="0">
              <a:solidFill>
                <a:schemeClr val="tx1"/>
              </a:solidFill>
            </a:endParaRPr>
          </a:p>
          <a:p>
            <a:r>
              <a:rPr lang="en-US" sz="9600" dirty="0" smtClean="0">
                <a:solidFill>
                  <a:schemeClr val="tx1"/>
                </a:solidFill>
              </a:rPr>
              <a:t>• </a:t>
            </a:r>
            <a:r>
              <a:rPr lang="en-US" sz="9600" dirty="0">
                <a:solidFill>
                  <a:schemeClr val="tx1"/>
                </a:solidFill>
              </a:rPr>
              <a:t>500 g of nuts </a:t>
            </a:r>
            <a:endParaRPr lang="ro-RO" sz="9600" dirty="0" smtClean="0">
              <a:solidFill>
                <a:schemeClr val="tx1"/>
              </a:solidFill>
            </a:endParaRPr>
          </a:p>
          <a:p>
            <a:r>
              <a:rPr lang="en-US" sz="9600" dirty="0" smtClean="0">
                <a:solidFill>
                  <a:schemeClr val="tx1"/>
                </a:solidFill>
              </a:rPr>
              <a:t>• </a:t>
            </a:r>
            <a:r>
              <a:rPr lang="en-US" sz="9600" dirty="0">
                <a:solidFill>
                  <a:schemeClr val="tx1"/>
                </a:solidFill>
              </a:rPr>
              <a:t>100 g of sugar </a:t>
            </a:r>
            <a:endParaRPr lang="ro-RO" sz="9600" dirty="0" smtClean="0">
              <a:solidFill>
                <a:schemeClr val="tx1"/>
              </a:solidFill>
            </a:endParaRPr>
          </a:p>
          <a:p>
            <a:r>
              <a:rPr lang="en-US" sz="9600" dirty="0" smtClean="0">
                <a:solidFill>
                  <a:schemeClr val="tx1"/>
                </a:solidFill>
              </a:rPr>
              <a:t>• </a:t>
            </a:r>
            <a:r>
              <a:rPr lang="en-US" sz="9600" dirty="0">
                <a:solidFill>
                  <a:schemeClr val="tx1"/>
                </a:solidFill>
              </a:rPr>
              <a:t>3 egg whites </a:t>
            </a:r>
            <a:endParaRPr lang="ro-RO" sz="9600" dirty="0" smtClean="0">
              <a:solidFill>
                <a:schemeClr val="tx1"/>
              </a:solidFill>
            </a:endParaRPr>
          </a:p>
          <a:p>
            <a:r>
              <a:rPr lang="en-US" sz="9600" dirty="0" smtClean="0">
                <a:solidFill>
                  <a:schemeClr val="tx1"/>
                </a:solidFill>
              </a:rPr>
              <a:t>• </a:t>
            </a:r>
            <a:r>
              <a:rPr lang="en-US" sz="9600" dirty="0">
                <a:solidFill>
                  <a:schemeClr val="tx1"/>
                </a:solidFill>
              </a:rPr>
              <a:t>300 g of cocoa. </a:t>
            </a:r>
            <a:r>
              <a:rPr lang="en-US" dirty="0" smtClean="0"/>
              <a:t/>
            </a:r>
            <a:br>
              <a:rPr lang="en-US" dirty="0" smtClean="0"/>
            </a:br>
            <a:r>
              <a:rPr lang="en-US" dirty="0" smtClean="0"/>
              <a:t/>
            </a:r>
            <a:br>
              <a:rPr lang="en-US" dirty="0" smtClean="0"/>
            </a:br>
            <a:endParaRPr lang="ro-RO" dirty="0"/>
          </a:p>
        </p:txBody>
      </p:sp>
      <p:pic>
        <p:nvPicPr>
          <p:cNvPr id="6" name="Picture 5" descr="cozonac-de-post-sectiune.jpg"/>
          <p:cNvPicPr>
            <a:picLocks noChangeAspect="1"/>
          </p:cNvPicPr>
          <p:nvPr/>
        </p:nvPicPr>
        <p:blipFill>
          <a:blip r:embed="rId2" cstate="print"/>
          <a:stretch>
            <a:fillRect/>
          </a:stretch>
        </p:blipFill>
        <p:spPr>
          <a:xfrm>
            <a:off x="5000628" y="1071546"/>
            <a:ext cx="3135102" cy="2419498"/>
          </a:xfrm>
          <a:prstGeom prst="rect">
            <a:avLst/>
          </a:prstGeom>
          <a:ln>
            <a:noFill/>
          </a:ln>
          <a:effectLst>
            <a:softEdge rad="112500"/>
          </a:effectLst>
        </p:spPr>
      </p:pic>
      <p:pic>
        <p:nvPicPr>
          <p:cNvPr id="7" name="Picture 6" descr="DSC_2263.JPG"/>
          <p:cNvPicPr>
            <a:picLocks noChangeAspect="1"/>
          </p:cNvPicPr>
          <p:nvPr/>
        </p:nvPicPr>
        <p:blipFill>
          <a:blip r:embed="rId3" cstate="print"/>
          <a:stretch>
            <a:fillRect/>
          </a:stretch>
        </p:blipFill>
        <p:spPr>
          <a:xfrm>
            <a:off x="5000628" y="3571876"/>
            <a:ext cx="3214711" cy="28260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5540" y="549941"/>
            <a:ext cx="7772400" cy="1362075"/>
          </a:xfrm>
        </p:spPr>
        <p:txBody>
          <a:bodyPr>
            <a:noAutofit/>
          </a:bodyPr>
          <a:lstStyle/>
          <a:p>
            <a:pPr>
              <a:lnSpc>
                <a:spcPct val="80000"/>
              </a:lnSpc>
              <a:spcBef>
                <a:spcPct val="20000"/>
              </a:spcBef>
            </a:pPr>
            <a:r>
              <a:rPr lang="ro-RO" sz="3600" dirty="0" smtClean="0">
                <a:latin typeface="Book Antiqua" pitchFamily="18" charset="0"/>
                <a:ea typeface="+mn-ea"/>
                <a:cs typeface="+mn-cs"/>
              </a:rPr>
              <a:t>         </a:t>
            </a:r>
            <a:r>
              <a:rPr lang="en-US" sz="3600" u="sng" dirty="0" smtClean="0">
                <a:latin typeface="Book Antiqua" pitchFamily="18" charset="0"/>
                <a:ea typeface="+mn-ea"/>
                <a:cs typeface="+mn-cs"/>
              </a:rPr>
              <a:t>The </a:t>
            </a:r>
            <a:r>
              <a:rPr lang="en-US" sz="3600" u="sng" dirty="0">
                <a:latin typeface="Book Antiqua" pitchFamily="18" charset="0"/>
                <a:ea typeface="+mn-ea"/>
                <a:cs typeface="+mn-cs"/>
              </a:rPr>
              <a:t>Recipe of </a:t>
            </a:r>
            <a:r>
              <a:rPr lang="en-US" sz="3600" u="sng" dirty="0" err="1">
                <a:latin typeface="Book Antiqua" pitchFamily="18" charset="0"/>
                <a:ea typeface="+mn-ea"/>
                <a:cs typeface="+mn-cs"/>
              </a:rPr>
              <a:t>Drob</a:t>
            </a:r>
            <a:r>
              <a:rPr lang="en-US" sz="3600" u="sng" dirty="0">
                <a:latin typeface="Book Antiqua" pitchFamily="18" charset="0"/>
                <a:ea typeface="+mn-ea"/>
                <a:cs typeface="+mn-cs"/>
              </a:rPr>
              <a:t>: </a:t>
            </a:r>
            <a:r>
              <a:rPr lang="ro-RO" sz="4400" dirty="0" smtClean="0">
                <a:latin typeface="+mn-lt"/>
                <a:ea typeface="+mn-ea"/>
                <a:cs typeface="+mn-cs"/>
              </a:rPr>
              <a:t/>
            </a:r>
            <a:br>
              <a:rPr lang="ro-RO" sz="4400" dirty="0" smtClean="0">
                <a:latin typeface="+mn-lt"/>
                <a:ea typeface="+mn-ea"/>
                <a:cs typeface="+mn-cs"/>
              </a:rPr>
            </a:br>
            <a:r>
              <a:rPr lang="ro-RO" sz="4400" dirty="0">
                <a:latin typeface="+mn-lt"/>
                <a:ea typeface="+mn-ea"/>
                <a:cs typeface="+mn-cs"/>
              </a:rPr>
              <a:t/>
            </a:r>
            <a:br>
              <a:rPr lang="ro-RO" sz="4400" dirty="0">
                <a:latin typeface="+mn-lt"/>
                <a:ea typeface="+mn-ea"/>
                <a:cs typeface="+mn-cs"/>
              </a:rPr>
            </a:br>
            <a:r>
              <a:rPr lang="en-US" sz="2400" b="0" dirty="0"/>
              <a:t> </a:t>
            </a:r>
            <a:r>
              <a:rPr lang="en-US" sz="3600" b="0" dirty="0">
                <a:latin typeface="Book Antiqua" pitchFamily="18" charset="0"/>
                <a:ea typeface="+mn-ea"/>
                <a:cs typeface="+mn-cs"/>
              </a:rPr>
              <a:t>• 600 g of mutton </a:t>
            </a:r>
            <a:r>
              <a:rPr lang="ro-RO" sz="3600" b="0" dirty="0">
                <a:latin typeface="Book Antiqua" pitchFamily="18" charset="0"/>
                <a:ea typeface="+mn-ea"/>
                <a:cs typeface="+mn-cs"/>
              </a:rPr>
              <a:t/>
            </a:r>
            <a:br>
              <a:rPr lang="ro-RO" sz="3600" b="0" dirty="0">
                <a:latin typeface="Book Antiqua" pitchFamily="18" charset="0"/>
                <a:ea typeface="+mn-ea"/>
                <a:cs typeface="+mn-cs"/>
              </a:rPr>
            </a:br>
            <a:r>
              <a:rPr lang="en-US" sz="3600" b="0" dirty="0">
                <a:latin typeface="Book Antiqua" pitchFamily="18" charset="0"/>
                <a:ea typeface="+mn-ea"/>
                <a:cs typeface="+mn-cs"/>
              </a:rPr>
              <a:t>• green onion </a:t>
            </a:r>
            <a:r>
              <a:rPr lang="ro-RO" sz="3600" b="0" dirty="0">
                <a:latin typeface="Book Antiqua" pitchFamily="18" charset="0"/>
                <a:ea typeface="+mn-ea"/>
                <a:cs typeface="+mn-cs"/>
              </a:rPr>
              <a:t/>
            </a:r>
            <a:br>
              <a:rPr lang="ro-RO" sz="3600" b="0" dirty="0">
                <a:latin typeface="Book Antiqua" pitchFamily="18" charset="0"/>
                <a:ea typeface="+mn-ea"/>
                <a:cs typeface="+mn-cs"/>
              </a:rPr>
            </a:br>
            <a:r>
              <a:rPr lang="en-US" sz="3600" b="0" dirty="0">
                <a:latin typeface="Book Antiqua" pitchFamily="18" charset="0"/>
                <a:ea typeface="+mn-ea"/>
                <a:cs typeface="+mn-cs"/>
              </a:rPr>
              <a:t>• green garlic </a:t>
            </a:r>
            <a:r>
              <a:rPr lang="ro-RO" sz="3600" b="0" dirty="0">
                <a:latin typeface="Book Antiqua" pitchFamily="18" charset="0"/>
                <a:ea typeface="+mn-ea"/>
                <a:cs typeface="+mn-cs"/>
              </a:rPr>
              <a:t/>
            </a:r>
            <a:br>
              <a:rPr lang="ro-RO" sz="3600" b="0" dirty="0">
                <a:latin typeface="Book Antiqua" pitchFamily="18" charset="0"/>
                <a:ea typeface="+mn-ea"/>
                <a:cs typeface="+mn-cs"/>
              </a:rPr>
            </a:br>
            <a:r>
              <a:rPr lang="en-US" sz="3600" b="0" dirty="0">
                <a:latin typeface="Book Antiqua" pitchFamily="18" charset="0"/>
                <a:ea typeface="+mn-ea"/>
                <a:cs typeface="+mn-cs"/>
              </a:rPr>
              <a:t>• 50 </a:t>
            </a:r>
            <a:r>
              <a:rPr lang="en-US" sz="3600" b="0" dirty="0" err="1">
                <a:latin typeface="Book Antiqua" pitchFamily="18" charset="0"/>
                <a:ea typeface="+mn-ea"/>
                <a:cs typeface="+mn-cs"/>
              </a:rPr>
              <a:t>kml</a:t>
            </a:r>
            <a:r>
              <a:rPr lang="en-US" sz="3600" b="0" dirty="0">
                <a:latin typeface="Book Antiqua" pitchFamily="18" charset="0"/>
                <a:ea typeface="+mn-ea"/>
                <a:cs typeface="+mn-cs"/>
              </a:rPr>
              <a:t> of oil </a:t>
            </a:r>
            <a:r>
              <a:rPr lang="ro-RO" sz="3600" b="0" dirty="0">
                <a:latin typeface="Book Antiqua" pitchFamily="18" charset="0"/>
                <a:ea typeface="+mn-ea"/>
                <a:cs typeface="+mn-cs"/>
              </a:rPr>
              <a:t/>
            </a:r>
            <a:br>
              <a:rPr lang="ro-RO" sz="3600" b="0" dirty="0">
                <a:latin typeface="Book Antiqua" pitchFamily="18" charset="0"/>
                <a:ea typeface="+mn-ea"/>
                <a:cs typeface="+mn-cs"/>
              </a:rPr>
            </a:br>
            <a:r>
              <a:rPr lang="en-US" sz="3600" b="0" dirty="0">
                <a:latin typeface="Book Antiqua" pitchFamily="18" charset="0"/>
                <a:ea typeface="+mn-ea"/>
                <a:cs typeface="+mn-cs"/>
              </a:rPr>
              <a:t>• salt and pepper </a:t>
            </a:r>
            <a:r>
              <a:rPr lang="ro-RO" sz="3600" b="0" dirty="0">
                <a:latin typeface="Book Antiqua" pitchFamily="18" charset="0"/>
                <a:ea typeface="+mn-ea"/>
                <a:cs typeface="+mn-cs"/>
              </a:rPr>
              <a:t/>
            </a:r>
            <a:br>
              <a:rPr lang="ro-RO" sz="3600" b="0" dirty="0">
                <a:latin typeface="Book Antiqua" pitchFamily="18" charset="0"/>
                <a:ea typeface="+mn-ea"/>
                <a:cs typeface="+mn-cs"/>
              </a:rPr>
            </a:br>
            <a:r>
              <a:rPr lang="en-US" sz="3600" b="0" dirty="0">
                <a:latin typeface="Book Antiqua" pitchFamily="18" charset="0"/>
                <a:ea typeface="+mn-ea"/>
                <a:cs typeface="+mn-cs"/>
              </a:rPr>
              <a:t>• parsley and dill</a:t>
            </a:r>
            <a:r>
              <a:rPr lang="ro-RO" sz="3600" b="0" dirty="0">
                <a:latin typeface="Book Antiqua" pitchFamily="18" charset="0"/>
                <a:ea typeface="+mn-ea"/>
                <a:cs typeface="+mn-cs"/>
              </a:rPr>
              <a:t/>
            </a:r>
            <a:br>
              <a:rPr lang="ro-RO" sz="3600" b="0" dirty="0">
                <a:latin typeface="Book Antiqua" pitchFamily="18" charset="0"/>
                <a:ea typeface="+mn-ea"/>
                <a:cs typeface="+mn-cs"/>
              </a:rPr>
            </a:br>
            <a:r>
              <a:rPr lang="en-US" sz="3600" b="0" dirty="0">
                <a:latin typeface="Book Antiqua" pitchFamily="18" charset="0"/>
                <a:ea typeface="+mn-ea"/>
                <a:cs typeface="+mn-cs"/>
              </a:rPr>
              <a:t> • 2 eggs </a:t>
            </a:r>
            <a:r>
              <a:rPr lang="ro-RO" sz="3600" b="0" dirty="0">
                <a:latin typeface="Book Antiqua" pitchFamily="18" charset="0"/>
                <a:ea typeface="+mn-ea"/>
                <a:cs typeface="+mn-cs"/>
              </a:rPr>
              <a:t/>
            </a:r>
            <a:br>
              <a:rPr lang="ro-RO" sz="3600" b="0" dirty="0">
                <a:latin typeface="Book Antiqua" pitchFamily="18" charset="0"/>
                <a:ea typeface="+mn-ea"/>
                <a:cs typeface="+mn-cs"/>
              </a:rPr>
            </a:br>
            <a:r>
              <a:rPr lang="en-US" sz="3600" b="0" dirty="0">
                <a:latin typeface="Book Antiqua" pitchFamily="18" charset="0"/>
                <a:ea typeface="+mn-ea"/>
                <a:cs typeface="+mn-cs"/>
              </a:rPr>
              <a:t>• 4 boiled eggs</a:t>
            </a:r>
            <a:endParaRPr lang="ro-RO" sz="2400" b="0" dirty="0">
              <a:latin typeface="Book Antiqua" pitchFamily="18" charset="0"/>
              <a:ea typeface="+mn-ea"/>
              <a:cs typeface="+mn-cs"/>
            </a:endParaRPr>
          </a:p>
        </p:txBody>
      </p:sp>
      <p:pic>
        <p:nvPicPr>
          <p:cNvPr id="4" name="Picture 3" descr="Drob-reteta-de-Paste.jpg"/>
          <p:cNvPicPr>
            <a:picLocks noChangeAspect="1"/>
          </p:cNvPicPr>
          <p:nvPr/>
        </p:nvPicPr>
        <p:blipFill>
          <a:blip r:embed="rId3" cstate="print"/>
          <a:stretch>
            <a:fillRect/>
          </a:stretch>
        </p:blipFill>
        <p:spPr>
          <a:xfrm>
            <a:off x="6016729" y="1285860"/>
            <a:ext cx="2814488" cy="2300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drob_de_miellll_58946900_25489100.jpg"/>
          <p:cNvPicPr>
            <a:picLocks noChangeAspect="1"/>
          </p:cNvPicPr>
          <p:nvPr/>
        </p:nvPicPr>
        <p:blipFill>
          <a:blip r:embed="rId4" cstate="print"/>
          <a:stretch>
            <a:fillRect/>
          </a:stretch>
        </p:blipFill>
        <p:spPr>
          <a:xfrm>
            <a:off x="5715008" y="4071942"/>
            <a:ext cx="3197998" cy="1814516"/>
          </a:xfrm>
          <a:prstGeom prst="ellipse">
            <a:avLst/>
          </a:prstGeom>
          <a:ln>
            <a:noFill/>
          </a:ln>
          <a:effectLst>
            <a:reflection blurRad="6350" stA="52000" endA="300" endPos="35000" dir="5400000" sy="-100000" algn="bl" rotWithShape="0"/>
            <a:softEdge rad="112500"/>
          </a:effectLst>
        </p:spPr>
      </p:pic>
    </p:spTree>
  </p:cSld>
  <p:clrMapOvr>
    <a:masterClrMapping/>
  </p:clrMapOvr>
  <p:transition>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ppy-Easter-Image-Background.jpeg"/>
          <p:cNvPicPr>
            <a:picLocks noChangeAspect="1"/>
          </p:cNvPicPr>
          <p:nvPr/>
        </p:nvPicPr>
        <p:blipFill>
          <a:blip r:embed="rId2" cstate="print"/>
          <a:stretch>
            <a:fillRect/>
          </a:stretch>
        </p:blipFill>
        <p:spPr>
          <a:xfrm>
            <a:off x="31415" y="-35146"/>
            <a:ext cx="9128157" cy="6858000"/>
          </a:xfrm>
          <a:prstGeom prst="rect">
            <a:avLst/>
          </a:prstGeom>
        </p:spPr>
      </p:pic>
      <p:sp>
        <p:nvSpPr>
          <p:cNvPr id="3" name="Text Placeholder 2"/>
          <p:cNvSpPr>
            <a:spLocks noGrp="1"/>
          </p:cNvSpPr>
          <p:nvPr>
            <p:ph type="body" idx="1"/>
          </p:nvPr>
        </p:nvSpPr>
        <p:spPr>
          <a:xfrm>
            <a:off x="251520" y="3429000"/>
            <a:ext cx="5000660" cy="1296143"/>
          </a:xfrm>
        </p:spPr>
        <p:txBody>
          <a:bodyPr>
            <a:noAutofit/>
          </a:bodyPr>
          <a:lstStyle/>
          <a:p>
            <a:r>
              <a:rPr lang="en-US" sz="4800" b="1" dirty="0" smtClean="0">
                <a:solidFill>
                  <a:srgbClr val="FF0000"/>
                </a:solidFill>
              </a:rPr>
              <a:t>= </a:t>
            </a:r>
            <a:r>
              <a:rPr lang="ro-RO" sz="4800" b="1" dirty="0" smtClean="0">
                <a:solidFill>
                  <a:srgbClr val="FF0000"/>
                </a:solidFill>
              </a:rPr>
              <a:t>PAŞTE </a:t>
            </a:r>
            <a:r>
              <a:rPr lang="ro-RO" sz="4800" b="1" dirty="0">
                <a:solidFill>
                  <a:srgbClr val="FF0000"/>
                </a:solidFill>
              </a:rPr>
              <a:t>FERICIT! </a:t>
            </a:r>
            <a:endParaRPr lang="ro-RO" sz="4800" b="1" dirty="0">
              <a:solidFill>
                <a:srgbClr val="FF0000"/>
              </a:solidFill>
              <a:latin typeface="Forte" pitchFamily="66" charset="0"/>
            </a:endParaRPr>
          </a:p>
        </p:txBody>
      </p:sp>
      <p:pic>
        <p:nvPicPr>
          <p:cNvPr id="5" name="Picture 4" descr="felicitari animate paste.gif"/>
          <p:cNvPicPr>
            <a:picLocks noChangeAspect="1"/>
          </p:cNvPicPr>
          <p:nvPr/>
        </p:nvPicPr>
        <p:blipFill>
          <a:blip r:embed="rId3" cstate="print"/>
          <a:stretch>
            <a:fillRect/>
          </a:stretch>
        </p:blipFill>
        <p:spPr>
          <a:xfrm>
            <a:off x="6858017" y="3714752"/>
            <a:ext cx="2285984" cy="2895606"/>
          </a:xfrm>
          <a:prstGeom prst="rect">
            <a:avLst/>
          </a:prstGeom>
        </p:spPr>
      </p:pic>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310</Words>
  <Application>Microsoft Office PowerPoint</Application>
  <PresentationFormat>On-screen Show (4:3)</PresentationFormat>
  <Paragraphs>24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Easter  in  Romania</vt:lpstr>
      <vt:lpstr>PowerPoint Presentation</vt:lpstr>
      <vt:lpstr>PowerPoint Presentation</vt:lpstr>
      <vt:lpstr>PowerPoint Presentation</vt:lpstr>
      <vt:lpstr>PowerPoint Presentation</vt:lpstr>
      <vt:lpstr>PowerPoint Presentation</vt:lpstr>
      <vt:lpstr>         The Recipe of Drob:    • 600 g of mutton  • green onion  • green garlic  • 50 kml of oil  • salt and pepper  • parsley and dill  • 2 eggs  • 4 boiled eggs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in  Romania</dc:title>
  <dc:creator>Găbița</dc:creator>
  <cp:lastModifiedBy>Ac</cp:lastModifiedBy>
  <cp:revision>9</cp:revision>
  <dcterms:created xsi:type="dcterms:W3CDTF">2019-04-15T18:26:03Z</dcterms:created>
  <dcterms:modified xsi:type="dcterms:W3CDTF">2020-04-18T05:54:02Z</dcterms:modified>
</cp:coreProperties>
</file>