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6" r:id="rId2"/>
    <p:sldId id="268" r:id="rId3"/>
    <p:sldId id="269" r:id="rId4"/>
    <p:sldId id="257" r:id="rId5"/>
    <p:sldId id="258" r:id="rId6"/>
    <p:sldId id="260" r:id="rId7"/>
    <p:sldId id="261" r:id="rId8"/>
    <p:sldId id="262" r:id="rId9"/>
    <p:sldId id="263" r:id="rId10"/>
    <p:sldId id="264" r:id="rId11"/>
    <p:sldId id="265" r:id="rId12"/>
    <p:sldId id="267" r:id="rId13"/>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F37BD-A04F-4859-B768-4D50FA45D27F}" v="35" dt="2019-11-09T14:20:50.190"/>
    <p1510:client id="{2C8C75D5-11D8-42ED-8CFF-8B64EFBC67BC}" v="54" dt="2019-11-09T13:26:19.289"/>
    <p1510:client id="{AE740245-8F19-4F39-874D-B4C6E88B6D8C}" v="192" dt="2019-11-09T12:27:07.638"/>
    <p1510:client id="{C81D2542-64C4-4B4F-A63C-8684AA9F278B}" v="61" dt="2019-11-09T13:19:16.650"/>
    <p1510:client id="{EFE0E117-D65D-40F3-8929-8B1A85C11E76}" v="78" dt="2019-11-09T14:58:03.747"/>
    <p1510:client id="{FE0B7317-5528-40B6-86B3-F9F973A67744}" v="59" dt="2019-11-09T14:17:12.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40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5369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1733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03904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939814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5889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9117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63127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13249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1697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1322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409609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0853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4605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8581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695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37110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11/22/2019</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0212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11/22/2019</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568959296"/>
      </p:ext>
    </p:extLst>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lvl1pPr algn="ctr" defTabSz="457200" rtl="0" eaLnBrk="1" latinLnBrk="0" hangingPunct="1">
        <a:lnSpc>
          <a:spcPct val="9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ro.wikipedia.org/wiki/9_mai"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ro.wikipedia.org/wiki/30_noiembrie"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900" indent="0">
              <a:buNone/>
            </a:pPr>
            <a:r>
              <a:rPr lang="en-US" sz="4400" b="1" dirty="0" smtClean="0">
                <a:solidFill>
                  <a:srgbClr val="00B050"/>
                </a:solidFill>
                <a:latin typeface="Times New Roman" pitchFamily="18" charset="0"/>
                <a:cs typeface="Times New Roman" pitchFamily="18" charset="0"/>
              </a:rPr>
              <a:t>On          On the 30th of November, the</a:t>
            </a:r>
          </a:p>
          <a:p>
            <a:pPr marL="36900" indent="0">
              <a:buNone/>
            </a:pPr>
            <a:r>
              <a:rPr lang="en-US" sz="4400" b="1" dirty="0" smtClean="0">
                <a:solidFill>
                  <a:srgbClr val="00B050"/>
                </a:solidFill>
                <a:latin typeface="Times New Roman" pitchFamily="18" charset="0"/>
                <a:cs typeface="Times New Roman" pitchFamily="18" charset="0"/>
              </a:rPr>
              <a:t>                the Romanians celebrate </a:t>
            </a:r>
          </a:p>
          <a:p>
            <a:pPr marL="36900" indent="0">
              <a:buNone/>
            </a:pPr>
            <a:r>
              <a:rPr lang="en-US" sz="4400" b="1" dirty="0" smtClean="0">
                <a:solidFill>
                  <a:srgbClr val="00B050"/>
                </a:solidFill>
                <a:latin typeface="Times New Roman" pitchFamily="18" charset="0"/>
                <a:cs typeface="Times New Roman" pitchFamily="18" charset="0"/>
              </a:rPr>
              <a:t>                 St. Andrew the Apostle</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sz="4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8858" y="4264268"/>
            <a:ext cx="1872073" cy="259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49" y="677008"/>
            <a:ext cx="1780322" cy="266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8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xmlns="" id="{417F62F5-39C0-4E25-A65C-AA8A83A6DF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2606" y="804480"/>
            <a:ext cx="2452658" cy="2450592"/>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ine 6" descr="O imagine care conține text, carte, ținând, bărbat&#10;&#10;Descrierea a fost generată cu un grad foarte mare de încredere">
            <a:extLst>
              <a:ext uri="{FF2B5EF4-FFF2-40B4-BE49-F238E27FC236}">
                <a16:creationId xmlns:a16="http://schemas.microsoft.com/office/drawing/2014/main" xmlns="" id="{DC4491F7-6A58-4992-AE6E-A6AC381B50E2}"/>
              </a:ext>
            </a:extLst>
          </p:cNvPr>
          <p:cNvPicPr>
            <a:picLocks noChangeAspect="1"/>
          </p:cNvPicPr>
          <p:nvPr/>
        </p:nvPicPr>
        <p:blipFill>
          <a:blip r:embed="rId3"/>
          <a:stretch>
            <a:fillRect/>
          </a:stretch>
        </p:blipFill>
        <p:spPr>
          <a:xfrm>
            <a:off x="1331362" y="1037382"/>
            <a:ext cx="1399274" cy="1984787"/>
          </a:xfrm>
          <a:prstGeom prst="rect">
            <a:avLst/>
          </a:prstGeom>
        </p:spPr>
      </p:pic>
      <p:sp>
        <p:nvSpPr>
          <p:cNvPr id="26" name="Rectangle 21">
            <a:extLst>
              <a:ext uri="{FF2B5EF4-FFF2-40B4-BE49-F238E27FC236}">
                <a16:creationId xmlns:a16="http://schemas.microsoft.com/office/drawing/2014/main" xmlns="" id="{146450CB-9C4A-4263-B856-FD00F86BB9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2606" y="3606836"/>
            <a:ext cx="2452658" cy="2450592"/>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ine 4" descr="O imagine care conține interior, așezat, masă, bărbat&#10;&#10;Descrierea a fost generată cu un grad foarte mare de încredere">
            <a:extLst>
              <a:ext uri="{FF2B5EF4-FFF2-40B4-BE49-F238E27FC236}">
                <a16:creationId xmlns:a16="http://schemas.microsoft.com/office/drawing/2014/main" xmlns="" id="{0C61C11F-C09F-44C3-9115-CFFE852D07A6}"/>
              </a:ext>
            </a:extLst>
          </p:cNvPr>
          <p:cNvPicPr>
            <a:picLocks noChangeAspect="1"/>
          </p:cNvPicPr>
          <p:nvPr/>
        </p:nvPicPr>
        <p:blipFill>
          <a:blip r:embed="rId4"/>
          <a:stretch>
            <a:fillRect/>
          </a:stretch>
        </p:blipFill>
        <p:spPr>
          <a:xfrm>
            <a:off x="1363153" y="3839739"/>
            <a:ext cx="1331565" cy="1984787"/>
          </a:xfrm>
          <a:prstGeom prst="rect">
            <a:avLst/>
          </a:prstGeom>
        </p:spPr>
      </p:pic>
      <p:sp>
        <p:nvSpPr>
          <p:cNvPr id="10" name="Content Placeholder 9">
            <a:extLst>
              <a:ext uri="{FF2B5EF4-FFF2-40B4-BE49-F238E27FC236}">
                <a16:creationId xmlns:a16="http://schemas.microsoft.com/office/drawing/2014/main" xmlns="" id="{6CEB298F-63FF-4278-8176-6F991C2E3F1D}"/>
              </a:ext>
            </a:extLst>
          </p:cNvPr>
          <p:cNvSpPr>
            <a:spLocks noGrp="1"/>
          </p:cNvSpPr>
          <p:nvPr>
            <p:ph idx="1"/>
          </p:nvPr>
        </p:nvSpPr>
        <p:spPr>
          <a:xfrm>
            <a:off x="3898232" y="2002055"/>
            <a:ext cx="7226000" cy="4055372"/>
          </a:xfrm>
        </p:spPr>
        <p:txBody>
          <a:bodyPr anchor="t">
            <a:normAutofit/>
          </a:bodyPr>
          <a:lstStyle/>
          <a:p>
            <a:pPr marL="37465" indent="0" algn="just">
              <a:buNone/>
            </a:pPr>
            <a:r>
              <a:rPr lang="en-US" b="1"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Because he was a fisherman, Saint Andrew is considered by Greek sailors and fishermen as their protector</a:t>
            </a:r>
            <a:r>
              <a:rPr lang="en-US" b="1"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a:t>
            </a:r>
            <a:r>
              <a:rPr lang="en-US" b="1"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 </a:t>
            </a:r>
            <a:r>
              <a:rPr lang="en-US" b="1"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St</a:t>
            </a:r>
            <a:r>
              <a:rPr lang="en-US" b="1"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 Andrew's Cave, St. Andrew's Paradise are </a:t>
            </a:r>
            <a:r>
              <a:rPr lang="en-US" b="1"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some </a:t>
            </a:r>
            <a:r>
              <a:rPr lang="en-US" b="1"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testimonies that prove the Apostle's passing on these lands. According to the tradition of the Church, the fate of Saint Andrew the Apostle fell to the parts of the Black Sea and known at that time as Scythia.</a:t>
            </a:r>
            <a:endParaRPr lang="en-US" b="1"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111868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3865978"/>
            <a:ext cx="3185866" cy="1979597"/>
          </a:xfrm>
        </p:spPr>
        <p:txBody>
          <a:bodyPr anchor="ctr">
            <a:normAutofit/>
          </a:bodyPr>
          <a:lstStyle/>
          <a:p>
            <a:pPr algn="r"/>
            <a:r>
              <a:rPr lang="ro-RO" sz="3600" dirty="0" smtClean="0">
                <a:solidFill>
                  <a:srgbClr val="00B050"/>
                </a:solidFill>
                <a:latin typeface="Georgia Pro Cond Light"/>
                <a:ea typeface="Georgia Pro Cond Light"/>
                <a:cs typeface="Georgia Pro Cond Light"/>
              </a:rPr>
              <a:t>Celebrate</a:t>
            </a:r>
            <a:r>
              <a:rPr lang="en-US" sz="3600" dirty="0" smtClean="0">
                <a:solidFill>
                  <a:srgbClr val="00B050"/>
                </a:solidFill>
                <a:latin typeface="Georgia Pro Cond Light"/>
                <a:ea typeface="Georgia Pro Cond Light"/>
                <a:cs typeface="Georgia Pro Cond Light"/>
              </a:rPr>
              <a:t>d:</a:t>
            </a:r>
            <a:endParaRPr lang="en-US" sz="3600" dirty="0">
              <a:solidFill>
                <a:srgbClr val="00B050"/>
              </a:solidFill>
            </a:endParaRPr>
          </a:p>
        </p:txBody>
      </p:sp>
      <p:sp>
        <p:nvSpPr>
          <p:cNvPr id="13" name="Rectangle 13">
            <a:extLst>
              <a:ext uri="{FF2B5EF4-FFF2-40B4-BE49-F238E27FC236}">
                <a16:creationId xmlns:a16="http://schemas.microsoft.com/office/drawing/2014/main" xmlns="" id="{63DBA5AD-10C8-4C9E-A2E4-37834152A0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0410" y="773380"/>
            <a:ext cx="3200400"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ine 9" descr="O imagine care conține persoană, bărbat, ținând, în picioare&#10;&#10;Descrierea a fost generată cu un grad foarte mare de încredere">
            <a:extLst>
              <a:ext uri="{FF2B5EF4-FFF2-40B4-BE49-F238E27FC236}">
                <a16:creationId xmlns:a16="http://schemas.microsoft.com/office/drawing/2014/main" xmlns="" id="{95574930-E76F-4D1B-A85B-7A536B7AF0A2}"/>
              </a:ext>
            </a:extLst>
          </p:cNvPr>
          <p:cNvPicPr>
            <a:picLocks noChangeAspect="1"/>
          </p:cNvPicPr>
          <p:nvPr/>
        </p:nvPicPr>
        <p:blipFill>
          <a:blip r:embed="rId3"/>
          <a:stretch>
            <a:fillRect/>
          </a:stretch>
        </p:blipFill>
        <p:spPr>
          <a:xfrm>
            <a:off x="1615721" y="1012424"/>
            <a:ext cx="1769779" cy="2265112"/>
          </a:xfrm>
          <a:prstGeom prst="rect">
            <a:avLst/>
          </a:prstGeom>
        </p:spPr>
      </p:pic>
      <p:sp>
        <p:nvSpPr>
          <p:cNvPr id="15" name="Rectangle 15">
            <a:extLst>
              <a:ext uri="{FF2B5EF4-FFF2-40B4-BE49-F238E27FC236}">
                <a16:creationId xmlns:a16="http://schemas.microsoft.com/office/drawing/2014/main" xmlns="" id="{FEF67420-C2EF-496D-8511-54DA2D6E3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48837" y="773380"/>
            <a:ext cx="3200400"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ine 5" descr="O imagine care conține text&#10;&#10;Descrierea a fost generată cu un grad foarte mare de încredere">
            <a:extLst>
              <a:ext uri="{FF2B5EF4-FFF2-40B4-BE49-F238E27FC236}">
                <a16:creationId xmlns:a16="http://schemas.microsoft.com/office/drawing/2014/main" xmlns="" id="{C509BDC9-AA73-4034-B5CD-3047C4058145}"/>
              </a:ext>
            </a:extLst>
          </p:cNvPr>
          <p:cNvPicPr>
            <a:picLocks noChangeAspect="1"/>
          </p:cNvPicPr>
          <p:nvPr/>
        </p:nvPicPr>
        <p:blipFill>
          <a:blip r:embed="rId4"/>
          <a:stretch>
            <a:fillRect/>
          </a:stretch>
        </p:blipFill>
        <p:spPr>
          <a:xfrm>
            <a:off x="5356248" y="1012424"/>
            <a:ext cx="1585578" cy="2265112"/>
          </a:xfrm>
          <a:prstGeom prst="rect">
            <a:avLst/>
          </a:prstGeom>
        </p:spPr>
      </p:pic>
      <p:sp>
        <p:nvSpPr>
          <p:cNvPr id="18" name="Rectangle 17">
            <a:extLst>
              <a:ext uri="{FF2B5EF4-FFF2-40B4-BE49-F238E27FC236}">
                <a16:creationId xmlns:a16="http://schemas.microsoft.com/office/drawing/2014/main" xmlns="" id="{3926F8AF-45D6-46BD-B4AF-64E8AA6877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97264" y="759482"/>
            <a:ext cx="3200400"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ine 7">
            <a:extLst>
              <a:ext uri="{FF2B5EF4-FFF2-40B4-BE49-F238E27FC236}">
                <a16:creationId xmlns:a16="http://schemas.microsoft.com/office/drawing/2014/main" xmlns="" id="{36556118-0572-4A1D-97AE-061459B1C2D9}"/>
              </a:ext>
            </a:extLst>
          </p:cNvPr>
          <p:cNvPicPr>
            <a:picLocks noChangeAspect="1"/>
          </p:cNvPicPr>
          <p:nvPr/>
        </p:nvPicPr>
        <p:blipFill>
          <a:blip r:embed="rId5"/>
          <a:stretch>
            <a:fillRect/>
          </a:stretch>
        </p:blipFill>
        <p:spPr>
          <a:xfrm>
            <a:off x="8998111" y="991578"/>
            <a:ext cx="1598707" cy="2279008"/>
          </a:xfrm>
          <a:prstGeom prst="rect">
            <a:avLst/>
          </a:prstGeom>
        </p:spPr>
      </p:pic>
      <p:sp>
        <p:nvSpPr>
          <p:cNvPr id="3" name="Content Placeholder 2"/>
          <p:cNvSpPr>
            <a:spLocks noGrp="1"/>
          </p:cNvSpPr>
          <p:nvPr>
            <p:ph idx="1"/>
          </p:nvPr>
        </p:nvSpPr>
        <p:spPr>
          <a:xfrm>
            <a:off x="4481165" y="3881658"/>
            <a:ext cx="6786391" cy="1909542"/>
          </a:xfrm>
        </p:spPr>
        <p:txBody>
          <a:bodyPr vert="horz" lIns="91440" tIns="45720" rIns="91440" bIns="45720" rtlCol="0" anchor="ctr">
            <a:normAutofit/>
          </a:bodyPr>
          <a:lstStyle/>
          <a:p>
            <a:pPr marL="37465" indent="0">
              <a:lnSpc>
                <a:spcPct val="100000"/>
              </a:lnSpc>
              <a:buNone/>
            </a:pPr>
            <a:r>
              <a:rPr lang="en-US" sz="15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 In </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the Orthodox calendar: </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hlinkClick r:id="rId6"/>
              </a:rPr>
              <a:t>November 30</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 </a:t>
            </a:r>
            <a:endParaRPr lang="en-US" sz="15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endParaRPr>
          </a:p>
          <a:p>
            <a:pPr marL="37465" indent="0">
              <a:lnSpc>
                <a:spcPct val="100000"/>
              </a:lnSpc>
              <a:buNone/>
            </a:pPr>
            <a:r>
              <a:rPr lang="en-US" sz="15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 In </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the Roman Catholic calendar: </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hlinkClick r:id="rId6"/>
              </a:rPr>
              <a:t>November 30</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 and </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hlinkClick r:id="rId7"/>
              </a:rPr>
              <a:t>May 9</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 (the latter is celebrated only in Scotland, as a reminder of the date of receiving relics of Saint Andrew)</a:t>
            </a:r>
            <a:endPar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ndParaRPr>
          </a:p>
          <a:p>
            <a:pPr marL="37465" indent="0">
              <a:lnSpc>
                <a:spcPct val="100000"/>
              </a:lnSpc>
              <a:buNone/>
            </a:pPr>
            <a:r>
              <a:rPr lang="en-US" sz="15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 In </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the Lutheran calendar: </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hlinkClick r:id="rId6"/>
              </a:rPr>
              <a:t>November 30th</a:t>
            </a:r>
            <a:endPar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ndParaRPr>
          </a:p>
          <a:p>
            <a:pPr marL="37465" indent="0">
              <a:lnSpc>
                <a:spcPct val="100000"/>
              </a:lnSpc>
              <a:buNone/>
            </a:pPr>
            <a:r>
              <a:rPr lang="en-US" sz="15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 In </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rPr>
              <a:t>the Anglican calendar: </a:t>
            </a:r>
            <a:r>
              <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a typeface="+mn-lt"/>
                <a:cs typeface="+mn-lt"/>
                <a:hlinkClick r:id="rId6"/>
              </a:rPr>
              <a:t>November 30th</a:t>
            </a:r>
            <a:endParaRPr lang="en-US" sz="15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ndParaRPr>
          </a:p>
          <a:p>
            <a:pPr indent="-305435">
              <a:lnSpc>
                <a:spcPct val="100000"/>
              </a:lnSpc>
            </a:pPr>
            <a:endParaRPr lang="en-US" sz="15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198796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0" nodeType="clickEffect">
                                  <p:stCondLst>
                                    <p:cond delay="0"/>
                                  </p:stCondLst>
                                  <p:childTnLst>
                                    <p:animRot by="21600000">
                                      <p:cBhvr>
                                        <p:cTn id="25" dur="2000" fill="hold"/>
                                        <p:tgtEl>
                                          <p:spTgt spid="2"/>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0" nodeType="clickEffect">
                                  <p:stCondLst>
                                    <p:cond delay="0"/>
                                  </p:stCondLst>
                                  <p:childTnLst>
                                    <p:animScale>
                                      <p:cBhvr>
                                        <p:cTn id="29"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900" indent="0" algn="ctr">
              <a:buNone/>
            </a:pPr>
            <a:r>
              <a:rPr lang="en-US" sz="4000" dirty="0" smtClean="0">
                <a:solidFill>
                  <a:srgbClr val="00B050"/>
                </a:solidFill>
                <a:latin typeface="Times New Roman" pitchFamily="18" charset="0"/>
                <a:cs typeface="Times New Roman" pitchFamily="18" charset="0"/>
              </a:rPr>
              <a:t>Presentation made by</a:t>
            </a:r>
            <a:r>
              <a:rPr lang="en-US" sz="3200" dirty="0" smtClean="0">
                <a:solidFill>
                  <a:srgbClr val="00B050"/>
                </a:solidFill>
                <a:latin typeface="Times New Roman" pitchFamily="18" charset="0"/>
                <a:cs typeface="Times New Roman" pitchFamily="18" charset="0"/>
              </a:rPr>
              <a:t>:</a:t>
            </a:r>
          </a:p>
          <a:p>
            <a:pPr marL="36900" indent="0" algn="ctr">
              <a:buNone/>
            </a:pPr>
            <a:r>
              <a:rPr lang="en-US" sz="3200" dirty="0" err="1" smtClean="0">
                <a:solidFill>
                  <a:srgbClr val="00B050"/>
                </a:solidFill>
                <a:latin typeface="Times New Roman" pitchFamily="18" charset="0"/>
                <a:cs typeface="Times New Roman" pitchFamily="18" charset="0"/>
              </a:rPr>
              <a:t>Popoiu</a:t>
            </a:r>
            <a:r>
              <a:rPr lang="en-US" sz="3200" dirty="0" smtClean="0">
                <a:solidFill>
                  <a:srgbClr val="00B050"/>
                </a:solidFill>
                <a:latin typeface="Times New Roman" pitchFamily="18" charset="0"/>
                <a:cs typeface="Times New Roman" pitchFamily="18" charset="0"/>
              </a:rPr>
              <a:t> Andrei</a:t>
            </a:r>
          </a:p>
          <a:p>
            <a:pPr marL="36900" indent="0" algn="ctr">
              <a:buNone/>
            </a:pPr>
            <a:r>
              <a:rPr lang="en-US" sz="3200" dirty="0" err="1" smtClean="0">
                <a:solidFill>
                  <a:srgbClr val="00B050"/>
                </a:solidFill>
                <a:latin typeface="Times New Roman" pitchFamily="18" charset="0"/>
                <a:cs typeface="Times New Roman" pitchFamily="18" charset="0"/>
              </a:rPr>
              <a:t>Panait</a:t>
            </a:r>
            <a:r>
              <a:rPr lang="en-US" sz="3200" dirty="0" smtClean="0">
                <a:solidFill>
                  <a:srgbClr val="00B050"/>
                </a:solidFill>
                <a:latin typeface="Times New Roman" pitchFamily="18" charset="0"/>
                <a:cs typeface="Times New Roman" pitchFamily="18" charset="0"/>
              </a:rPr>
              <a:t> Florin</a:t>
            </a:r>
          </a:p>
          <a:p>
            <a:pPr marL="36900" indent="0" algn="ctr">
              <a:buNone/>
            </a:pPr>
            <a:r>
              <a:rPr lang="en-US" sz="3200" dirty="0" err="1" smtClean="0">
                <a:solidFill>
                  <a:srgbClr val="00B050"/>
                </a:solidFill>
                <a:latin typeface="Times New Roman" pitchFamily="18" charset="0"/>
                <a:cs typeface="Times New Roman" pitchFamily="18" charset="0"/>
              </a:rPr>
              <a:t>Dogaru</a:t>
            </a:r>
            <a:r>
              <a:rPr lang="en-US" sz="3200" dirty="0" smtClean="0">
                <a:solidFill>
                  <a:srgbClr val="00B050"/>
                </a:solidFill>
                <a:latin typeface="Times New Roman" pitchFamily="18" charset="0"/>
                <a:cs typeface="Times New Roman" pitchFamily="18" charset="0"/>
              </a:rPr>
              <a:t> Veronica</a:t>
            </a:r>
          </a:p>
          <a:p>
            <a:pPr marL="36900" indent="0" algn="ctr">
              <a:buNone/>
            </a:pPr>
            <a:r>
              <a:rPr lang="en-US" sz="3200" dirty="0" err="1" smtClean="0">
                <a:solidFill>
                  <a:srgbClr val="00B050"/>
                </a:solidFill>
                <a:latin typeface="Times New Roman" pitchFamily="18" charset="0"/>
                <a:cs typeface="Times New Roman" pitchFamily="18" charset="0"/>
              </a:rPr>
              <a:t>Arbunea</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Crina</a:t>
            </a:r>
            <a:endParaRPr lang="en-US" sz="32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67383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It is a day off in Romania</a:t>
            </a:r>
            <a:endParaRPr lang="en-US" dirty="0">
              <a:solidFill>
                <a:srgbClr val="00B050"/>
              </a:solidFill>
            </a:endParaRPr>
          </a:p>
        </p:txBody>
      </p:sp>
      <p:sp>
        <p:nvSpPr>
          <p:cNvPr id="3" name="Content Placeholder 2"/>
          <p:cNvSpPr>
            <a:spLocks noGrp="1"/>
          </p:cNvSpPr>
          <p:nvPr>
            <p:ph idx="1"/>
          </p:nvPr>
        </p:nvSpPr>
        <p:spPr/>
        <p:txBody>
          <a:bodyPr/>
          <a:lstStyle/>
          <a:p>
            <a:pPr marL="36900" indent="0">
              <a:buNone/>
            </a:pPr>
            <a:r>
              <a:rPr lang="en-US" dirty="0" smtClean="0">
                <a:solidFill>
                  <a:srgbClr val="00B050"/>
                </a:solidFill>
              </a:rPr>
              <a:t>	St. Andrew </a:t>
            </a:r>
            <a:r>
              <a:rPr lang="en-US" dirty="0">
                <a:solidFill>
                  <a:srgbClr val="00B050"/>
                </a:solidFill>
              </a:rPr>
              <a:t>is considered Romania's upholder because he is the one who brought Christianity in our country. The night of 29th to 30th November is considered in the Romanian tradition, the night when wolves and vampires come on Earth. The superstitions </a:t>
            </a:r>
            <a:r>
              <a:rPr lang="en-US" dirty="0" smtClean="0">
                <a:solidFill>
                  <a:srgbClr val="00B050"/>
                </a:solidFill>
              </a:rPr>
              <a:t>say </a:t>
            </a:r>
            <a:r>
              <a:rPr lang="en-US" dirty="0">
                <a:solidFill>
                  <a:srgbClr val="00B050"/>
                </a:solidFill>
              </a:rPr>
              <a:t>that, if you want to protect your household from vampires and wolves, it's really important not to brush you hair, not to clean any room from the house and not to take the rubbish out on that day. It's also important to use garlic if you want to keep vampires far away from your home.</a:t>
            </a:r>
          </a:p>
        </p:txBody>
      </p:sp>
    </p:spTree>
    <p:extLst>
      <p:ext uri="{BB962C8B-B14F-4D97-AF65-F5344CB8AC3E}">
        <p14:creationId xmlns:p14="http://schemas.microsoft.com/office/powerpoint/2010/main" val="134350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861646"/>
            <a:ext cx="10353762" cy="4929553"/>
          </a:xfrm>
        </p:spPr>
        <p:txBody>
          <a:bodyPr>
            <a:normAutofit/>
          </a:bodyPr>
          <a:lstStyle/>
          <a:p>
            <a:pPr marL="450000" lvl="1" indent="0" algn="ctr">
              <a:buNone/>
            </a:pPr>
            <a:r>
              <a:rPr lang="en-US" sz="3600" dirty="0" smtClean="0">
                <a:solidFill>
                  <a:srgbClr val="00B050"/>
                </a:solidFill>
              </a:rPr>
              <a:t>Other superstitions about this day:</a:t>
            </a:r>
          </a:p>
          <a:p>
            <a:pPr marL="450000" lvl="1" indent="0" algn="ctr">
              <a:buNone/>
            </a:pPr>
            <a:r>
              <a:rPr lang="en-US" sz="3600" dirty="0" smtClean="0">
                <a:solidFill>
                  <a:srgbClr val="00B050"/>
                </a:solidFill>
              </a:rPr>
              <a:t>	</a:t>
            </a:r>
            <a:endParaRPr lang="en-US" sz="3600" dirty="0">
              <a:solidFill>
                <a:srgbClr val="00B050"/>
              </a:solidFill>
            </a:endParaRPr>
          </a:p>
        </p:txBody>
      </p:sp>
      <p:sp>
        <p:nvSpPr>
          <p:cNvPr id="4" name="Rectangle 3"/>
          <p:cNvSpPr/>
          <p:nvPr/>
        </p:nvSpPr>
        <p:spPr>
          <a:xfrm>
            <a:off x="1134207" y="2551836"/>
            <a:ext cx="10207870" cy="2677656"/>
          </a:xfrm>
          <a:prstGeom prst="rect">
            <a:avLst/>
          </a:prstGeom>
        </p:spPr>
        <p:txBody>
          <a:bodyPr wrap="square">
            <a:spAutoFit/>
          </a:bodyPr>
          <a:lstStyle/>
          <a:p>
            <a:r>
              <a:rPr lang="en-US" sz="2800" dirty="0" smtClean="0">
                <a:solidFill>
                  <a:srgbClr val="00B050"/>
                </a:solidFill>
              </a:rPr>
              <a:t>	It </a:t>
            </a:r>
            <a:r>
              <a:rPr lang="en-US" sz="2800" dirty="0">
                <a:solidFill>
                  <a:srgbClr val="00B050"/>
                </a:solidFill>
              </a:rPr>
              <a:t>is said that, if a girl is cooking bread with flour, salt and water in equal quantities and she eats it, she will dream her future husband giving her a cup of water.  </a:t>
            </a:r>
          </a:p>
          <a:p>
            <a:pPr algn="just"/>
            <a:r>
              <a:rPr lang="en-US" sz="2800" dirty="0" smtClean="0">
                <a:solidFill>
                  <a:srgbClr val="00B050"/>
                </a:solidFill>
              </a:rPr>
              <a:t>	Basil </a:t>
            </a:r>
            <a:r>
              <a:rPr lang="en-US" sz="2800" dirty="0">
                <a:solidFill>
                  <a:srgbClr val="00B050"/>
                </a:solidFill>
              </a:rPr>
              <a:t>thread: </a:t>
            </a:r>
            <a:r>
              <a:rPr lang="en-US" sz="2800" dirty="0" smtClean="0">
                <a:solidFill>
                  <a:srgbClr val="00B050"/>
                </a:solidFill>
              </a:rPr>
              <a:t>Traditions say </a:t>
            </a:r>
            <a:r>
              <a:rPr lang="en-US" sz="2800" dirty="0">
                <a:solidFill>
                  <a:srgbClr val="00B050"/>
                </a:solidFill>
              </a:rPr>
              <a:t>that if you're an unmarried girl and you put basil under your pillow you will dream your future husband's face.</a:t>
            </a:r>
          </a:p>
        </p:txBody>
      </p:sp>
    </p:spTree>
    <p:extLst>
      <p:ext uri="{BB962C8B-B14F-4D97-AF65-F5344CB8AC3E}">
        <p14:creationId xmlns:p14="http://schemas.microsoft.com/office/powerpoint/2010/main" val="342214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28CDD186-03E3-4AED-BEB6-0B3BEC2080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stituent conținut 2">
            <a:extLst>
              <a:ext uri="{FF2B5EF4-FFF2-40B4-BE49-F238E27FC236}">
                <a16:creationId xmlns:a16="http://schemas.microsoft.com/office/drawing/2014/main" xmlns="" id="{7C97EF8E-7C78-473F-BCB9-6AC1E8913B3A}"/>
              </a:ext>
            </a:extLst>
          </p:cNvPr>
          <p:cNvSpPr>
            <a:spLocks noGrp="1"/>
          </p:cNvSpPr>
          <p:nvPr>
            <p:ph idx="1"/>
          </p:nvPr>
        </p:nvSpPr>
        <p:spPr>
          <a:xfrm>
            <a:off x="913795" y="1972101"/>
            <a:ext cx="5978072" cy="3722748"/>
          </a:xfrm>
        </p:spPr>
        <p:txBody>
          <a:bodyPr vert="horz" lIns="91440" tIns="45720" rIns="91440" bIns="45720" rtlCol="0" anchor="ctr">
            <a:normAutofit/>
          </a:bodyPr>
          <a:lstStyle/>
          <a:p>
            <a:pPr marL="37465" indent="0" algn="ctr">
              <a:buClr>
                <a:srgbClr val="DDE174"/>
              </a:buClr>
              <a:buNone/>
            </a:pPr>
            <a:r>
              <a:rPr lang="en-US" sz="2800" dirty="0" smtClean="0">
                <a:ln>
                  <a:solidFill>
                    <a:srgbClr val="000000">
                      <a:lumMod val="75000"/>
                      <a:lumOff val="25000"/>
                      <a:alpha val="10000"/>
                    </a:srgbClr>
                  </a:solidFill>
                </a:ln>
                <a:solidFill>
                  <a:srgbClr val="00B050"/>
                </a:solidFill>
                <a:effectLst/>
              </a:rPr>
              <a:t>St. </a:t>
            </a:r>
            <a:r>
              <a:rPr lang="ro-RO" sz="2800" dirty="0" smtClean="0">
                <a:ln>
                  <a:solidFill>
                    <a:srgbClr val="000000">
                      <a:lumMod val="75000"/>
                      <a:lumOff val="25000"/>
                      <a:alpha val="10000"/>
                    </a:srgbClr>
                  </a:solidFill>
                </a:ln>
                <a:solidFill>
                  <a:srgbClr val="00B050"/>
                </a:solidFill>
                <a:effectLst/>
              </a:rPr>
              <a:t>Andrei </a:t>
            </a:r>
            <a:r>
              <a:rPr lang="ro-RO" sz="2800" dirty="0">
                <a:ln>
                  <a:solidFill>
                    <a:srgbClr val="000000">
                      <a:lumMod val="75000"/>
                      <a:lumOff val="25000"/>
                      <a:alpha val="10000"/>
                    </a:srgbClr>
                  </a:solidFill>
                </a:ln>
                <a:solidFill>
                  <a:srgbClr val="00B050"/>
                </a:solidFill>
                <a:effectLst/>
              </a:rPr>
              <a:t>(born  6 BC, Judeea Province, Roman Empire  - d.November 30 60 en, </a:t>
            </a:r>
            <a:r>
              <a:rPr lang="ro-RO" sz="2800" dirty="0" smtClean="0">
                <a:ln>
                  <a:solidFill>
                    <a:srgbClr val="000000">
                      <a:lumMod val="75000"/>
                      <a:lumOff val="25000"/>
                      <a:alpha val="10000"/>
                    </a:srgbClr>
                  </a:solidFill>
                </a:ln>
                <a:solidFill>
                  <a:srgbClr val="00B050"/>
                </a:solidFill>
                <a:effectLst/>
              </a:rPr>
              <a:t>Patras, Achaia, </a:t>
            </a:r>
            <a:r>
              <a:rPr lang="ro-RO" sz="2800" dirty="0">
                <a:ln>
                  <a:solidFill>
                    <a:srgbClr val="000000">
                      <a:lumMod val="75000"/>
                      <a:lumOff val="25000"/>
                      <a:alpha val="10000"/>
                    </a:srgbClr>
                  </a:solidFill>
                </a:ln>
                <a:solidFill>
                  <a:srgbClr val="00B050"/>
                </a:solidFill>
                <a:effectLst/>
              </a:rPr>
              <a:t>Roman Empire) was an apostle of Jesus of Nazareth, brother to Simon </a:t>
            </a:r>
            <a:r>
              <a:rPr lang="ro-RO" sz="2800" dirty="0" smtClean="0">
                <a:ln>
                  <a:solidFill>
                    <a:srgbClr val="000000">
                      <a:lumMod val="75000"/>
                      <a:lumOff val="25000"/>
                      <a:alpha val="10000"/>
                    </a:srgbClr>
                  </a:solidFill>
                </a:ln>
                <a:solidFill>
                  <a:srgbClr val="00B050"/>
                </a:solidFill>
                <a:effectLst/>
              </a:rPr>
              <a:t>Peter.</a:t>
            </a:r>
            <a:endParaRPr lang="ro-RO" sz="2800" dirty="0">
              <a:ln>
                <a:solidFill>
                  <a:srgbClr val="000000">
                    <a:lumMod val="75000"/>
                    <a:lumOff val="25000"/>
                    <a:alpha val="10000"/>
                  </a:srgbClr>
                </a:solidFill>
              </a:ln>
              <a:solidFill>
                <a:srgbClr val="00B050"/>
              </a:solidFill>
              <a:effectLst/>
            </a:endParaRPr>
          </a:p>
        </p:txBody>
      </p:sp>
      <p:pic>
        <p:nvPicPr>
          <p:cNvPr id="11" name="Picture 10">
            <a:extLst>
              <a:ext uri="{FF2B5EF4-FFF2-40B4-BE49-F238E27FC236}">
                <a16:creationId xmlns:a16="http://schemas.microsoft.com/office/drawing/2014/main" xmlns="" id="{1CF706DA-13E8-4A4F-9260-551FB8127B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Imagine 4" descr="O imagine care conține masă, așezat, bărbat, de lemn&#10;&#10;Descrierea a fost generată cu un grad foarte mare de încredere">
            <a:extLst>
              <a:ext uri="{FF2B5EF4-FFF2-40B4-BE49-F238E27FC236}">
                <a16:creationId xmlns:a16="http://schemas.microsoft.com/office/drawing/2014/main" xmlns="" id="{52227BF1-C19E-4247-A3BC-BE5D751E5944}"/>
              </a:ext>
            </a:extLst>
          </p:cNvPr>
          <p:cNvPicPr>
            <a:picLocks noChangeAspect="1"/>
          </p:cNvPicPr>
          <p:nvPr/>
        </p:nvPicPr>
        <p:blipFill rotWithShape="1">
          <a:blip r:embed="rId4"/>
          <a:srcRect b="1971"/>
          <a:stretch/>
        </p:blipFill>
        <p:spPr>
          <a:xfrm>
            <a:off x="7552945" y="643465"/>
            <a:ext cx="3995592" cy="5103372"/>
          </a:xfrm>
          <a:prstGeom prst="rect">
            <a:avLst/>
          </a:prstGeom>
        </p:spPr>
      </p:pic>
    </p:spTree>
    <p:extLst>
      <p:ext uri="{BB962C8B-B14F-4D97-AF65-F5344CB8AC3E}">
        <p14:creationId xmlns:p14="http://schemas.microsoft.com/office/powerpoint/2010/main" val="23907806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608E264-926B-434A-8D58-87ACA185D8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E67A036B-F109-477D-A092-D947533E27E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4" name="Imagine 4" descr="O imagine care conține persoană, așezat, interior, bărbat&#10;&#10;Descrierea a fost generată cu un grad foarte mare de încredere">
            <a:extLst>
              <a:ext uri="{FF2B5EF4-FFF2-40B4-BE49-F238E27FC236}">
                <a16:creationId xmlns:a16="http://schemas.microsoft.com/office/drawing/2014/main" xmlns="" id="{90DFAC54-2D3C-495C-A0B0-97803B817366}"/>
              </a:ext>
            </a:extLst>
          </p:cNvPr>
          <p:cNvPicPr>
            <a:picLocks noChangeAspect="1"/>
          </p:cNvPicPr>
          <p:nvPr/>
        </p:nvPicPr>
        <p:blipFill rotWithShape="1">
          <a:blip r:embed="rId4"/>
          <a:srcRect r="1" b="20961"/>
          <a:stretch/>
        </p:blipFill>
        <p:spPr>
          <a:xfrm>
            <a:off x="632815" y="643465"/>
            <a:ext cx="4003193" cy="5103372"/>
          </a:xfrm>
          <a:prstGeom prst="rect">
            <a:avLst/>
          </a:prstGeom>
        </p:spPr>
      </p:pic>
      <p:sp>
        <p:nvSpPr>
          <p:cNvPr id="3" name="Substituent conținut 2">
            <a:extLst>
              <a:ext uri="{FF2B5EF4-FFF2-40B4-BE49-F238E27FC236}">
                <a16:creationId xmlns:a16="http://schemas.microsoft.com/office/drawing/2014/main" xmlns="" id="{15FD4008-D533-4578-B256-04802EA7C209}"/>
              </a:ext>
            </a:extLst>
          </p:cNvPr>
          <p:cNvSpPr>
            <a:spLocks noGrp="1"/>
          </p:cNvSpPr>
          <p:nvPr>
            <p:ph idx="1"/>
          </p:nvPr>
        </p:nvSpPr>
        <p:spPr>
          <a:xfrm>
            <a:off x="5279472" y="1186962"/>
            <a:ext cx="5844760" cy="4507887"/>
          </a:xfrm>
          <a:ln>
            <a:solidFill>
              <a:schemeClr val="accent1"/>
            </a:solidFill>
          </a:ln>
        </p:spPr>
        <p:txBody>
          <a:bodyPr vert="horz" lIns="91440" tIns="45720" rIns="91440" bIns="45720" rtlCol="0" anchor="ctr">
            <a:noAutofit/>
          </a:bodyPr>
          <a:lstStyle/>
          <a:p>
            <a:pPr marL="37465" indent="0" algn="ctr">
              <a:lnSpc>
                <a:spcPct val="100000"/>
              </a:lnSpc>
              <a:buNone/>
            </a:pPr>
            <a:r>
              <a:rPr lang="en-US" sz="2800" dirty="0">
                <a:ln>
                  <a:solidFill>
                    <a:srgbClr val="000000">
                      <a:lumMod val="75000"/>
                      <a:lumOff val="25000"/>
                      <a:alpha val="10000"/>
                    </a:srgbClr>
                  </a:solidFill>
                </a:ln>
                <a:solidFill>
                  <a:srgbClr val="00B050"/>
                </a:solidFill>
                <a:effectLst/>
                <a:latin typeface="Times New Roman" pitchFamily="18" charset="0"/>
                <a:ea typeface="+mn-lt"/>
                <a:cs typeface="Times New Roman" pitchFamily="18" charset="0"/>
              </a:rPr>
              <a:t>The Gospel of John mentions that Andrew was first a disciple of John the </a:t>
            </a:r>
            <a:r>
              <a:rPr lang="en-US" sz="2800" dirty="0" smtClean="0">
                <a:ln>
                  <a:solidFill>
                    <a:srgbClr val="000000">
                      <a:lumMod val="75000"/>
                      <a:lumOff val="25000"/>
                      <a:alpha val="10000"/>
                    </a:srgbClr>
                  </a:solidFill>
                </a:ln>
                <a:solidFill>
                  <a:srgbClr val="00B050"/>
                </a:solidFill>
                <a:effectLst/>
                <a:latin typeface="Times New Roman" pitchFamily="18" charset="0"/>
                <a:ea typeface="+mn-lt"/>
                <a:cs typeface="Times New Roman" pitchFamily="18" charset="0"/>
              </a:rPr>
              <a:t>Baptist, </a:t>
            </a:r>
            <a:r>
              <a:rPr lang="en-US" sz="2800" dirty="0">
                <a:ln>
                  <a:solidFill>
                    <a:srgbClr val="000000">
                      <a:lumMod val="75000"/>
                      <a:lumOff val="25000"/>
                      <a:alpha val="10000"/>
                    </a:srgbClr>
                  </a:solidFill>
                </a:ln>
                <a:solidFill>
                  <a:srgbClr val="00B050"/>
                </a:solidFill>
                <a:effectLst/>
                <a:latin typeface="Times New Roman" pitchFamily="18" charset="0"/>
                <a:ea typeface="+mn-lt"/>
                <a:cs typeface="Times New Roman" pitchFamily="18" charset="0"/>
              </a:rPr>
              <a:t>who would have recommended him to follow Jesus. According to the same </a:t>
            </a:r>
            <a:r>
              <a:rPr lang="en-US" sz="2800" dirty="0" smtClean="0">
                <a:ln>
                  <a:solidFill>
                    <a:srgbClr val="000000">
                      <a:lumMod val="75000"/>
                      <a:lumOff val="25000"/>
                      <a:alpha val="10000"/>
                    </a:srgbClr>
                  </a:solidFill>
                </a:ln>
                <a:solidFill>
                  <a:srgbClr val="00B050"/>
                </a:solidFill>
                <a:effectLst/>
                <a:latin typeface="Times New Roman" pitchFamily="18" charset="0"/>
                <a:ea typeface="+mn-lt"/>
                <a:cs typeface="Times New Roman" pitchFamily="18" charset="0"/>
              </a:rPr>
              <a:t>gospel, </a:t>
            </a:r>
            <a:r>
              <a:rPr lang="en-US" sz="2800" dirty="0">
                <a:ln>
                  <a:solidFill>
                    <a:srgbClr val="000000">
                      <a:lumMod val="75000"/>
                      <a:lumOff val="25000"/>
                      <a:alpha val="10000"/>
                    </a:srgbClr>
                  </a:solidFill>
                </a:ln>
                <a:solidFill>
                  <a:srgbClr val="00B050"/>
                </a:solidFill>
                <a:effectLst/>
                <a:latin typeface="Times New Roman" pitchFamily="18" charset="0"/>
                <a:ea typeface="+mn-lt"/>
                <a:cs typeface="Times New Roman" pitchFamily="18" charset="0"/>
              </a:rPr>
              <a:t>Andrew would have brought his brother Simon Peter to Jesus, telling him that he had found the Messiah (John 1:35-42).</a:t>
            </a:r>
          </a:p>
          <a:p>
            <a:pPr indent="-305435" algn="ctr">
              <a:lnSpc>
                <a:spcPct val="100000"/>
              </a:lnSpc>
              <a:buFont typeface="Wingdings" charset="2"/>
              <a:buChar char="q"/>
            </a:pPr>
            <a:endParaRPr lang="en-US" sz="2800" dirty="0">
              <a:ln>
                <a:solidFill>
                  <a:srgbClr val="000000">
                    <a:lumMod val="75000"/>
                    <a:lumOff val="25000"/>
                    <a:alpha val="10000"/>
                  </a:srgbClr>
                </a:solidFill>
              </a:ln>
              <a:effectLst/>
              <a:latin typeface="Times New Roman" pitchFamily="18" charset="0"/>
              <a:ea typeface="+mn-lt"/>
              <a:cs typeface="Times New Roman" pitchFamily="18" charset="0"/>
            </a:endParaRPr>
          </a:p>
          <a:p>
            <a:pPr indent="-305435" algn="ctr">
              <a:lnSpc>
                <a:spcPct val="100000"/>
              </a:lnSpc>
              <a:buFont typeface="Wingdings" charset="2"/>
              <a:buChar char="q"/>
            </a:pPr>
            <a:r>
              <a:rPr lang="ro-RO" sz="2800" dirty="0">
                <a:ln>
                  <a:solidFill>
                    <a:srgbClr val="000000">
                      <a:lumMod val="75000"/>
                      <a:lumOff val="25000"/>
                      <a:alpha val="10000"/>
                    </a:srgbClr>
                  </a:solidFill>
                </a:ln>
                <a:effectLst/>
                <a:latin typeface="Times New Roman" pitchFamily="18" charset="0"/>
                <a:ea typeface="+mn-lt"/>
                <a:cs typeface="Times New Roman" pitchFamily="18" charset="0"/>
              </a:rPr>
              <a:t> </a:t>
            </a:r>
            <a:endParaRPr lang="ro-RO" sz="2800" dirty="0">
              <a:ln>
                <a:solidFill>
                  <a:srgbClr val="000000">
                    <a:lumMod val="75000"/>
                    <a:lumOff val="25000"/>
                    <a:alpha val="10000"/>
                  </a:srgbClr>
                </a:solid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7830319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xmlns="" id="{98CCEB25-E2E3-481F-A03A-19767D3E72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8">
            <a:extLst>
              <a:ext uri="{FF2B5EF4-FFF2-40B4-BE49-F238E27FC236}">
                <a16:creationId xmlns:a16="http://schemas.microsoft.com/office/drawing/2014/main" xmlns="" id="{D7A9AA5A-F6B5-4D1A-9F8C-0B6D0D9280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xmlns="" id="{98CCEB25-E2E3-481F-A03A-19767D3E72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a:extLst>
              <a:ext uri="{FF2B5EF4-FFF2-40B4-BE49-F238E27FC236}">
                <a16:creationId xmlns:a16="http://schemas.microsoft.com/office/drawing/2014/main" xmlns="" id="{C115FFBB-C8EA-4BA2-A5DD-FE37795051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914400" y="1998132"/>
            <a:ext cx="4333632" cy="3521077"/>
          </a:xfrm>
          <a:prstGeom prst="rect">
            <a:avLst/>
          </a:prstGeom>
        </p:spPr>
      </p:pic>
      <p:pic>
        <p:nvPicPr>
          <p:cNvPr id="11" name="Picture 10">
            <a:extLst>
              <a:ext uri="{FF2B5EF4-FFF2-40B4-BE49-F238E27FC236}">
                <a16:creationId xmlns:a16="http://schemas.microsoft.com/office/drawing/2014/main" xmlns="" id="{B536FA4E-0152-4E27-91DA-0FC22D1846B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 name="Imagine 4" descr="O imagine care conține text, bărbat, masă&#10;&#10;Descrierea a fost generată cu un grad foarte mare de încredere">
            <a:extLst>
              <a:ext uri="{FF2B5EF4-FFF2-40B4-BE49-F238E27FC236}">
                <a16:creationId xmlns:a16="http://schemas.microsoft.com/office/drawing/2014/main" xmlns="" id="{1EEA1A15-096B-48BD-A75F-D36081FAF3B6}"/>
              </a:ext>
            </a:extLst>
          </p:cNvPr>
          <p:cNvPicPr>
            <a:picLocks noChangeAspect="1"/>
          </p:cNvPicPr>
          <p:nvPr/>
        </p:nvPicPr>
        <p:blipFill rotWithShape="1">
          <a:blip r:embed="rId5"/>
          <a:srcRect t="581" r="1" b="36673"/>
          <a:stretch/>
        </p:blipFill>
        <p:spPr>
          <a:xfrm>
            <a:off x="4654295" y="10"/>
            <a:ext cx="7537705" cy="6857990"/>
          </a:xfrm>
          <a:prstGeom prst="rect">
            <a:avLst/>
          </a:prstGeom>
        </p:spPr>
      </p:pic>
      <p:sp>
        <p:nvSpPr>
          <p:cNvPr id="3" name="Substituent conținut 2">
            <a:extLst>
              <a:ext uri="{FF2B5EF4-FFF2-40B4-BE49-F238E27FC236}">
                <a16:creationId xmlns:a16="http://schemas.microsoft.com/office/drawing/2014/main" xmlns="" id="{898F5B8E-B5AB-476C-9C51-24F6210C8E2C}"/>
              </a:ext>
            </a:extLst>
          </p:cNvPr>
          <p:cNvSpPr>
            <a:spLocks noGrp="1"/>
          </p:cNvSpPr>
          <p:nvPr>
            <p:ph idx="1"/>
          </p:nvPr>
        </p:nvSpPr>
        <p:spPr>
          <a:xfrm>
            <a:off x="913795" y="562709"/>
            <a:ext cx="3639155" cy="5228492"/>
          </a:xfrm>
        </p:spPr>
        <p:txBody>
          <a:bodyPr vert="horz" lIns="91440" tIns="45720" rIns="91440" bIns="45720" rtlCol="0" anchor="ctr">
            <a:normAutofit lnSpcReduction="10000"/>
          </a:bodyPr>
          <a:lstStyle/>
          <a:p>
            <a:pPr marL="37465" indent="0" algn="ctr">
              <a:lnSpc>
                <a:spcPct val="100000"/>
              </a:lnSpc>
              <a:buNone/>
            </a:pPr>
            <a:endParaRPr lang="en-US" sz="1400" dirty="0" smtClean="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37465" indent="0" algn="just">
              <a:lnSpc>
                <a:spcPct val="100000"/>
              </a:lnSpc>
              <a:buNone/>
            </a:pPr>
            <a:r>
              <a:rPr lang="en-US" sz="20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latin typeface="Times New Roman" pitchFamily="18" charset="0"/>
                <a:cs typeface="Times New Roman" pitchFamily="18" charset="0"/>
              </a:rPr>
              <a:t>Andrew </a:t>
            </a:r>
            <a:r>
              <a:rPr lang="en-US" sz="20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latin typeface="Times New Roman" pitchFamily="18" charset="0"/>
                <a:cs typeface="Times New Roman" pitchFamily="18" charset="0"/>
              </a:rPr>
              <a:t>was a disciple of John the Baptist, when, at a time after Jesus' baptism, he heard John the Baptist say of Jesus, "Behold the Lamb of God!" (John 1:36) he followed Jesus, becoming the first apostle. After the resurrection of Jesus and the Descent of the Holy Spirit (at </a:t>
            </a:r>
            <a:r>
              <a:rPr lang="en-US" sz="20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latin typeface="Times New Roman" pitchFamily="18" charset="0"/>
                <a:cs typeface="Times New Roman" pitchFamily="18" charset="0"/>
              </a:rPr>
              <a:t>Pentecost), </a:t>
            </a:r>
            <a:r>
              <a:rPr lang="en-US" sz="20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latin typeface="Times New Roman" pitchFamily="18" charset="0"/>
                <a:cs typeface="Times New Roman" pitchFamily="18" charset="0"/>
              </a:rPr>
              <a:t>the apostles remained in Jerusalem for a few </a:t>
            </a:r>
            <a:r>
              <a:rPr lang="en-US" sz="20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latin typeface="Times New Roman" pitchFamily="18" charset="0"/>
                <a:cs typeface="Times New Roman" pitchFamily="18" charset="0"/>
              </a:rPr>
              <a:t>years, </a:t>
            </a:r>
            <a:r>
              <a:rPr lang="en-US" sz="20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latin typeface="Times New Roman" pitchFamily="18" charset="0"/>
                <a:cs typeface="Times New Roman" pitchFamily="18" charset="0"/>
              </a:rPr>
              <a:t>beginning with the formation of the Church. At the Apostolic Synod that took place around 49-50 AD. in Jerusalem, the apostles met and drew lots to decide where each one would go.</a:t>
            </a:r>
          </a:p>
          <a:p>
            <a:pPr indent="-305435" algn="ctr">
              <a:lnSpc>
                <a:spcPct val="100000"/>
              </a:lnSpc>
              <a:buFont typeface="Wingdings" charset="2"/>
              <a:buChar char="q"/>
            </a:pPr>
            <a:endParaRPr lang="ro-RO" sz="14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25" name="Picture 10">
            <a:extLst>
              <a:ext uri="{FF2B5EF4-FFF2-40B4-BE49-F238E27FC236}">
                <a16:creationId xmlns:a16="http://schemas.microsoft.com/office/drawing/2014/main" xmlns="" id="{B536FA4E-0152-4E27-91DA-0FC22D1846B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spTree>
    <p:extLst>
      <p:ext uri="{BB962C8B-B14F-4D97-AF65-F5344CB8AC3E}">
        <p14:creationId xmlns:p14="http://schemas.microsoft.com/office/powerpoint/2010/main" val="1713469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ine 4" descr="O imagine care conține bărbat&#10;&#10;Descrierea a fost generată cu un grad foarte mare de încredere">
            <a:extLst>
              <a:ext uri="{FF2B5EF4-FFF2-40B4-BE49-F238E27FC236}">
                <a16:creationId xmlns:a16="http://schemas.microsoft.com/office/drawing/2014/main" xmlns="" id="{79531AD6-D91E-439B-8C5C-006BDE580709}"/>
              </a:ext>
            </a:extLst>
          </p:cNvPr>
          <p:cNvPicPr>
            <a:picLocks noChangeAspect="1"/>
          </p:cNvPicPr>
          <p:nvPr/>
        </p:nvPicPr>
        <p:blipFill rotWithShape="1">
          <a:blip r:embed="rId2">
            <a:alphaModFix amt="25000"/>
          </a:blip>
          <a:srcRect t="17082" r="-1" b="376"/>
          <a:stretch/>
        </p:blipFill>
        <p:spPr>
          <a:xfrm>
            <a:off x="20" y="10"/>
            <a:ext cx="6092932" cy="6857990"/>
          </a:xfrm>
          <a:prstGeom prst="rect">
            <a:avLst/>
          </a:prstGeom>
        </p:spPr>
      </p:pic>
      <p:pic>
        <p:nvPicPr>
          <p:cNvPr id="6" name="Imagine 6" descr="O imagine care conține text, carte, bărbat, fotografie&#10;&#10;Descrierea a fost generată cu un grad foarte mare de încredere">
            <a:extLst>
              <a:ext uri="{FF2B5EF4-FFF2-40B4-BE49-F238E27FC236}">
                <a16:creationId xmlns:a16="http://schemas.microsoft.com/office/drawing/2014/main" xmlns="" id="{1AB1571E-AE19-4DC3-B0CF-7444162F3C29}"/>
              </a:ext>
            </a:extLst>
          </p:cNvPr>
          <p:cNvPicPr>
            <a:picLocks noChangeAspect="1"/>
          </p:cNvPicPr>
          <p:nvPr/>
        </p:nvPicPr>
        <p:blipFill rotWithShape="1">
          <a:blip r:embed="rId3">
            <a:alphaModFix amt="25000"/>
          </a:blip>
          <a:srcRect t="12432" r="1" b="2393"/>
          <a:stretch/>
        </p:blipFill>
        <p:spPr>
          <a:xfrm>
            <a:off x="6092952" y="10"/>
            <a:ext cx="6099048" cy="6857990"/>
          </a:xfrm>
          <a:prstGeom prst="rect">
            <a:avLst/>
          </a:prstGeom>
        </p:spPr>
      </p:pic>
      <p:sp>
        <p:nvSpPr>
          <p:cNvPr id="3" name="Substituent conținut 2">
            <a:extLst>
              <a:ext uri="{FF2B5EF4-FFF2-40B4-BE49-F238E27FC236}">
                <a16:creationId xmlns:a16="http://schemas.microsoft.com/office/drawing/2014/main" xmlns="" id="{3940550A-3677-4DED-A9D8-7E196FFB30D1}"/>
              </a:ext>
            </a:extLst>
          </p:cNvPr>
          <p:cNvSpPr>
            <a:spLocks noGrp="1"/>
          </p:cNvSpPr>
          <p:nvPr>
            <p:ph idx="1"/>
          </p:nvPr>
        </p:nvSpPr>
        <p:spPr>
          <a:xfrm>
            <a:off x="913795" y="2076450"/>
            <a:ext cx="10353762" cy="3714749"/>
          </a:xfrm>
        </p:spPr>
        <p:txBody>
          <a:bodyPr anchor="ctr">
            <a:normAutofit/>
          </a:bodyPr>
          <a:lstStyle/>
          <a:p>
            <a:pPr marL="37465" indent="0" algn="just">
              <a:buNone/>
            </a:pPr>
            <a:r>
              <a:rPr lang="en-US" sz="28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In the Tradition of the Church of the Apostle Andrew, </a:t>
            </a:r>
            <a:r>
              <a:rPr lang="en-US" sz="2800" dirty="0" err="1">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Scytia</a:t>
            </a:r>
            <a:r>
              <a:rPr lang="en-US" sz="28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 (</a:t>
            </a:r>
            <a:r>
              <a:rPr lang="en-US" sz="2800" dirty="0" err="1">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Dobrogea</a:t>
            </a:r>
            <a:r>
              <a:rPr lang="en-US" sz="28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 returned. First, Andrei accompanied his brother (the Apostle Peter) through Asia Minor, then crossed the Balkan peninsula through the territory of today's Turkey, reaching </a:t>
            </a:r>
            <a:r>
              <a:rPr lang="en-US" sz="2800" dirty="0" err="1">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Scytia</a:t>
            </a:r>
            <a:r>
              <a:rPr lang="en-US" sz="28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 where it stopped for a while. Then continued the mission of preaching the gospel, reaching as far south as Russia today.</a:t>
            </a:r>
            <a:endParaRPr lang="ro-RO" sz="28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1301102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xmlns="" id="{28CDD186-03E3-4AED-BEB6-0B3BEC2080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0">
            <a:extLst>
              <a:ext uri="{FF2B5EF4-FFF2-40B4-BE49-F238E27FC236}">
                <a16:creationId xmlns:a16="http://schemas.microsoft.com/office/drawing/2014/main" xmlns="" id="{95CB840F-8E41-4CA5-B79B-25CC80AD23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913795" y="609599"/>
            <a:ext cx="5978072" cy="1174075"/>
          </a:xfrm>
        </p:spPr>
        <p:txBody>
          <a:bodyPr>
            <a:normAutofit/>
          </a:bodyPr>
          <a:lstStyle/>
          <a:p>
            <a:r>
              <a:rPr lang="en-US" dirty="0">
                <a:solidFill>
                  <a:srgbClr val="00B050"/>
                </a:solidFill>
                <a:effectLst/>
              </a:rPr>
              <a:t>Veneration as a saint</a:t>
            </a:r>
            <a:endParaRPr lang="en-US"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ndParaRPr>
          </a:p>
        </p:txBody>
      </p:sp>
      <p:sp>
        <p:nvSpPr>
          <p:cNvPr id="3" name="Substituent conținut 2">
            <a:extLst>
              <a:ext uri="{FF2B5EF4-FFF2-40B4-BE49-F238E27FC236}">
                <a16:creationId xmlns:a16="http://schemas.microsoft.com/office/drawing/2014/main" xmlns="" id="{40D708F1-D4BA-434D-84AD-4D8F80922364}"/>
              </a:ext>
            </a:extLst>
          </p:cNvPr>
          <p:cNvSpPr>
            <a:spLocks noGrp="1"/>
          </p:cNvSpPr>
          <p:nvPr>
            <p:ph idx="1"/>
          </p:nvPr>
        </p:nvSpPr>
        <p:spPr>
          <a:xfrm>
            <a:off x="913795" y="1972101"/>
            <a:ext cx="5978072" cy="3722748"/>
          </a:xfrm>
        </p:spPr>
        <p:txBody>
          <a:bodyPr vert="horz" lIns="91440" tIns="45720" rIns="91440" bIns="45720" rtlCol="0" anchor="ctr">
            <a:noAutofit/>
          </a:bodyPr>
          <a:lstStyle/>
          <a:p>
            <a:pPr marL="37465" indent="0" algn="just">
              <a:buClr>
                <a:srgbClr val="F1F578"/>
              </a:buClr>
              <a:buNone/>
            </a:pPr>
            <a:r>
              <a:rPr lang="en-US" sz="28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Around the year 350 the emperor </a:t>
            </a:r>
            <a:r>
              <a:rPr lang="en-US" sz="2800" dirty="0" err="1">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Constantius</a:t>
            </a:r>
            <a:r>
              <a:rPr lang="en-US" sz="28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 II (the son of Constantine the </a:t>
            </a:r>
            <a:r>
              <a:rPr lang="en-US" sz="28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Great) </a:t>
            </a:r>
            <a:r>
              <a:rPr lang="en-US" sz="28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takes the relics of Saint Andrew to Constantinople and places them in the Church of the Apostles. </a:t>
            </a:r>
            <a:endParaRPr lang="ro-RO" sz="28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endParaRPr>
          </a:p>
        </p:txBody>
      </p:sp>
      <p:pic>
        <p:nvPicPr>
          <p:cNvPr id="20" name="Picture 12">
            <a:extLst>
              <a:ext uri="{FF2B5EF4-FFF2-40B4-BE49-F238E27FC236}">
                <a16:creationId xmlns:a16="http://schemas.microsoft.com/office/drawing/2014/main" xmlns="" id="{1CF706DA-13E8-4A4F-9260-551FB8127B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5" name="Imagine 6" descr="O imagine care conține text, carte, bărbat, femeie&#10;&#10;Descrierea a fost generată cu un grad foarte mare de încredere">
            <a:extLst>
              <a:ext uri="{FF2B5EF4-FFF2-40B4-BE49-F238E27FC236}">
                <a16:creationId xmlns:a16="http://schemas.microsoft.com/office/drawing/2014/main" xmlns="" id="{DD3BDD32-3D87-47D2-85D2-DF16D36F9DE2}"/>
              </a:ext>
            </a:extLst>
          </p:cNvPr>
          <p:cNvPicPr>
            <a:picLocks noChangeAspect="1"/>
          </p:cNvPicPr>
          <p:nvPr/>
        </p:nvPicPr>
        <p:blipFill rotWithShape="1">
          <a:blip r:embed="rId4"/>
          <a:srcRect r="1" b="8358"/>
          <a:stretch/>
        </p:blipFill>
        <p:spPr>
          <a:xfrm>
            <a:off x="7552945" y="643465"/>
            <a:ext cx="3995592" cy="5103372"/>
          </a:xfrm>
          <a:prstGeom prst="rect">
            <a:avLst/>
          </a:prstGeom>
        </p:spPr>
      </p:pic>
      <p:sp>
        <p:nvSpPr>
          <p:cNvPr id="6" name="Titlu 1">
            <a:extLst>
              <a:ext uri="{FF2B5EF4-FFF2-40B4-BE49-F238E27FC236}">
                <a16:creationId xmlns:a16="http://schemas.microsoft.com/office/drawing/2014/main" xmlns="" id="{08A26599-0C8C-488A-8FF8-D1CE30A5FDF6}"/>
              </a:ext>
            </a:extLst>
          </p:cNvPr>
          <p:cNvSpPr txBox="1">
            <a:spLocks/>
          </p:cNvSpPr>
          <p:nvPr/>
        </p:nvSpPr>
        <p:spPr>
          <a:xfrm>
            <a:off x="5140481" y="40005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a:effectLst/>
              </a:rPr>
              <a:t/>
            </a:r>
            <a:br>
              <a:rPr lang="en-US">
                <a:effectLst/>
              </a:rPr>
            </a:br>
            <a:endParaRPr lang="ro-RO"/>
          </a:p>
        </p:txBody>
      </p:sp>
      <p:sp>
        <p:nvSpPr>
          <p:cNvPr id="2" name="CasetăText 1">
            <a:extLst>
              <a:ext uri="{FF2B5EF4-FFF2-40B4-BE49-F238E27FC236}">
                <a16:creationId xmlns:a16="http://schemas.microsoft.com/office/drawing/2014/main" xmlns="" id="{680476CC-7F38-44BA-A43C-B8F9C8AA4EFC}"/>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728345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ine 4" descr="O imagine care conține carte, text, de lemn, cu dungi&#10;&#10;Descrierea a fost generată cu un grad foarte mare de încredere">
            <a:extLst>
              <a:ext uri="{FF2B5EF4-FFF2-40B4-BE49-F238E27FC236}">
                <a16:creationId xmlns:a16="http://schemas.microsoft.com/office/drawing/2014/main" xmlns="" id="{3C8543DF-8B6C-4108-9086-CAF6D4BEE966}"/>
              </a:ext>
            </a:extLst>
          </p:cNvPr>
          <p:cNvPicPr>
            <a:picLocks noChangeAspect="1"/>
          </p:cNvPicPr>
          <p:nvPr/>
        </p:nvPicPr>
        <p:blipFill rotWithShape="1">
          <a:blip r:embed="rId2">
            <a:alphaModFix amt="25000"/>
          </a:blip>
          <a:srcRect l="17578" r="32447"/>
          <a:stretch/>
        </p:blipFill>
        <p:spPr>
          <a:xfrm>
            <a:off x="20" y="10"/>
            <a:ext cx="6092932" cy="6857990"/>
          </a:xfrm>
          <a:prstGeom prst="rect">
            <a:avLst/>
          </a:prstGeom>
        </p:spPr>
      </p:pic>
      <p:pic>
        <p:nvPicPr>
          <p:cNvPr id="6" name="Imagine 6" descr="O imagine care conține desen&#10;&#10;Descrierea a fost generată cu un grad foarte mare de încredere">
            <a:extLst>
              <a:ext uri="{FF2B5EF4-FFF2-40B4-BE49-F238E27FC236}">
                <a16:creationId xmlns:a16="http://schemas.microsoft.com/office/drawing/2014/main" xmlns="" id="{FC6A9889-2453-47AB-A7EB-9FE17C409A86}"/>
              </a:ext>
            </a:extLst>
          </p:cNvPr>
          <p:cNvPicPr>
            <a:picLocks noChangeAspect="1"/>
          </p:cNvPicPr>
          <p:nvPr/>
        </p:nvPicPr>
        <p:blipFill rotWithShape="1">
          <a:blip r:embed="rId3">
            <a:alphaModFix amt="25000"/>
          </a:blip>
          <a:srcRect l="4398" r="7064"/>
          <a:stretch/>
        </p:blipFill>
        <p:spPr>
          <a:xfrm>
            <a:off x="6092952" y="10"/>
            <a:ext cx="6099048" cy="6857990"/>
          </a:xfrm>
          <a:prstGeom prst="rect">
            <a:avLst/>
          </a:prstGeom>
        </p:spPr>
      </p:pic>
      <p:sp>
        <p:nvSpPr>
          <p:cNvPr id="3" name="Content Placeholder 2"/>
          <p:cNvSpPr>
            <a:spLocks noGrp="1"/>
          </p:cNvSpPr>
          <p:nvPr>
            <p:ph idx="1"/>
          </p:nvPr>
        </p:nvSpPr>
        <p:spPr>
          <a:xfrm>
            <a:off x="913795" y="2076450"/>
            <a:ext cx="10353762" cy="3714749"/>
          </a:xfrm>
        </p:spPr>
        <p:txBody>
          <a:bodyPr vert="horz" lIns="91440" tIns="45720" rIns="91440" bIns="45720" rtlCol="0" anchor="ctr">
            <a:noAutofit/>
          </a:bodyPr>
          <a:lstStyle/>
          <a:p>
            <a:pPr marL="37465" indent="0" algn="just">
              <a:buNone/>
            </a:pPr>
            <a:r>
              <a:rPr lang="en-US" sz="26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These were preserved until around </a:t>
            </a:r>
            <a:r>
              <a:rPr lang="en-US" sz="26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850, </a:t>
            </a:r>
            <a:r>
              <a:rPr lang="en-US" sz="26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when the Byzantine emperor </a:t>
            </a:r>
            <a:r>
              <a:rPr lang="en-US" sz="2600" dirty="0" err="1">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Vasile</a:t>
            </a:r>
            <a:r>
              <a:rPr lang="en-US" sz="26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 I of Macedonia surrendered to the prayers of the inhabitants of </a:t>
            </a:r>
            <a:r>
              <a:rPr lang="en-US" sz="2600" dirty="0" err="1">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Patras</a:t>
            </a:r>
            <a:r>
              <a:rPr lang="en-US" sz="26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 and returned the head of Saint Andrew. In 1208 , during the Fourth </a:t>
            </a:r>
            <a:r>
              <a:rPr lang="en-US" sz="26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Crusade, </a:t>
            </a:r>
            <a:r>
              <a:rPr lang="en-US" sz="26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the relics reached </a:t>
            </a:r>
            <a:r>
              <a:rPr lang="en-US" sz="2600" dirty="0" err="1"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Amalfi</a:t>
            </a:r>
            <a:r>
              <a:rPr lang="en-US" sz="26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 </a:t>
            </a:r>
            <a:r>
              <a:rPr lang="en-US" sz="26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near </a:t>
            </a:r>
            <a:r>
              <a:rPr lang="en-US" sz="26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Naples, </a:t>
            </a:r>
            <a:r>
              <a:rPr lang="en-US" sz="26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being kept in the dome of San Andrea. In </a:t>
            </a:r>
            <a:r>
              <a:rPr lang="en-US" sz="26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1462 they </a:t>
            </a:r>
            <a:r>
              <a:rPr lang="en-US" sz="26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were taken to Rome because of the Turkish danger. In the 15th century Pope Pius II moved relics of Saint Andrew to the Cathedral of Saint Peter in </a:t>
            </a:r>
            <a:r>
              <a:rPr lang="en-US" sz="2600" dirty="0" smtClean="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Rome. </a:t>
            </a:r>
            <a:r>
              <a:rPr lang="en-US" sz="26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In 1964, the head of Saint Andrew was returned to the church in </a:t>
            </a:r>
            <a:r>
              <a:rPr lang="en-US" sz="2600" dirty="0" err="1">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Patras</a:t>
            </a:r>
            <a:r>
              <a:rPr lang="en-US" sz="2600" dirty="0">
                <a:ln>
                  <a:solidFill>
                    <a:srgbClr val="000000">
                      <a:lumMod val="75000"/>
                      <a:lumOff val="25000"/>
                      <a:alpha val="10000"/>
                    </a:srgbClr>
                  </a:solidFill>
                </a:ln>
                <a:solidFill>
                  <a:srgbClr val="00B050"/>
                </a:solidFill>
                <a:effectLst>
                  <a:outerShdw blurRad="9525" dist="25400" dir="14640000" algn="tl" rotWithShape="0">
                    <a:srgbClr val="000000">
                      <a:alpha val="30000"/>
                    </a:srgbClr>
                  </a:outerShdw>
                </a:effectLst>
              </a:rPr>
              <a:t>.</a:t>
            </a:r>
          </a:p>
        </p:txBody>
      </p:sp>
    </p:spTree>
    <p:extLst>
      <p:ext uri="{BB962C8B-B14F-4D97-AF65-F5344CB8AC3E}">
        <p14:creationId xmlns:p14="http://schemas.microsoft.com/office/powerpoint/2010/main" val="28129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412438"/>
      </a:dk2>
      <a:lt2>
        <a:srgbClr val="E2E2E8"/>
      </a:lt2>
      <a:accent1>
        <a:srgbClr val="A3A46F"/>
      </a:accent1>
      <a:accent2>
        <a:srgbClr val="BA9B68"/>
      </a:accent2>
      <a:accent3>
        <a:srgbClr val="CD9283"/>
      </a:accent3>
      <a:accent4>
        <a:srgbClr val="C67385"/>
      </a:accent4>
      <a:accent5>
        <a:srgbClr val="CF89B5"/>
      </a:accent5>
      <a:accent6>
        <a:srgbClr val="C273C6"/>
      </a:accent6>
      <a:hlink>
        <a:srgbClr val="7270B2"/>
      </a:hlink>
      <a:folHlink>
        <a:srgbClr val="7F7F7F"/>
      </a:folHlink>
    </a:clrScheme>
    <a:fontScheme name="Slate">
      <a:majorFont>
        <a:latin typeface="Georgia Pro Cond Ligh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0</TotalTime>
  <Words>490</Words>
  <Application>Microsoft Office PowerPoint</Application>
  <PresentationFormat>Custom</PresentationFormat>
  <Paragraphs>31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SlateVTI</vt:lpstr>
      <vt:lpstr>PowerPoint Presentation</vt:lpstr>
      <vt:lpstr>It is a day off in Romania</vt:lpstr>
      <vt:lpstr>PowerPoint Presentation</vt:lpstr>
      <vt:lpstr>PowerPoint Presentation</vt:lpstr>
      <vt:lpstr>PowerPoint Presentation</vt:lpstr>
      <vt:lpstr>PowerPoint Presentation</vt:lpstr>
      <vt:lpstr>PowerPoint Presentation</vt:lpstr>
      <vt:lpstr>Veneration as a saint</vt:lpstr>
      <vt:lpstr>PowerPoint Presentation</vt:lpstr>
      <vt:lpstr>PowerPoint Presentation</vt:lpstr>
      <vt:lpstr>Celebrated: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
  <cp:lastModifiedBy/>
  <cp:revision>45</cp:revision>
  <dcterms:created xsi:type="dcterms:W3CDTF">2019-11-09T12:02:01Z</dcterms:created>
  <dcterms:modified xsi:type="dcterms:W3CDTF">2019-11-22T05:40:13Z</dcterms:modified>
</cp:coreProperties>
</file>