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k-SK" smtClean="0"/>
              <a:t>Upravte štýly predlohy textu</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61ED0E7-0CCE-4874-975D-6ADE8157A62C}" type="datetimeFigureOut">
              <a:rPr lang="sk-SK" smtClean="0"/>
              <a:t>27. 3. 2020</a:t>
            </a:fld>
            <a:endParaRPr lang="sk-SK"/>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sk-SK"/>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72BF6B2-31C9-437D-8A3D-3E1AF715E18A}" type="slidenum">
              <a:rPr lang="sk-SK" smtClean="0"/>
              <a:t>‹#›</a:t>
            </a:fld>
            <a:endParaRPr lang="sk-SK"/>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061ED0E7-0CCE-4874-975D-6ADE8157A62C}" type="datetimeFigureOut">
              <a:rPr lang="sk-SK" smtClean="0"/>
              <a:t>27. 3. 2020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72BF6B2-31C9-437D-8A3D-3E1AF715E18A}" type="slidenum">
              <a:rPr lang="sk-SK" smtClean="0"/>
              <a:t>‹#›</a:t>
            </a:fld>
            <a:endParaRPr lang="sk-SK"/>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k-SK" smtClean="0"/>
              <a:t>Upravte štýly predlohy textu</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061ED0E7-0CCE-4874-975D-6ADE8157A62C}" type="datetimeFigureOut">
              <a:rPr lang="sk-SK" smtClean="0"/>
              <a:t>27. 3. 2020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72BF6B2-31C9-437D-8A3D-3E1AF715E18A}" type="slidenum">
              <a:rPr lang="sk-SK" smtClean="0"/>
              <a:t>‹#›</a:t>
            </a:fld>
            <a:endParaRPr lang="sk-SK"/>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061ED0E7-0CCE-4874-975D-6ADE8157A62C}" type="datetimeFigureOut">
              <a:rPr lang="sk-SK" smtClean="0"/>
              <a:t>27. 3. 2020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72BF6B2-31C9-437D-8A3D-3E1AF715E18A}" type="slidenum">
              <a:rPr lang="sk-SK" smtClean="0"/>
              <a:t>‹#›</a:t>
            </a:fld>
            <a:endParaRPr lang="sk-SK"/>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k-SK" smtClean="0"/>
              <a:t>Upravte štýly predlohy textu</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061ED0E7-0CCE-4874-975D-6ADE8157A62C}" type="datetimeFigureOut">
              <a:rPr lang="sk-SK" smtClean="0"/>
              <a:t>27. 3. 2020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72BF6B2-31C9-437D-8A3D-3E1AF715E18A}" type="slidenum">
              <a:rPr lang="sk-SK" smtClean="0"/>
              <a:t>‹#›</a:t>
            </a:fld>
            <a:endParaRPr lang="sk-SK"/>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5" name="Date Placeholder 4"/>
          <p:cNvSpPr>
            <a:spLocks noGrp="1"/>
          </p:cNvSpPr>
          <p:nvPr>
            <p:ph type="dt" sz="half" idx="10"/>
          </p:nvPr>
        </p:nvSpPr>
        <p:spPr/>
        <p:txBody>
          <a:bodyPr/>
          <a:lstStyle/>
          <a:p>
            <a:fld id="{061ED0E7-0CCE-4874-975D-6ADE8157A62C}" type="datetimeFigureOut">
              <a:rPr lang="sk-SK" smtClean="0"/>
              <a:t>27. 3. 2020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72BF6B2-31C9-437D-8A3D-3E1AF715E18A}" type="slidenum">
              <a:rPr lang="sk-SK" smtClean="0"/>
              <a:t>‹#›</a:t>
            </a:fld>
            <a:endParaRPr lang="sk-SK"/>
          </a:p>
        </p:txBody>
      </p:sp>
      <p:sp>
        <p:nvSpPr>
          <p:cNvPr id="9" name="Content Placeholder 8"/>
          <p:cNvSpPr>
            <a:spLocks noGrp="1"/>
          </p:cNvSpPr>
          <p:nvPr>
            <p:ph sz="quarter" idx="13"/>
          </p:nvPr>
        </p:nvSpPr>
        <p:spPr>
          <a:xfrm>
            <a:off x="1042416" y="2313432"/>
            <a:ext cx="3419856" cy="349300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061ED0E7-0CCE-4874-975D-6ADE8157A62C}" type="datetimeFigureOut">
              <a:rPr lang="sk-SK" smtClean="0"/>
              <a:t>27. 3. 2020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72BF6B2-31C9-437D-8A3D-3E1AF715E18A}" type="slidenum">
              <a:rPr lang="sk-SK" smtClean="0"/>
              <a:t>‹#›</a:t>
            </a:fld>
            <a:endParaRPr lang="sk-SK"/>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Date Placeholder 2"/>
          <p:cNvSpPr>
            <a:spLocks noGrp="1"/>
          </p:cNvSpPr>
          <p:nvPr>
            <p:ph type="dt" sz="half" idx="10"/>
          </p:nvPr>
        </p:nvSpPr>
        <p:spPr/>
        <p:txBody>
          <a:bodyPr/>
          <a:lstStyle/>
          <a:p>
            <a:fld id="{061ED0E7-0CCE-4874-975D-6ADE8157A62C}" type="datetimeFigureOut">
              <a:rPr lang="sk-SK" smtClean="0"/>
              <a:t>27. 3. 2020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72BF6B2-31C9-437D-8A3D-3E1AF715E18A}" type="slidenum">
              <a:rPr lang="sk-SK" smtClean="0"/>
              <a:t>‹#›</a:t>
            </a:fld>
            <a:endParaRPr lang="sk-SK"/>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ED0E7-0CCE-4874-975D-6ADE8157A62C}" type="datetimeFigureOut">
              <a:rPr lang="sk-SK" smtClean="0"/>
              <a:t>27. 3. 2020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F72BF6B2-31C9-437D-8A3D-3E1AF715E18A}" type="slidenum">
              <a:rPr lang="sk-SK" smtClean="0"/>
              <a:t>‹#›</a:t>
            </a:fld>
            <a:endParaRPr lang="sk-SK"/>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61ED0E7-0CCE-4874-975D-6ADE8157A62C}" type="datetimeFigureOut">
              <a:rPr lang="sk-SK" smtClean="0"/>
              <a:t>27. 3. 2020</a:t>
            </a:fld>
            <a:endParaRPr lang="sk-SK"/>
          </a:p>
        </p:txBody>
      </p:sp>
      <p:sp>
        <p:nvSpPr>
          <p:cNvPr id="7" name="Slide Number Placeholder 6"/>
          <p:cNvSpPr>
            <a:spLocks noGrp="1"/>
          </p:cNvSpPr>
          <p:nvPr>
            <p:ph type="sldNum" sz="quarter" idx="12"/>
          </p:nvPr>
        </p:nvSpPr>
        <p:spPr/>
        <p:txBody>
          <a:bodyPr/>
          <a:lstStyle/>
          <a:p>
            <a:fld id="{F72BF6B2-31C9-437D-8A3D-3E1AF715E18A}" type="slidenum">
              <a:rPr lang="sk-SK" smtClean="0"/>
              <a:t>‹#›</a:t>
            </a:fld>
            <a:endParaRPr lang="sk-SK"/>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k-SK"/>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k-SK" smtClean="0"/>
              <a:t>Upravte štýly predlohy textu</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k-SK" smtClean="0"/>
              <a:t>Upravte štýly predlohy textu</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061ED0E7-0CCE-4874-975D-6ADE8157A62C}" type="datetimeFigureOut">
              <a:rPr lang="sk-SK" smtClean="0"/>
              <a:t>27. 3. 2020</a:t>
            </a:fld>
            <a:endParaRPr lang="sk-SK"/>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k-SK"/>
          </a:p>
        </p:txBody>
      </p:sp>
      <p:sp>
        <p:nvSpPr>
          <p:cNvPr id="7" name="Slide Number Placeholder 6"/>
          <p:cNvSpPr>
            <a:spLocks noGrp="1"/>
          </p:cNvSpPr>
          <p:nvPr>
            <p:ph type="sldNum" sz="quarter" idx="12"/>
          </p:nvPr>
        </p:nvSpPr>
        <p:spPr/>
        <p:txBody>
          <a:bodyPr/>
          <a:lstStyle/>
          <a:p>
            <a:fld id="{F72BF6B2-31C9-437D-8A3D-3E1AF715E18A}" type="slidenum">
              <a:rPr lang="sk-SK" smtClean="0"/>
              <a:t>‹#›</a:t>
            </a:fld>
            <a:endParaRPr lang="sk-SK"/>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61ED0E7-0CCE-4874-975D-6ADE8157A62C}" type="datetimeFigureOut">
              <a:rPr lang="sk-SK" smtClean="0"/>
              <a:t>27. 3. 2020</a:t>
            </a:fld>
            <a:endParaRPr lang="sk-SK"/>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sk-SK"/>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72BF6B2-31C9-437D-8A3D-3E1AF715E18A}"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nanicmama.sme.sk/ine-recepty/velkonocna-hrudka-so-sunko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komoraslovenskychgazdin.sk/prave-slovenske-makove-sul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aktuality.sk/clanok/685895/cakali-40-dni-na-to-aby-mohli-hodovat-co-jedli-na-velku-noc-nasi-predkov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aktuality.sk/clanok/685895/cakali-40-dni-na-to-aby-mohli-hodovat-co-jedli-na-velku-noc-nasi-predkov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aktuality.sk/clanok/685895/cakali-40-dni-na-to-aby-mohli-hodovat-co-jedli-na-velku-noc-nasi-predkovi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aktuality.sk/clanok/685895/cakali-40-dni-na-to-aby-mohli-hodovat-co-jedli-na-velku-noc-nasi-predkovi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aktuality.sk/clanok/685895/cakali-40-dni-na-to-aby-mohli-hodovat-co-jedli-na-velku-noc-nasi-predkovi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recepty.aktuality.sk/recept/6635/velkonocny-barance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kosicednes.sk/zaujimavosti/nezabudnime-velkonocne-zvyky-tradici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733365" y="3897052"/>
            <a:ext cx="3313355" cy="513584"/>
          </a:xfrm>
        </p:spPr>
        <p:txBody>
          <a:bodyPr>
            <a:normAutofit fontScale="90000"/>
          </a:bodyPr>
          <a:lstStyle/>
          <a:p>
            <a:pPr algn="ctr"/>
            <a:r>
              <a:rPr lang="sk-SK" b="1" dirty="0" smtClean="0"/>
              <a:t>TRADITIONAL EASTER DISHES</a:t>
            </a:r>
            <a:br>
              <a:rPr lang="sk-SK" b="1" dirty="0" smtClean="0"/>
            </a:br>
            <a:r>
              <a:rPr lang="sk-SK" b="1" dirty="0" smtClean="0"/>
              <a:t>IN SLOVAKIA</a:t>
            </a:r>
            <a:br>
              <a:rPr lang="sk-SK" b="1" dirty="0" smtClean="0"/>
            </a:br>
            <a:endParaRPr lang="sk-SK" b="1" dirty="0"/>
          </a:p>
        </p:txBody>
      </p:sp>
      <p:sp>
        <p:nvSpPr>
          <p:cNvPr id="3" name="Podnadpis 2"/>
          <p:cNvSpPr>
            <a:spLocks noGrp="1"/>
          </p:cNvSpPr>
          <p:nvPr>
            <p:ph type="subTitle" idx="1"/>
          </p:nvPr>
        </p:nvSpPr>
        <p:spPr/>
        <p:txBody>
          <a:bodyPr/>
          <a:lstStyle/>
          <a:p>
            <a:endParaRPr lang="sk-SK" dirty="0"/>
          </a:p>
        </p:txBody>
      </p:sp>
      <p:pic>
        <p:nvPicPr>
          <p:cNvPr id="9218" name="Picture 2" descr="C:\Users\Slavomíra\Desktop\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132856"/>
            <a:ext cx="3528392" cy="35283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0151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b="1" dirty="0"/>
              <a:t>Easter Monday</a:t>
            </a:r>
            <a:r>
              <a:rPr lang="en-US" dirty="0"/>
              <a:t/>
            </a:r>
            <a:br>
              <a:rPr lang="en-US" dirty="0"/>
            </a:br>
            <a:endParaRPr lang="sk-SK" dirty="0"/>
          </a:p>
        </p:txBody>
      </p:sp>
      <p:sp>
        <p:nvSpPr>
          <p:cNvPr id="3" name="Zástupný symbol obsahu 2"/>
          <p:cNvSpPr>
            <a:spLocks noGrp="1"/>
          </p:cNvSpPr>
          <p:nvPr>
            <p:ph idx="1"/>
          </p:nvPr>
        </p:nvSpPr>
        <p:spPr>
          <a:xfrm>
            <a:off x="1043492" y="1556793"/>
            <a:ext cx="6777317" cy="4104456"/>
          </a:xfrm>
        </p:spPr>
        <p:txBody>
          <a:bodyPr>
            <a:normAutofit/>
          </a:bodyPr>
          <a:lstStyle/>
          <a:p>
            <a:r>
              <a:rPr lang="en-US" sz="1400" dirty="0" smtClean="0"/>
              <a:t>This </a:t>
            </a:r>
            <a:r>
              <a:rPr lang="en-US" sz="1400" dirty="0"/>
              <a:t>day was </a:t>
            </a:r>
            <a:r>
              <a:rPr lang="en-US" sz="1400" dirty="0" smtClean="0"/>
              <a:t>the day for visitors. </a:t>
            </a:r>
            <a:r>
              <a:rPr lang="en-US" sz="1400" dirty="0"/>
              <a:t>Wider family and friends came. </a:t>
            </a:r>
            <a:r>
              <a:rPr lang="sk-SK" sz="1400" dirty="0"/>
              <a:t>P</a:t>
            </a:r>
            <a:r>
              <a:rPr lang="en-US" sz="1400" dirty="0" err="1" smtClean="0"/>
              <a:t>eople</a:t>
            </a:r>
            <a:r>
              <a:rPr lang="en-US" sz="1400" dirty="0" smtClean="0"/>
              <a:t> </a:t>
            </a:r>
            <a:r>
              <a:rPr lang="en-US" sz="1400" dirty="0"/>
              <a:t>sat down for lunch. The menu was not specified. Either what was left of Sunday was eaten, or the duck or chicken was baked. In addition, sausages were also eaten. In the east, special egg dishes were made.</a:t>
            </a:r>
          </a:p>
          <a:p>
            <a:r>
              <a:rPr lang="en-US" sz="1400" dirty="0" smtClean="0"/>
              <a:t>The </a:t>
            </a:r>
            <a:r>
              <a:rPr lang="en-US" sz="1400" dirty="0"/>
              <a:t>evening was fun. The girls brought bacon, eggs, sausages, the boys paid musicians. People </a:t>
            </a:r>
            <a:r>
              <a:rPr lang="en-US" sz="1400" dirty="0" smtClean="0"/>
              <a:t>could </a:t>
            </a:r>
            <a:r>
              <a:rPr lang="en-US" sz="1400" dirty="0"/>
              <a:t>finally have fun after a long </a:t>
            </a:r>
            <a:r>
              <a:rPr lang="en-US" sz="1400" dirty="0" smtClean="0"/>
              <a:t>time</a:t>
            </a:r>
            <a:r>
              <a:rPr lang="sk-SK" sz="1400" dirty="0" smtClean="0"/>
              <a:t>.</a:t>
            </a:r>
          </a:p>
          <a:p>
            <a:r>
              <a:rPr lang="sk-SK" sz="1400" dirty="0" smtClean="0">
                <a:hlinkClick r:id="rId2"/>
              </a:rPr>
              <a:t> </a:t>
            </a:r>
            <a:r>
              <a:rPr lang="sk-SK" sz="1100" dirty="0" err="1" smtClean="0">
                <a:hlinkClick r:id="rId2"/>
              </a:rPr>
              <a:t>source</a:t>
            </a:r>
            <a:r>
              <a:rPr lang="sk-SK" sz="1100" dirty="0" smtClean="0">
                <a:hlinkClick r:id="rId2"/>
              </a:rPr>
              <a:t> </a:t>
            </a:r>
            <a:r>
              <a:rPr lang="sk-SK" sz="1100" dirty="0" err="1" smtClean="0">
                <a:hlinkClick r:id="rId2"/>
              </a:rPr>
              <a:t>of</a:t>
            </a:r>
            <a:r>
              <a:rPr lang="sk-SK" sz="1100" dirty="0" smtClean="0">
                <a:hlinkClick r:id="rId2"/>
              </a:rPr>
              <a:t> </a:t>
            </a:r>
            <a:r>
              <a:rPr lang="sk-SK" sz="1100" dirty="0" err="1" smtClean="0">
                <a:hlinkClick r:id="rId2"/>
              </a:rPr>
              <a:t>picture</a:t>
            </a:r>
            <a:r>
              <a:rPr lang="sk-SK" sz="1100" dirty="0" smtClean="0">
                <a:hlinkClick r:id="rId2"/>
              </a:rPr>
              <a:t>: https</a:t>
            </a:r>
            <a:r>
              <a:rPr lang="sk-SK" sz="1100" dirty="0">
                <a:hlinkClick r:id="rId2"/>
              </a:rPr>
              <a:t>://nanicmama.sme.sk/ine-recepty/velkonocna-hrudka-so-sunkou</a:t>
            </a:r>
            <a:endParaRPr lang="sk-SK" sz="1100" dirty="0" smtClean="0"/>
          </a:p>
          <a:p>
            <a:endParaRPr lang="sk-SK" sz="1400" dirty="0"/>
          </a:p>
        </p:txBody>
      </p:sp>
      <p:pic>
        <p:nvPicPr>
          <p:cNvPr id="8195" name="Picture 3" descr="C:\Users\Slavomíra\Desktop\velkonocna_hrudka_vlamon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573016"/>
            <a:ext cx="3744416" cy="1953295"/>
          </a:xfrm>
          <a:prstGeom prst="round2DiagRect">
            <a:avLst>
              <a:gd name="adj1" fmla="val 16667"/>
              <a:gd name="adj2" fmla="val 0"/>
            </a:avLst>
          </a:prstGeom>
          <a:ln w="88900" cap="sq">
            <a:solidFill>
              <a:srgbClr val="92D050"/>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2036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sk-SK" b="1" dirty="0" smtClean="0"/>
              <a:t>THANK YOU FOR YOUR ATTENTION</a:t>
            </a:r>
            <a:endParaRPr lang="sk-SK" b="1" dirty="0"/>
          </a:p>
        </p:txBody>
      </p:sp>
      <p:sp>
        <p:nvSpPr>
          <p:cNvPr id="3" name="Zástupný symbol obsahu 2"/>
          <p:cNvSpPr>
            <a:spLocks noGrp="1"/>
          </p:cNvSpPr>
          <p:nvPr>
            <p:ph idx="1"/>
          </p:nvPr>
        </p:nvSpPr>
        <p:spPr/>
        <p:txBody>
          <a:bodyPr/>
          <a:lstStyle/>
          <a:p>
            <a:endParaRPr lang="sk-SK" dirty="0" smtClean="0"/>
          </a:p>
          <a:p>
            <a:endParaRPr lang="sk-SK" dirty="0"/>
          </a:p>
          <a:p>
            <a:endParaRPr lang="sk-SK" dirty="0" smtClean="0"/>
          </a:p>
          <a:p>
            <a:pPr algn="ctr"/>
            <a:r>
              <a:rPr lang="sk-SK" b="1" dirty="0" smtClean="0"/>
              <a:t>Simona </a:t>
            </a:r>
            <a:r>
              <a:rPr lang="sk-SK" b="1" dirty="0" err="1" smtClean="0"/>
              <a:t>Krličková</a:t>
            </a:r>
            <a:r>
              <a:rPr lang="sk-SK" b="1" dirty="0" smtClean="0"/>
              <a:t> – 3.A </a:t>
            </a:r>
            <a:r>
              <a:rPr lang="sk-SK" b="1" dirty="0" err="1" smtClean="0"/>
              <a:t>Class</a:t>
            </a:r>
            <a:endParaRPr lang="sk-SK" b="1" dirty="0" smtClean="0"/>
          </a:p>
          <a:p>
            <a:pPr marL="68580" indent="0">
              <a:buNone/>
            </a:pPr>
            <a:endParaRPr lang="sk-SK" dirty="0"/>
          </a:p>
        </p:txBody>
      </p:sp>
    </p:spTree>
    <p:extLst>
      <p:ext uri="{BB962C8B-B14F-4D97-AF65-F5344CB8AC3E}">
        <p14:creationId xmlns:p14="http://schemas.microsoft.com/office/powerpoint/2010/main" val="17303230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smtClean="0"/>
              <a:t>PALM SUNDAY</a:t>
            </a:r>
            <a:endParaRPr lang="sk-SK" b="1" dirty="0"/>
          </a:p>
        </p:txBody>
      </p:sp>
      <p:sp>
        <p:nvSpPr>
          <p:cNvPr id="3" name="Zástupný symbol obsahu 2"/>
          <p:cNvSpPr>
            <a:spLocks noGrp="1"/>
          </p:cNvSpPr>
          <p:nvPr>
            <p:ph idx="1"/>
          </p:nvPr>
        </p:nvSpPr>
        <p:spPr/>
        <p:txBody>
          <a:bodyPr>
            <a:normAutofit/>
          </a:bodyPr>
          <a:lstStyle/>
          <a:p>
            <a:r>
              <a:rPr lang="en-US" sz="1800" dirty="0"/>
              <a:t>Meals on Palm Sunday were supposed to have magic-protective power</a:t>
            </a:r>
            <a:r>
              <a:rPr lang="en-US" sz="1800" dirty="0" smtClean="0"/>
              <a:t>.</a:t>
            </a:r>
            <a:endParaRPr lang="sk-SK" sz="1800" dirty="0" smtClean="0"/>
          </a:p>
          <a:p>
            <a:r>
              <a:rPr lang="en-US" sz="1800" dirty="0" smtClean="0"/>
              <a:t>Pasta </a:t>
            </a:r>
            <a:r>
              <a:rPr lang="en-US" sz="1800" dirty="0"/>
              <a:t>with poppy seeds or legumes was prepared for lunch. </a:t>
            </a:r>
            <a:endParaRPr lang="sk-SK" sz="1800" dirty="0" smtClean="0"/>
          </a:p>
          <a:p>
            <a:r>
              <a:rPr lang="sk-SK" sz="1800" dirty="0" err="1" smtClean="0"/>
              <a:t>People</a:t>
            </a:r>
            <a:r>
              <a:rPr lang="sk-SK" sz="1800" dirty="0" smtClean="0"/>
              <a:t> </a:t>
            </a:r>
            <a:r>
              <a:rPr lang="en-US" sz="1800" dirty="0" smtClean="0"/>
              <a:t> </a:t>
            </a:r>
            <a:r>
              <a:rPr lang="en-US" sz="1800" dirty="0"/>
              <a:t>ate the vegetables they wanted to bloom </a:t>
            </a:r>
            <a:r>
              <a:rPr lang="en-US" sz="1800" dirty="0" smtClean="0"/>
              <a:t>quickly</a:t>
            </a:r>
            <a:r>
              <a:rPr lang="sk-SK" sz="1800" dirty="0" smtClean="0"/>
              <a:t>.</a:t>
            </a:r>
          </a:p>
          <a:p>
            <a:r>
              <a:rPr lang="sk-SK" sz="1000" dirty="0" err="1" smtClean="0">
                <a:hlinkClick r:id="rId2"/>
              </a:rPr>
              <a:t>Source</a:t>
            </a:r>
            <a:r>
              <a:rPr lang="sk-SK" sz="1000" dirty="0" smtClean="0">
                <a:hlinkClick r:id="rId2"/>
              </a:rPr>
              <a:t> </a:t>
            </a:r>
            <a:r>
              <a:rPr lang="sk-SK" sz="1000" dirty="0" err="1" smtClean="0">
                <a:hlinkClick r:id="rId2"/>
              </a:rPr>
              <a:t>of</a:t>
            </a:r>
            <a:r>
              <a:rPr lang="sk-SK" sz="1000" dirty="0" smtClean="0">
                <a:hlinkClick r:id="rId2"/>
              </a:rPr>
              <a:t> </a:t>
            </a:r>
            <a:r>
              <a:rPr lang="sk-SK" sz="1000" dirty="0" err="1" smtClean="0">
                <a:hlinkClick r:id="rId2"/>
              </a:rPr>
              <a:t>picture</a:t>
            </a:r>
            <a:r>
              <a:rPr lang="sk-SK" sz="1000" dirty="0" smtClean="0">
                <a:hlinkClick r:id="rId2"/>
              </a:rPr>
              <a:t>: https</a:t>
            </a:r>
            <a:r>
              <a:rPr lang="sk-SK" sz="1000" dirty="0">
                <a:hlinkClick r:id="rId2"/>
              </a:rPr>
              <a:t>://www.komoraslovenskychgazdin.sk/prave-slovenske-makove-sulance/</a:t>
            </a:r>
            <a:endParaRPr lang="sk-SK" sz="1000" dirty="0"/>
          </a:p>
          <a:p>
            <a:endParaRPr lang="sk-SK" sz="1800" dirty="0" smtClean="0"/>
          </a:p>
        </p:txBody>
      </p:sp>
      <p:pic>
        <p:nvPicPr>
          <p:cNvPr id="4098" name="Picture 2" descr="C:\Users\Slavomíra\Desktop\šúľanc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4509120"/>
            <a:ext cx="2376264" cy="1688658"/>
          </a:xfrm>
          <a:prstGeom prst="round2DiagRect">
            <a:avLst>
              <a:gd name="adj1" fmla="val 16667"/>
              <a:gd name="adj2" fmla="val 0"/>
            </a:avLst>
          </a:prstGeom>
          <a:ln w="88900" cap="sq">
            <a:solidFill>
              <a:schemeClr val="accent1">
                <a:lumMod val="60000"/>
                <a:lumOff val="40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9183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t>Green Thursday</a:t>
            </a:r>
            <a:endParaRPr lang="en-GB" b="1" dirty="0"/>
          </a:p>
        </p:txBody>
      </p:sp>
      <p:sp>
        <p:nvSpPr>
          <p:cNvPr id="3" name="Zástupný symbol obsahu 2"/>
          <p:cNvSpPr>
            <a:spLocks noGrp="1"/>
          </p:cNvSpPr>
          <p:nvPr>
            <p:ph idx="1"/>
          </p:nvPr>
        </p:nvSpPr>
        <p:spPr/>
        <p:txBody>
          <a:bodyPr>
            <a:normAutofit/>
          </a:bodyPr>
          <a:lstStyle/>
          <a:p>
            <a:r>
              <a:rPr lang="en-US" sz="1600" dirty="0" smtClean="0"/>
              <a:t>Traditional </a:t>
            </a:r>
            <a:r>
              <a:rPr lang="en-US" sz="1600" dirty="0"/>
              <a:t>dishes for Green Thursday are dishes made of vegetables, with a predominant green color (</a:t>
            </a:r>
            <a:r>
              <a:rPr lang="en-US" sz="1600" dirty="0" smtClean="0"/>
              <a:t>spinach</a:t>
            </a:r>
            <a:r>
              <a:rPr lang="sk-SK" sz="1600" dirty="0" smtClean="0"/>
              <a:t>). </a:t>
            </a:r>
            <a:r>
              <a:rPr lang="en-US" sz="1600" dirty="0" smtClean="0"/>
              <a:t>Green </a:t>
            </a:r>
            <a:r>
              <a:rPr lang="en-US" sz="1600" dirty="0"/>
              <a:t>was supposed to heal the body. </a:t>
            </a:r>
            <a:endParaRPr lang="sk-SK" sz="1600" dirty="0" smtClean="0"/>
          </a:p>
          <a:p>
            <a:r>
              <a:rPr lang="en-US" sz="1600" dirty="0" smtClean="0"/>
              <a:t>Pasta</a:t>
            </a:r>
            <a:r>
              <a:rPr lang="en-US" sz="1600" dirty="0"/>
              <a:t>, toasts, dumplings and noodles were cooked. Poppy, bean, pumpkin, peas and cucumbers were planted. This day </a:t>
            </a:r>
            <a:r>
              <a:rPr lang="en-US" sz="1600" dirty="0" smtClean="0"/>
              <a:t>fasting</a:t>
            </a:r>
            <a:r>
              <a:rPr lang="sk-SK" sz="1600" dirty="0" smtClean="0"/>
              <a:t> </a:t>
            </a:r>
            <a:r>
              <a:rPr lang="en-US" sz="1600" dirty="0" smtClean="0"/>
              <a:t>ends. The </a:t>
            </a:r>
            <a:r>
              <a:rPr lang="en-US" sz="1600" dirty="0"/>
              <a:t>first fleshy </a:t>
            </a:r>
            <a:r>
              <a:rPr lang="en-US" sz="1600" dirty="0" smtClean="0"/>
              <a:t>meal</a:t>
            </a:r>
            <a:r>
              <a:rPr lang="sk-SK" sz="1600" dirty="0" smtClean="0"/>
              <a:t>s</a:t>
            </a:r>
            <a:r>
              <a:rPr lang="en-US" sz="1600" dirty="0" smtClean="0"/>
              <a:t> were</a:t>
            </a:r>
            <a:r>
              <a:rPr lang="sk-SK" sz="1600" dirty="0" smtClean="0"/>
              <a:t>  </a:t>
            </a:r>
            <a:r>
              <a:rPr lang="en-US" sz="1600" dirty="0" smtClean="0"/>
              <a:t>eaten  </a:t>
            </a:r>
            <a:r>
              <a:rPr lang="en-US" sz="1600" dirty="0"/>
              <a:t>on White Saturday</a:t>
            </a:r>
            <a:r>
              <a:rPr lang="en-US" sz="1600" dirty="0" smtClean="0"/>
              <a:t>.</a:t>
            </a:r>
            <a:endParaRPr lang="sk-SK" sz="1600" dirty="0" smtClean="0"/>
          </a:p>
          <a:p>
            <a:r>
              <a:rPr lang="sk-SK" sz="1200" dirty="0" smtClean="0">
                <a:hlinkClick r:id="rId2"/>
              </a:rPr>
              <a:t> </a:t>
            </a:r>
            <a:r>
              <a:rPr lang="sk-SK" sz="1000" dirty="0" err="1" smtClean="0">
                <a:hlinkClick r:id="rId2"/>
              </a:rPr>
              <a:t>source</a:t>
            </a:r>
            <a:r>
              <a:rPr lang="sk-SK" sz="1000" dirty="0" smtClean="0">
                <a:hlinkClick r:id="rId2"/>
              </a:rPr>
              <a:t> </a:t>
            </a:r>
            <a:r>
              <a:rPr lang="sk-SK" sz="1000" dirty="0" err="1" smtClean="0">
                <a:hlinkClick r:id="rId2"/>
              </a:rPr>
              <a:t>of</a:t>
            </a:r>
            <a:r>
              <a:rPr lang="sk-SK" sz="1000" dirty="0" smtClean="0">
                <a:hlinkClick r:id="rId2"/>
              </a:rPr>
              <a:t> </a:t>
            </a:r>
            <a:r>
              <a:rPr lang="sk-SK" sz="1000" dirty="0" err="1" smtClean="0">
                <a:hlinkClick r:id="rId2"/>
              </a:rPr>
              <a:t>picture</a:t>
            </a:r>
            <a:r>
              <a:rPr lang="sk-SK" sz="1000" dirty="0" smtClean="0">
                <a:hlinkClick r:id="rId2"/>
              </a:rPr>
              <a:t>: https</a:t>
            </a:r>
            <a:r>
              <a:rPr lang="sk-SK" sz="1000" dirty="0">
                <a:hlinkClick r:id="rId2"/>
              </a:rPr>
              <a:t>://www.aktuality.sk/clanok/685895/cakali-40-dni-na-to-aby-mohli-hodovat-co-jedli-na-velku-noc-nasi-predkovia/</a:t>
            </a:r>
            <a:endParaRPr lang="en-GB" sz="1000" dirty="0"/>
          </a:p>
        </p:txBody>
      </p:sp>
      <p:pic>
        <p:nvPicPr>
          <p:cNvPr id="5122" name="Picture 2" descr="C:\Users\Slavomíra\Desktop\6RsmuEsaRf6dUUEKWDmUiA.1280_Tradi-n-pen-tov-pr-varo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4509120"/>
            <a:ext cx="2808312" cy="1614779"/>
          </a:xfrm>
          <a:prstGeom prst="round2DiagRect">
            <a:avLst>
              <a:gd name="adj1" fmla="val 16667"/>
              <a:gd name="adj2" fmla="val 0"/>
            </a:avLst>
          </a:prstGeom>
          <a:ln w="88900" cap="sq">
            <a:solidFill>
              <a:schemeClr val="bg2">
                <a:lumMod val="75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0899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sz="4400" b="1" dirty="0"/>
              <a:t>Good </a:t>
            </a:r>
            <a:r>
              <a:rPr lang="en-US" sz="4400" b="1" dirty="0" smtClean="0"/>
              <a:t>Friday</a:t>
            </a:r>
            <a:r>
              <a:rPr lang="en-US" dirty="0"/>
              <a:t/>
            </a:r>
            <a:br>
              <a:rPr lang="en-US" dirty="0"/>
            </a:br>
            <a:endParaRPr lang="sk-SK" b="1" dirty="0"/>
          </a:p>
        </p:txBody>
      </p:sp>
      <p:sp>
        <p:nvSpPr>
          <p:cNvPr id="3" name="Zástupný symbol obsahu 2"/>
          <p:cNvSpPr>
            <a:spLocks noGrp="1"/>
          </p:cNvSpPr>
          <p:nvPr>
            <p:ph idx="1"/>
          </p:nvPr>
        </p:nvSpPr>
        <p:spPr>
          <a:xfrm>
            <a:off x="1043492" y="1844824"/>
            <a:ext cx="6777317" cy="3987805"/>
          </a:xfrm>
        </p:spPr>
        <p:txBody>
          <a:bodyPr>
            <a:normAutofit/>
          </a:bodyPr>
          <a:lstStyle/>
          <a:p>
            <a:r>
              <a:rPr lang="en-US" sz="1400" dirty="0" smtClean="0"/>
              <a:t>On </a:t>
            </a:r>
            <a:r>
              <a:rPr lang="en-US" sz="1400" dirty="0"/>
              <a:t>Good Friday Christians adhere to strict fasting - they can eat only three times a day and only once in deep. </a:t>
            </a:r>
            <a:r>
              <a:rPr lang="sk-SK" sz="1400" dirty="0" err="1" smtClean="0"/>
              <a:t>They</a:t>
            </a:r>
            <a:r>
              <a:rPr lang="en-US" sz="1400" dirty="0" smtClean="0"/>
              <a:t> </a:t>
            </a:r>
            <a:r>
              <a:rPr lang="en-US" sz="1400" dirty="0"/>
              <a:t>should avoid meat.</a:t>
            </a:r>
          </a:p>
          <a:p>
            <a:endParaRPr lang="en-US" sz="1400" dirty="0"/>
          </a:p>
          <a:p>
            <a:r>
              <a:rPr lang="en-US" sz="1400" dirty="0"/>
              <a:t>There is no work on this day, nor the earth should not move - nothing has been sown</a:t>
            </a:r>
            <a:r>
              <a:rPr lang="en-US" sz="1400" dirty="0" smtClean="0"/>
              <a:t>.</a:t>
            </a:r>
            <a:endParaRPr lang="sk-SK" sz="1400" dirty="0" smtClean="0"/>
          </a:p>
          <a:p>
            <a:r>
              <a:rPr lang="sk-SK" sz="1000" dirty="0" err="1">
                <a:hlinkClick r:id="rId2"/>
              </a:rPr>
              <a:t>source</a:t>
            </a:r>
            <a:r>
              <a:rPr lang="sk-SK" sz="1000" dirty="0">
                <a:hlinkClick r:id="rId2"/>
              </a:rPr>
              <a:t> </a:t>
            </a:r>
            <a:r>
              <a:rPr lang="sk-SK" sz="1000" dirty="0" err="1">
                <a:hlinkClick r:id="rId2"/>
              </a:rPr>
              <a:t>of</a:t>
            </a:r>
            <a:r>
              <a:rPr lang="sk-SK" sz="1000" dirty="0">
                <a:hlinkClick r:id="rId2"/>
              </a:rPr>
              <a:t> </a:t>
            </a:r>
            <a:r>
              <a:rPr lang="sk-SK" sz="1000" dirty="0" err="1">
                <a:hlinkClick r:id="rId2"/>
              </a:rPr>
              <a:t>picture</a:t>
            </a:r>
            <a:r>
              <a:rPr lang="sk-SK" sz="1000" dirty="0">
                <a:hlinkClick r:id="rId2"/>
              </a:rPr>
              <a:t>: https://www.aktuality.sk/clanok/685895/cakali-40-dni-na-to-aby-mohli-hodovat-co-jedli-na-velku-noc-nasi-predkovia/</a:t>
            </a:r>
            <a:endParaRPr lang="en-GB" sz="1000" dirty="0"/>
          </a:p>
          <a:p>
            <a:endParaRPr lang="en-US" sz="1400" dirty="0"/>
          </a:p>
        </p:txBody>
      </p:sp>
      <p:pic>
        <p:nvPicPr>
          <p:cNvPr id="1028" name="Picture 4" descr="Naši predkovia na Veľký piatok niekedy jedli iba chlieb a vod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3645024"/>
            <a:ext cx="3827683" cy="2169021"/>
          </a:xfrm>
          <a:prstGeom prst="round2DiagRect">
            <a:avLst>
              <a:gd name="adj1" fmla="val 16667"/>
              <a:gd name="adj2" fmla="val 0"/>
            </a:avLst>
          </a:prstGeom>
          <a:ln w="88900" cap="sq">
            <a:solidFill>
              <a:schemeClr val="accent1">
                <a:lumMod val="60000"/>
                <a:lumOff val="40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5478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sz="4400" b="1" dirty="0"/>
              <a:t>White Saturday</a:t>
            </a:r>
            <a:r>
              <a:rPr lang="en-US" dirty="0"/>
              <a:t/>
            </a:r>
            <a:br>
              <a:rPr lang="en-US" dirty="0"/>
            </a:br>
            <a:endParaRPr lang="sk-SK" b="1" dirty="0"/>
          </a:p>
        </p:txBody>
      </p:sp>
      <p:sp>
        <p:nvSpPr>
          <p:cNvPr id="3" name="Zástupný symbol obsahu 2"/>
          <p:cNvSpPr>
            <a:spLocks noGrp="1"/>
          </p:cNvSpPr>
          <p:nvPr>
            <p:ph idx="1"/>
          </p:nvPr>
        </p:nvSpPr>
        <p:spPr>
          <a:xfrm>
            <a:off x="1043492" y="1700808"/>
            <a:ext cx="6777317" cy="4131821"/>
          </a:xfrm>
        </p:spPr>
        <p:txBody>
          <a:bodyPr>
            <a:normAutofit/>
          </a:bodyPr>
          <a:lstStyle/>
          <a:p>
            <a:r>
              <a:rPr lang="en-US" sz="1200" dirty="0" smtClean="0"/>
              <a:t>During </a:t>
            </a:r>
            <a:r>
              <a:rPr lang="en-US" sz="1200" dirty="0"/>
              <a:t>the </a:t>
            </a:r>
            <a:r>
              <a:rPr lang="sk-SK" sz="1200" dirty="0" smtClean="0"/>
              <a:t>W</a:t>
            </a:r>
            <a:r>
              <a:rPr lang="en-US" sz="1200" dirty="0" err="1" smtClean="0"/>
              <a:t>hite</a:t>
            </a:r>
            <a:r>
              <a:rPr lang="en-US" sz="1200" dirty="0" smtClean="0"/>
              <a:t> </a:t>
            </a:r>
            <a:r>
              <a:rPr lang="en-US" sz="1200" dirty="0"/>
              <a:t>Saturday, cakes </a:t>
            </a:r>
            <a:r>
              <a:rPr lang="en-US" sz="1200" dirty="0" smtClean="0"/>
              <a:t>were baked </a:t>
            </a:r>
            <a:r>
              <a:rPr lang="en-US" sz="1200" dirty="0"/>
              <a:t>for </a:t>
            </a:r>
            <a:r>
              <a:rPr lang="en-US" sz="1200" dirty="0" smtClean="0"/>
              <a:t>guests. </a:t>
            </a:r>
            <a:r>
              <a:rPr lang="en-US" sz="1200" dirty="0"/>
              <a:t>For lunch, </a:t>
            </a:r>
            <a:r>
              <a:rPr lang="sk-SK" sz="1200" dirty="0" smtClean="0"/>
              <a:t> </a:t>
            </a:r>
            <a:r>
              <a:rPr lang="en-US" sz="1200" dirty="0" smtClean="0"/>
              <a:t>it was typical the </a:t>
            </a:r>
            <a:r>
              <a:rPr lang="en-US" sz="1200" dirty="0"/>
              <a:t>sour soup from the smoked meat </a:t>
            </a:r>
            <a:r>
              <a:rPr lang="en-US" sz="1200" dirty="0" smtClean="0"/>
              <a:t>with </a:t>
            </a:r>
            <a:r>
              <a:rPr lang="en-US" sz="1200" dirty="0"/>
              <a:t>egg. Dinner was eaten with the same soup or cabbage soup with mushrooms, sausage, garlic and spices. The </a:t>
            </a:r>
            <a:r>
              <a:rPr lang="en-US" sz="1200" dirty="0" err="1"/>
              <a:t>bryndza</a:t>
            </a:r>
            <a:r>
              <a:rPr lang="en-US" sz="1200" dirty="0"/>
              <a:t> or poppy toasts were </a:t>
            </a:r>
            <a:r>
              <a:rPr lang="en-US" sz="1200" dirty="0" smtClean="0"/>
              <a:t>eaten</a:t>
            </a:r>
            <a:r>
              <a:rPr lang="sk-SK" sz="1200" dirty="0" smtClean="0"/>
              <a:t>, </a:t>
            </a:r>
            <a:r>
              <a:rPr lang="en-US" sz="1200" dirty="0" smtClean="0"/>
              <a:t>too</a:t>
            </a:r>
            <a:r>
              <a:rPr lang="sk-SK" sz="1200" dirty="0" smtClean="0"/>
              <a:t>.</a:t>
            </a:r>
            <a:endParaRPr lang="en-US" sz="1200" dirty="0"/>
          </a:p>
          <a:p>
            <a:r>
              <a:rPr lang="en-US" sz="1200" dirty="0"/>
              <a:t>Housewives </a:t>
            </a:r>
            <a:r>
              <a:rPr lang="en-US" sz="1200" dirty="0" smtClean="0"/>
              <a:t>prepare</a:t>
            </a:r>
            <a:r>
              <a:rPr lang="sk-SK" sz="1200" dirty="0" smtClean="0"/>
              <a:t>d</a:t>
            </a:r>
            <a:r>
              <a:rPr lang="en-US" sz="1200" dirty="0" smtClean="0"/>
              <a:t> </a:t>
            </a:r>
            <a:r>
              <a:rPr lang="en-US" sz="1200" dirty="0"/>
              <a:t>baskets filled with ham, sausages, painted eggs, white cakes, bread, salt, apples, horseradish </a:t>
            </a:r>
            <a:r>
              <a:rPr lang="en-US" sz="1200" dirty="0" smtClean="0"/>
              <a:t>on </a:t>
            </a:r>
            <a:r>
              <a:rPr lang="en-US" sz="1200" dirty="0"/>
              <a:t>this day. In some parts of Slovakia, a lump (prepared from eggs and milk) is also added to the basket. The basket is covered with crocheted, woven or embroidered blankets that are blessed by a priest. These blessed foods are eaten for Easter and end fasting</a:t>
            </a:r>
            <a:r>
              <a:rPr lang="en-US" sz="1400" dirty="0" smtClean="0"/>
              <a:t>.</a:t>
            </a:r>
            <a:endParaRPr lang="sk-SK" sz="1400" dirty="0" smtClean="0"/>
          </a:p>
          <a:p>
            <a:r>
              <a:rPr lang="sk-SK" sz="1000" dirty="0" err="1">
                <a:hlinkClick r:id="rId2"/>
              </a:rPr>
              <a:t>source</a:t>
            </a:r>
            <a:r>
              <a:rPr lang="sk-SK" sz="1000" dirty="0">
                <a:hlinkClick r:id="rId2"/>
              </a:rPr>
              <a:t> </a:t>
            </a:r>
            <a:r>
              <a:rPr lang="sk-SK" sz="1000" dirty="0" err="1">
                <a:hlinkClick r:id="rId2"/>
              </a:rPr>
              <a:t>of</a:t>
            </a:r>
            <a:r>
              <a:rPr lang="sk-SK" sz="1000" dirty="0">
                <a:hlinkClick r:id="rId2"/>
              </a:rPr>
              <a:t> </a:t>
            </a:r>
            <a:r>
              <a:rPr lang="sk-SK" sz="1000" dirty="0" err="1">
                <a:hlinkClick r:id="rId2"/>
              </a:rPr>
              <a:t>picture</a:t>
            </a:r>
            <a:r>
              <a:rPr lang="sk-SK" sz="1000" dirty="0">
                <a:hlinkClick r:id="rId2"/>
              </a:rPr>
              <a:t>: https://www.aktuality.sk/clanok/685895/cakali-40-dni-na-to-aby-mohli-hodovat-co-jedli-na-velku-noc-nasi-predkovia/</a:t>
            </a:r>
            <a:endParaRPr lang="en-GB" sz="1000" dirty="0"/>
          </a:p>
          <a:p>
            <a:endParaRPr lang="sk-SK" sz="1400" dirty="0" smtClean="0"/>
          </a:p>
          <a:p>
            <a:pPr marL="68580" indent="0">
              <a:buNone/>
            </a:pPr>
            <a:endParaRPr lang="en-US" dirty="0"/>
          </a:p>
          <a:p>
            <a:endParaRPr lang="en-US" dirty="0"/>
          </a:p>
          <a:p>
            <a:endParaRPr lang="sk-SK" dirty="0"/>
          </a:p>
        </p:txBody>
      </p:sp>
      <p:pic>
        <p:nvPicPr>
          <p:cNvPr id="6146" name="Picture 2" descr="C:\Users\Slavomíra\Desktop\m6rHTDtHTL62ZyByTyrl2A_Ve-kono-n-dobro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832" y="4149080"/>
            <a:ext cx="2880320" cy="1872208"/>
          </a:xfrm>
          <a:prstGeom prst="round2DiagRect">
            <a:avLst>
              <a:gd name="adj1" fmla="val 16667"/>
              <a:gd name="adj2" fmla="val 0"/>
            </a:avLst>
          </a:prstGeom>
          <a:ln w="88900" cap="sq">
            <a:solidFill>
              <a:schemeClr val="bg2">
                <a:lumMod val="50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282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t>White Saturday</a:t>
            </a:r>
            <a:endParaRPr lang="sk-SK" b="1" dirty="0"/>
          </a:p>
        </p:txBody>
      </p:sp>
      <p:sp>
        <p:nvSpPr>
          <p:cNvPr id="3" name="Zástupný symbol obsahu 2"/>
          <p:cNvSpPr>
            <a:spLocks noGrp="1"/>
          </p:cNvSpPr>
          <p:nvPr>
            <p:ph idx="1"/>
          </p:nvPr>
        </p:nvSpPr>
        <p:spPr/>
        <p:txBody>
          <a:bodyPr>
            <a:normAutofit/>
          </a:bodyPr>
          <a:lstStyle/>
          <a:p>
            <a:r>
              <a:rPr lang="en-US" sz="1800" dirty="0"/>
              <a:t>The most commonly prepared meat dishes were pork, boiled ham, smoked meat, sandwich and sausages</a:t>
            </a:r>
            <a:r>
              <a:rPr lang="en-US" sz="1800" dirty="0" smtClean="0"/>
              <a:t>.</a:t>
            </a:r>
            <a:endParaRPr lang="sk-SK" sz="1800" dirty="0" smtClean="0"/>
          </a:p>
          <a:p>
            <a:r>
              <a:rPr lang="sk-SK" sz="1800" dirty="0" smtClean="0"/>
              <a:t>I</a:t>
            </a:r>
            <a:r>
              <a:rPr lang="en-US" sz="1800" dirty="0" smtClean="0"/>
              <a:t>n </a:t>
            </a:r>
            <a:r>
              <a:rPr lang="en-US" sz="1800" dirty="0"/>
              <a:t>the villages </a:t>
            </a:r>
            <a:r>
              <a:rPr lang="en-US" sz="1800" dirty="0" smtClean="0"/>
              <a:t>food </a:t>
            </a:r>
            <a:r>
              <a:rPr lang="sk-SK" sz="1800" dirty="0" smtClean="0"/>
              <a:t> </a:t>
            </a:r>
            <a:r>
              <a:rPr lang="sk-SK" sz="1800" dirty="0" err="1" smtClean="0"/>
              <a:t>was</a:t>
            </a:r>
            <a:r>
              <a:rPr lang="sk-SK" sz="1800" dirty="0" smtClean="0"/>
              <a:t> </a:t>
            </a:r>
            <a:r>
              <a:rPr lang="en-US" sz="1800" dirty="0" smtClean="0"/>
              <a:t>mostly </a:t>
            </a:r>
            <a:r>
              <a:rPr lang="en-US" sz="1800" dirty="0"/>
              <a:t>ham and sausages from pig-sticking. Meat dishes could be replaced by dairy products - cottage cheese, chips or </a:t>
            </a:r>
            <a:r>
              <a:rPr lang="en-US" sz="1800" dirty="0" smtClean="0"/>
              <a:t>cheese</a:t>
            </a:r>
            <a:endParaRPr lang="sk-SK" sz="1800" dirty="0" smtClean="0"/>
          </a:p>
          <a:p>
            <a:r>
              <a:rPr lang="sk-SK" sz="1000" dirty="0" smtClean="0">
                <a:hlinkClick r:id="rId2"/>
              </a:rPr>
              <a:t> </a:t>
            </a:r>
            <a:r>
              <a:rPr lang="sk-SK" sz="1000" dirty="0" err="1">
                <a:hlinkClick r:id="rId2"/>
              </a:rPr>
              <a:t>source</a:t>
            </a:r>
            <a:r>
              <a:rPr lang="sk-SK" sz="1000" dirty="0">
                <a:hlinkClick r:id="rId2"/>
              </a:rPr>
              <a:t> </a:t>
            </a:r>
            <a:r>
              <a:rPr lang="sk-SK" sz="1000" dirty="0" err="1">
                <a:hlinkClick r:id="rId2"/>
              </a:rPr>
              <a:t>of</a:t>
            </a:r>
            <a:r>
              <a:rPr lang="sk-SK" sz="1000" dirty="0">
                <a:hlinkClick r:id="rId2"/>
              </a:rPr>
              <a:t> </a:t>
            </a:r>
            <a:r>
              <a:rPr lang="sk-SK" sz="1000" dirty="0" err="1">
                <a:hlinkClick r:id="rId2"/>
              </a:rPr>
              <a:t>picture</a:t>
            </a:r>
            <a:r>
              <a:rPr lang="sk-SK" sz="1000" dirty="0">
                <a:hlinkClick r:id="rId2"/>
              </a:rPr>
              <a:t>: https://www.aktuality.sk/clanok/685895/cakali-40-dni-na-to-aby-mohli-hodovat-co-jedli-na-velku-noc-nasi-predkovia/</a:t>
            </a:r>
            <a:endParaRPr lang="en-GB" sz="1000" dirty="0"/>
          </a:p>
          <a:p>
            <a:endParaRPr lang="sk-SK" sz="1800" dirty="0" smtClean="0"/>
          </a:p>
          <a:p>
            <a:endParaRPr lang="sk-SK" sz="1800" dirty="0"/>
          </a:p>
        </p:txBody>
      </p:sp>
      <p:pic>
        <p:nvPicPr>
          <p:cNvPr id="2051" name="Picture 3" descr="C:\Users\Slavomíra\Desktop\DUzJraWyT4emPNQ8oWep1A.2560_Ve-kono-n-dobro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4293096"/>
            <a:ext cx="3137955" cy="1894808"/>
          </a:xfrm>
          <a:prstGeom prst="round2DiagRect">
            <a:avLst>
              <a:gd name="adj1" fmla="val 16667"/>
              <a:gd name="adj2" fmla="val 0"/>
            </a:avLst>
          </a:prstGeom>
          <a:ln w="88900" cap="sq">
            <a:solidFill>
              <a:schemeClr val="bg2">
                <a:lumMod val="75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1316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t>White Saturday</a:t>
            </a:r>
            <a:endParaRPr lang="sk-SK" dirty="0"/>
          </a:p>
        </p:txBody>
      </p:sp>
      <p:sp>
        <p:nvSpPr>
          <p:cNvPr id="3" name="Zástupný symbol obsahu 2"/>
          <p:cNvSpPr>
            <a:spLocks noGrp="1"/>
          </p:cNvSpPr>
          <p:nvPr>
            <p:ph idx="1"/>
          </p:nvPr>
        </p:nvSpPr>
        <p:spPr/>
        <p:txBody>
          <a:bodyPr/>
          <a:lstStyle/>
          <a:p>
            <a:r>
              <a:rPr lang="en-US" sz="1400" dirty="0" smtClean="0"/>
              <a:t>People used </a:t>
            </a:r>
            <a:r>
              <a:rPr lang="en-US" sz="1400" dirty="0"/>
              <a:t>to prepare </a:t>
            </a:r>
            <a:r>
              <a:rPr lang="en-US" sz="1400" dirty="0" smtClean="0"/>
              <a:t>lamb</a:t>
            </a:r>
            <a:r>
              <a:rPr lang="sk-SK" sz="1400" dirty="0" smtClean="0"/>
              <a:t> in </a:t>
            </a:r>
            <a:r>
              <a:rPr lang="en-US" sz="1400" dirty="0" smtClean="0"/>
              <a:t>various ways. </a:t>
            </a:r>
          </a:p>
          <a:p>
            <a:r>
              <a:rPr lang="en-US" sz="1400" dirty="0" smtClean="0"/>
              <a:t>In </a:t>
            </a:r>
            <a:r>
              <a:rPr lang="en-US" sz="1400" dirty="0"/>
              <a:t>the south of Slovakia, lambs are prepared from eggs, buns and sausages, as not everyone could afford lamb. </a:t>
            </a:r>
          </a:p>
          <a:p>
            <a:r>
              <a:rPr lang="sk-SK" sz="1000" dirty="0" err="1">
                <a:hlinkClick r:id="rId2"/>
              </a:rPr>
              <a:t>source</a:t>
            </a:r>
            <a:r>
              <a:rPr lang="sk-SK" sz="1000" dirty="0">
                <a:hlinkClick r:id="rId2"/>
              </a:rPr>
              <a:t> </a:t>
            </a:r>
            <a:r>
              <a:rPr lang="sk-SK" sz="1000" dirty="0" err="1">
                <a:hlinkClick r:id="rId2"/>
              </a:rPr>
              <a:t>of</a:t>
            </a:r>
            <a:r>
              <a:rPr lang="sk-SK" sz="1000" dirty="0">
                <a:hlinkClick r:id="rId2"/>
              </a:rPr>
              <a:t> </a:t>
            </a:r>
            <a:r>
              <a:rPr lang="sk-SK" sz="1000" dirty="0" err="1">
                <a:hlinkClick r:id="rId2"/>
              </a:rPr>
              <a:t>picture</a:t>
            </a:r>
            <a:r>
              <a:rPr lang="sk-SK" sz="1000" dirty="0">
                <a:hlinkClick r:id="rId2"/>
              </a:rPr>
              <a:t>: https://www.aktuality.sk/clanok/685895/cakali-40-dni-na-to-aby-mohli-hodovat-co-jedli-na-velku-noc-nasi-predkovia/</a:t>
            </a:r>
            <a:endParaRPr lang="en-GB" sz="1000" dirty="0"/>
          </a:p>
          <a:p>
            <a:endParaRPr lang="sk-SK" dirty="0"/>
          </a:p>
        </p:txBody>
      </p:sp>
      <p:pic>
        <p:nvPicPr>
          <p:cNvPr id="3077" name="Picture 5" descr="C:\Users\Slavomíra\Desktop\C5U0nJQXTOebGZ3r8UO1iQ_Mlad-jah-acie-stehno-pre-pikovan-rozmar-no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2552" y="3861048"/>
            <a:ext cx="3024336" cy="2098519"/>
          </a:xfrm>
          <a:prstGeom prst="round2DiagRect">
            <a:avLst>
              <a:gd name="adj1" fmla="val 16667"/>
              <a:gd name="adj2" fmla="val 0"/>
            </a:avLst>
          </a:prstGeom>
          <a:ln w="88900" cap="sq">
            <a:solidFill>
              <a:schemeClr val="accent1">
                <a:lumMod val="60000"/>
                <a:lumOff val="40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0100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t>How to bake The Lamb</a:t>
            </a:r>
            <a:endParaRPr lang="sk-SK" b="1" dirty="0"/>
          </a:p>
        </p:txBody>
      </p:sp>
      <p:sp>
        <p:nvSpPr>
          <p:cNvPr id="3" name="Zástupný symbol obsahu 2"/>
          <p:cNvSpPr>
            <a:spLocks noGrp="1"/>
          </p:cNvSpPr>
          <p:nvPr>
            <p:ph idx="1"/>
          </p:nvPr>
        </p:nvSpPr>
        <p:spPr/>
        <p:txBody>
          <a:bodyPr>
            <a:normAutofit/>
          </a:bodyPr>
          <a:lstStyle/>
          <a:p>
            <a:r>
              <a:rPr lang="en-US" sz="1400" dirty="0"/>
              <a:t>Mix the flour with the Golden Ear and baking powder. Mix yolks </a:t>
            </a:r>
            <a:r>
              <a:rPr lang="en-US" sz="1400" dirty="0" smtClean="0"/>
              <a:t>with</a:t>
            </a:r>
            <a:r>
              <a:rPr lang="sk-SK" sz="1400" dirty="0" smtClean="0"/>
              <a:t> </a:t>
            </a:r>
            <a:r>
              <a:rPr lang="en-US" sz="1400" dirty="0" smtClean="0"/>
              <a:t>sugar </a:t>
            </a:r>
            <a:r>
              <a:rPr lang="en-US" sz="1400" dirty="0"/>
              <a:t>and vanilla sugar into the foam. Then gradually add the </a:t>
            </a:r>
            <a:r>
              <a:rPr lang="en-US" sz="1400" dirty="0" smtClean="0"/>
              <a:t>yolk</a:t>
            </a:r>
            <a:r>
              <a:rPr lang="sk-SK" sz="1400" dirty="0" smtClean="0"/>
              <a:t> </a:t>
            </a:r>
            <a:r>
              <a:rPr lang="en-US" sz="1400" dirty="0" smtClean="0"/>
              <a:t>mixture </a:t>
            </a:r>
            <a:r>
              <a:rPr lang="en-US" sz="1400" dirty="0"/>
              <a:t>to the flour, add other ingredients and make a dough similar </a:t>
            </a:r>
            <a:r>
              <a:rPr lang="en-US" sz="1400" dirty="0" smtClean="0"/>
              <a:t>to</a:t>
            </a:r>
            <a:r>
              <a:rPr lang="sk-SK" sz="1400" dirty="0" smtClean="0"/>
              <a:t> </a:t>
            </a:r>
            <a:r>
              <a:rPr lang="en-US" sz="1400" dirty="0" smtClean="0"/>
              <a:t>sponge </a:t>
            </a:r>
            <a:r>
              <a:rPr lang="en-US" sz="1400" dirty="0"/>
              <a:t>cake. Grease the lamb mold and sprinkle with flour.</a:t>
            </a:r>
          </a:p>
          <a:p>
            <a:r>
              <a:rPr lang="en-US" sz="1400" dirty="0"/>
              <a:t>Bake at 160 degrees for about 40 minutes. After baking, let it cool in </a:t>
            </a:r>
            <a:r>
              <a:rPr lang="en-US" sz="1400" dirty="0" smtClean="0"/>
              <a:t>the</a:t>
            </a:r>
            <a:r>
              <a:rPr lang="sk-SK" sz="1400" dirty="0" smtClean="0"/>
              <a:t> </a:t>
            </a:r>
            <a:r>
              <a:rPr lang="en-US" sz="1400" dirty="0" smtClean="0"/>
              <a:t>mold for 1 hour.</a:t>
            </a:r>
          </a:p>
          <a:p>
            <a:r>
              <a:rPr lang="sk-SK" sz="1000" dirty="0" smtClean="0">
                <a:hlinkClick r:id="rId2"/>
              </a:rPr>
              <a:t> </a:t>
            </a:r>
            <a:r>
              <a:rPr lang="sk-SK" sz="1000" dirty="0" err="1" smtClean="0">
                <a:hlinkClick r:id="rId2"/>
              </a:rPr>
              <a:t>source</a:t>
            </a:r>
            <a:r>
              <a:rPr lang="sk-SK" sz="1000" dirty="0" smtClean="0">
                <a:hlinkClick r:id="rId2"/>
              </a:rPr>
              <a:t> </a:t>
            </a:r>
            <a:r>
              <a:rPr lang="sk-SK" sz="1000" dirty="0" err="1" smtClean="0">
                <a:hlinkClick r:id="rId2"/>
              </a:rPr>
              <a:t>of</a:t>
            </a:r>
            <a:r>
              <a:rPr lang="sk-SK" sz="1000" dirty="0" smtClean="0">
                <a:hlinkClick r:id="rId2"/>
              </a:rPr>
              <a:t> </a:t>
            </a:r>
            <a:r>
              <a:rPr lang="sk-SK" sz="1000" dirty="0" err="1" smtClean="0">
                <a:hlinkClick r:id="rId2"/>
              </a:rPr>
              <a:t>picture</a:t>
            </a:r>
            <a:r>
              <a:rPr lang="sk-SK" sz="1000" dirty="0" smtClean="0">
                <a:hlinkClick r:id="rId2"/>
              </a:rPr>
              <a:t>: https</a:t>
            </a:r>
            <a:r>
              <a:rPr lang="sk-SK" sz="1000" dirty="0">
                <a:hlinkClick r:id="rId2"/>
              </a:rPr>
              <a:t>://recepty.aktuality.sk/recept/6635/velkonocny-barancek/</a:t>
            </a:r>
            <a:endParaRPr lang="sk-SK" sz="1000" dirty="0"/>
          </a:p>
        </p:txBody>
      </p:sp>
      <p:pic>
        <p:nvPicPr>
          <p:cNvPr id="4" name="Picture 7" descr="Výsledok vyhľadávania obrázkov pre dopyt veľkonočný baranče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3808" y="4149080"/>
            <a:ext cx="3312368" cy="1954503"/>
          </a:xfrm>
          <a:prstGeom prst="round2DiagRect">
            <a:avLst>
              <a:gd name="adj1" fmla="val 16667"/>
              <a:gd name="adj2" fmla="val 0"/>
            </a:avLst>
          </a:prstGeom>
          <a:ln w="88900" cap="sq">
            <a:solidFill>
              <a:schemeClr val="accent1">
                <a:lumMod val="75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5135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en-US" sz="4400" b="1" dirty="0"/>
              <a:t>Easter Sunday</a:t>
            </a:r>
            <a:r>
              <a:rPr lang="en-US" dirty="0"/>
              <a:t/>
            </a:r>
            <a:br>
              <a:rPr lang="en-US" dirty="0"/>
            </a:br>
            <a:endParaRPr lang="sk-SK" dirty="0"/>
          </a:p>
        </p:txBody>
      </p:sp>
      <p:sp>
        <p:nvSpPr>
          <p:cNvPr id="3" name="Zástupný symbol obsahu 2"/>
          <p:cNvSpPr>
            <a:spLocks noGrp="1"/>
          </p:cNvSpPr>
          <p:nvPr>
            <p:ph idx="1"/>
          </p:nvPr>
        </p:nvSpPr>
        <p:spPr>
          <a:xfrm>
            <a:off x="1043492" y="1844824"/>
            <a:ext cx="6777317" cy="3987805"/>
          </a:xfrm>
        </p:spPr>
        <p:txBody>
          <a:bodyPr>
            <a:normAutofit/>
          </a:bodyPr>
          <a:lstStyle/>
          <a:p>
            <a:r>
              <a:rPr lang="en-US" sz="1400" dirty="0" smtClean="0"/>
              <a:t>People consume</a:t>
            </a:r>
            <a:r>
              <a:rPr lang="sk-SK" sz="1400" dirty="0" smtClean="0"/>
              <a:t>d </a:t>
            </a:r>
            <a:r>
              <a:rPr lang="en-US" sz="1400" dirty="0" smtClean="0"/>
              <a:t> </a:t>
            </a:r>
            <a:r>
              <a:rPr lang="en-US" sz="1400" dirty="0"/>
              <a:t>blessed meals, the whole family together.</a:t>
            </a:r>
          </a:p>
          <a:p>
            <a:r>
              <a:rPr lang="en-US" sz="1400" dirty="0"/>
              <a:t>Together they sat down at the table for lunch. The main dish was roast lamb or </a:t>
            </a:r>
            <a:r>
              <a:rPr lang="en-US" sz="1400" dirty="0" smtClean="0"/>
              <a:t>goat</a:t>
            </a:r>
            <a:r>
              <a:rPr lang="sk-SK" sz="1400" dirty="0" smtClean="0"/>
              <a:t>.</a:t>
            </a:r>
            <a:endParaRPr lang="en-US" sz="1400" dirty="0"/>
          </a:p>
          <a:p>
            <a:r>
              <a:rPr lang="en-US" sz="1400" dirty="0"/>
              <a:t>In addition to meat, chicken soup or beef broth with vegetables and roast dumplings or garlic soup with pearl barley was </a:t>
            </a:r>
            <a:r>
              <a:rPr lang="en-US" sz="1400" dirty="0" smtClean="0"/>
              <a:t>served</a:t>
            </a:r>
            <a:r>
              <a:rPr lang="en-US" sz="1400" dirty="0"/>
              <a:t>. </a:t>
            </a:r>
            <a:r>
              <a:rPr lang="en-US" sz="1400" dirty="0" smtClean="0"/>
              <a:t>At</a:t>
            </a:r>
            <a:r>
              <a:rPr lang="en-US" sz="1400" dirty="0" smtClean="0"/>
              <a:t> </a:t>
            </a:r>
            <a:r>
              <a:rPr lang="en-US" sz="1400" dirty="0"/>
              <a:t>the end, everyone enjoyed the prepared cakes.</a:t>
            </a:r>
          </a:p>
          <a:p>
            <a:r>
              <a:rPr lang="sk-SK" sz="1400" dirty="0"/>
              <a:t>A</a:t>
            </a:r>
            <a:r>
              <a:rPr lang="en-US" sz="1400" dirty="0" smtClean="0"/>
              <a:t> </a:t>
            </a:r>
            <a:r>
              <a:rPr lang="en-US" sz="1400" dirty="0"/>
              <a:t>lot of eggs or </a:t>
            </a:r>
            <a:r>
              <a:rPr lang="en-US" sz="1400" dirty="0" smtClean="0"/>
              <a:t>meals</a:t>
            </a:r>
            <a:r>
              <a:rPr lang="sk-SK" sz="1400" dirty="0" smtClean="0"/>
              <a:t> </a:t>
            </a:r>
            <a:r>
              <a:rPr lang="en-US" sz="1400" dirty="0" smtClean="0"/>
              <a:t>with</a:t>
            </a:r>
            <a:r>
              <a:rPr lang="sk-SK" sz="1400" dirty="0" smtClean="0"/>
              <a:t> </a:t>
            </a:r>
            <a:r>
              <a:rPr lang="en-US" sz="1400" dirty="0" smtClean="0"/>
              <a:t>eggs </a:t>
            </a:r>
            <a:r>
              <a:rPr lang="en-US" sz="1400" dirty="0"/>
              <a:t>were eaten. They were a symbol of new </a:t>
            </a:r>
            <a:r>
              <a:rPr lang="en-US" sz="1400" dirty="0" smtClean="0"/>
              <a:t>life</a:t>
            </a:r>
            <a:r>
              <a:rPr lang="en-US" sz="1400" dirty="0"/>
              <a:t>, joy and spring</a:t>
            </a:r>
            <a:r>
              <a:rPr lang="en-US" sz="1400" dirty="0" smtClean="0"/>
              <a:t>.</a:t>
            </a:r>
            <a:endParaRPr lang="sk-SK" sz="1400" dirty="0" smtClean="0"/>
          </a:p>
          <a:p>
            <a:r>
              <a:rPr lang="sk-SK" sz="1200" dirty="0" smtClean="0">
                <a:hlinkClick r:id="rId2"/>
              </a:rPr>
              <a:t> </a:t>
            </a:r>
            <a:r>
              <a:rPr lang="sk-SK" sz="1200" dirty="0" err="1" smtClean="0">
                <a:hlinkClick r:id="rId2"/>
              </a:rPr>
              <a:t>source</a:t>
            </a:r>
            <a:r>
              <a:rPr lang="sk-SK" sz="1200" dirty="0" smtClean="0">
                <a:hlinkClick r:id="rId2"/>
              </a:rPr>
              <a:t> </a:t>
            </a:r>
            <a:r>
              <a:rPr lang="sk-SK" sz="1200" dirty="0" err="1" smtClean="0">
                <a:hlinkClick r:id="rId2"/>
              </a:rPr>
              <a:t>of</a:t>
            </a:r>
            <a:r>
              <a:rPr lang="sk-SK" sz="1200" dirty="0" smtClean="0">
                <a:hlinkClick r:id="rId2"/>
              </a:rPr>
              <a:t> </a:t>
            </a:r>
            <a:r>
              <a:rPr lang="sk-SK" sz="1200" dirty="0" err="1" smtClean="0">
                <a:hlinkClick r:id="rId2"/>
              </a:rPr>
              <a:t>picture</a:t>
            </a:r>
            <a:r>
              <a:rPr lang="sk-SK" sz="1200" dirty="0" smtClean="0">
                <a:hlinkClick r:id="rId2"/>
              </a:rPr>
              <a:t>: https</a:t>
            </a:r>
            <a:r>
              <a:rPr lang="sk-SK" sz="1200" dirty="0">
                <a:hlinkClick r:id="rId2"/>
              </a:rPr>
              <a:t>://kosicednes.sk/zaujimavosti/nezabudnime-velkonocne-zvyky-tradicie/</a:t>
            </a:r>
            <a:endParaRPr lang="sk-SK" sz="1200" dirty="0" smtClean="0"/>
          </a:p>
          <a:p>
            <a:endParaRPr lang="sk-SK" sz="1400" dirty="0"/>
          </a:p>
        </p:txBody>
      </p:sp>
      <p:pic>
        <p:nvPicPr>
          <p:cNvPr id="7171" name="Picture 3" descr="C:\Users\Slavomíra\Desktop\velkonocny-sto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3888" y="4141353"/>
            <a:ext cx="3312368" cy="1842008"/>
          </a:xfrm>
          <a:prstGeom prst="round2DiagRect">
            <a:avLst>
              <a:gd name="adj1" fmla="val 16667"/>
              <a:gd name="adj2" fmla="val 0"/>
            </a:avLst>
          </a:prstGeom>
          <a:ln w="88900" cap="sq">
            <a:solidFill>
              <a:schemeClr val="bg2">
                <a:lumMod val="50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733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156</TotalTime>
  <Words>722</Words>
  <Application>Microsoft Office PowerPoint</Application>
  <PresentationFormat>Prezentácia na obrazovke (4:3)</PresentationFormat>
  <Paragraphs>48</Paragraphs>
  <Slides>11</Slides>
  <Notes>0</Notes>
  <HiddenSlides>0</HiddenSlides>
  <MMClips>0</MMClips>
  <ScaleCrop>false</ScaleCrop>
  <HeadingPairs>
    <vt:vector size="4" baseType="variant">
      <vt:variant>
        <vt:lpstr>Motív</vt:lpstr>
      </vt:variant>
      <vt:variant>
        <vt:i4>1</vt:i4>
      </vt:variant>
      <vt:variant>
        <vt:lpstr>Nadpisy snímok</vt:lpstr>
      </vt:variant>
      <vt:variant>
        <vt:i4>11</vt:i4>
      </vt:variant>
    </vt:vector>
  </HeadingPairs>
  <TitlesOfParts>
    <vt:vector size="12" baseType="lpstr">
      <vt:lpstr>Austin</vt:lpstr>
      <vt:lpstr>TRADITIONAL EASTER DISHES IN SLOVAKIA </vt:lpstr>
      <vt:lpstr>PALM SUNDAY</vt:lpstr>
      <vt:lpstr>Green Thursday</vt:lpstr>
      <vt:lpstr>Good Friday </vt:lpstr>
      <vt:lpstr>White Saturday </vt:lpstr>
      <vt:lpstr>White Saturday</vt:lpstr>
      <vt:lpstr>White Saturday</vt:lpstr>
      <vt:lpstr>How to bake The Lamb</vt:lpstr>
      <vt:lpstr>Easter Sunday </vt:lpstr>
      <vt:lpstr>Easter Monday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TYPICAL EASTER MEALS</dc:title>
  <dc:creator>Slavomíra</dc:creator>
  <cp:lastModifiedBy>Slavomíra</cp:lastModifiedBy>
  <cp:revision>16</cp:revision>
  <dcterms:created xsi:type="dcterms:W3CDTF">2020-03-26T16:46:16Z</dcterms:created>
  <dcterms:modified xsi:type="dcterms:W3CDTF">2020-03-27T00:10:15Z</dcterms:modified>
</cp:coreProperties>
</file>