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57" r:id="rId3"/>
    <p:sldId id="260" r:id="rId4"/>
    <p:sldId id="262"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095" autoAdjust="0"/>
    <p:restoredTop sz="94660"/>
  </p:normalViewPr>
  <p:slideViewPr>
    <p:cSldViewPr snapToGrid="0">
      <p:cViewPr>
        <p:scale>
          <a:sx n="100" d="100"/>
          <a:sy n="100" d="100"/>
        </p:scale>
        <p:origin x="-72" y="4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67C0C22-EBDA-4130-87AE-CB28BC19B077}"/>
              </a:ext>
            </a:extLst>
          </p:cNvPr>
          <p:cNvSpPr>
            <a:spLocks noGrp="1"/>
          </p:cNvSpPr>
          <p:nvPr>
            <p:ph type="dt" sz="half" idx="10"/>
          </p:nvPr>
        </p:nvSpPr>
        <p:spPr/>
        <p:txBody>
          <a:bodyPr/>
          <a:lstStyle/>
          <a:p>
            <a:fld id="{82EDB8D0-98ED-4B86-9D5F-E61ADC70144D}" type="datetimeFigureOut">
              <a:rPr lang="en-US" smtClean="0"/>
              <a:pPr/>
              <a:t>9/3/2020</a:t>
            </a:fld>
            <a:endParaRPr lang="en-US" dirty="0"/>
          </a:p>
        </p:txBody>
      </p:sp>
      <p:sp>
        <p:nvSpPr>
          <p:cNvPr id="5" name="Footer Placeholder 4">
            <a:extLst>
              <a:ext uri="{FF2B5EF4-FFF2-40B4-BE49-F238E27FC236}">
                <a16:creationId xmlns:a16="http://schemas.microsoft.com/office/drawing/2014/main" xmlns=""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FA7B86-E610-42EA-B4DC-C2F44778527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xmlns=""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xmlns=""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4712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43AA9A-2280-4F63-8B3D-20742AE6901F}"/>
              </a:ext>
            </a:extLst>
          </p:cNvPr>
          <p:cNvSpPr>
            <a:spLocks noGrp="1"/>
          </p:cNvSpPr>
          <p:nvPr>
            <p:ph type="dt" sz="half" idx="10"/>
          </p:nvPr>
        </p:nvSpPr>
        <p:spPr/>
        <p:txBody>
          <a:bodyPr/>
          <a:lstStyle/>
          <a:p>
            <a:fld id="{82EDB8D0-98ED-4B86-9D5F-E61ADC70144D}" type="datetimeFigureOut">
              <a:rPr lang="en-US" smtClean="0"/>
              <a:pPr/>
              <a:t>9/3/2020</a:t>
            </a:fld>
            <a:endParaRPr lang="en-US"/>
          </a:p>
        </p:txBody>
      </p:sp>
      <p:sp>
        <p:nvSpPr>
          <p:cNvPr id="5" name="Footer Placeholder 4">
            <a:extLst>
              <a:ext uri="{FF2B5EF4-FFF2-40B4-BE49-F238E27FC236}">
                <a16:creationId xmlns:a16="http://schemas.microsoft.com/office/drawing/2014/main" xmlns=""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140D36-2E71-4F27-967F-7A3E4C6EE19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xmlns=""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6489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749755-9FF4-428A-AEB7-1A6477466741}"/>
              </a:ext>
            </a:extLst>
          </p:cNvPr>
          <p:cNvSpPr>
            <a:spLocks noGrp="1"/>
          </p:cNvSpPr>
          <p:nvPr>
            <p:ph type="dt" sz="half" idx="10"/>
          </p:nvPr>
        </p:nvSpPr>
        <p:spPr/>
        <p:txBody>
          <a:bodyPr/>
          <a:lstStyle/>
          <a:p>
            <a:fld id="{82EDB8D0-98ED-4B86-9D5F-E61ADC70144D}" type="datetimeFigureOut">
              <a:rPr lang="en-US" smtClean="0"/>
              <a:pPr/>
              <a:t>9/3/2020</a:t>
            </a:fld>
            <a:endParaRPr lang="en-US"/>
          </a:p>
        </p:txBody>
      </p:sp>
      <p:sp>
        <p:nvSpPr>
          <p:cNvPr id="5" name="Footer Placeholder 4">
            <a:extLst>
              <a:ext uri="{FF2B5EF4-FFF2-40B4-BE49-F238E27FC236}">
                <a16:creationId xmlns:a16="http://schemas.microsoft.com/office/drawing/2014/main" xmlns=""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D24C42-4B05-4EEF-BE14-29041EC9C0E5}"/>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xmlns=""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028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p:txBody>
          <a:bodyPr/>
          <a:lstStyle/>
          <a:p>
            <a:fld id="{82EDB8D0-98ED-4B86-9D5F-E61ADC70144D}" type="datetimeFigureOut">
              <a:rPr lang="en-US" smtClean="0"/>
              <a:pPr/>
              <a:t>9/3/2020</a:t>
            </a:fld>
            <a:endParaRPr lang="en-US" dirty="0"/>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CA5B62-3338-46A5-B381-A63B88CB0DDA}"/>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xmlns=""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3054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AA5F313-1240-47AE-A026-7F349292B5CA}"/>
              </a:ext>
            </a:extLst>
          </p:cNvPr>
          <p:cNvSpPr>
            <a:spLocks noGrp="1"/>
          </p:cNvSpPr>
          <p:nvPr>
            <p:ph type="dt" sz="half" idx="10"/>
          </p:nvPr>
        </p:nvSpPr>
        <p:spPr/>
        <p:txBody>
          <a:bodyPr/>
          <a:lstStyle/>
          <a:p>
            <a:fld id="{82EDB8D0-98ED-4B86-9D5F-E61ADC70144D}" type="datetimeFigureOut">
              <a:rPr lang="en-US" smtClean="0"/>
              <a:pPr/>
              <a:t>9/3/2020</a:t>
            </a:fld>
            <a:endParaRPr lang="en-US"/>
          </a:p>
        </p:txBody>
      </p:sp>
      <p:sp>
        <p:nvSpPr>
          <p:cNvPr id="5" name="Footer Placeholder 4">
            <a:extLst>
              <a:ext uri="{FF2B5EF4-FFF2-40B4-BE49-F238E27FC236}">
                <a16:creationId xmlns:a16="http://schemas.microsoft.com/office/drawing/2014/main" xmlns=""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94C5B6-1598-48B4-9B3A-3078FDBE90B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9" name="Freeform: Shape 8">
            <a:extLst>
              <a:ext uri="{FF2B5EF4-FFF2-40B4-BE49-F238E27FC236}">
                <a16:creationId xmlns:a16="http://schemas.microsoft.com/office/drawing/2014/main" xmlns=""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7724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D8B65F-F709-469F-9961-4D01896CAA12}"/>
              </a:ext>
            </a:extLst>
          </p:cNvPr>
          <p:cNvSpPr>
            <a:spLocks noGrp="1"/>
          </p:cNvSpPr>
          <p:nvPr>
            <p:ph type="dt" sz="half" idx="10"/>
          </p:nvPr>
        </p:nvSpPr>
        <p:spPr/>
        <p:txBody>
          <a:bodyPr/>
          <a:lstStyle/>
          <a:p>
            <a:fld id="{82EDB8D0-98ED-4B86-9D5F-E61ADC70144D}" type="datetimeFigureOut">
              <a:rPr lang="en-US" smtClean="0"/>
              <a:pPr/>
              <a:t>9/3/2020</a:t>
            </a:fld>
            <a:endParaRPr lang="en-US"/>
          </a:p>
        </p:txBody>
      </p:sp>
      <p:sp>
        <p:nvSpPr>
          <p:cNvPr id="6" name="Footer Placeholder 5">
            <a:extLst>
              <a:ext uri="{FF2B5EF4-FFF2-40B4-BE49-F238E27FC236}">
                <a16:creationId xmlns:a16="http://schemas.microsoft.com/office/drawing/2014/main" xmlns=""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00D60B-86A1-479D-BCE8-06D2C3DBC94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a16="http://schemas.microsoft.com/office/drawing/2014/main" xmlns=""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1444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8A5018-8A77-40E8-B159-4894ECF228B1}"/>
              </a:ext>
            </a:extLst>
          </p:cNvPr>
          <p:cNvSpPr>
            <a:spLocks noGrp="1"/>
          </p:cNvSpPr>
          <p:nvPr>
            <p:ph type="dt" sz="half" idx="10"/>
          </p:nvPr>
        </p:nvSpPr>
        <p:spPr/>
        <p:txBody>
          <a:bodyPr/>
          <a:lstStyle/>
          <a:p>
            <a:fld id="{82EDB8D0-98ED-4B86-9D5F-E61ADC70144D}" type="datetimeFigureOut">
              <a:rPr lang="en-US" smtClean="0"/>
              <a:pPr/>
              <a:t>9/3/2020</a:t>
            </a:fld>
            <a:endParaRPr lang="en-US"/>
          </a:p>
        </p:txBody>
      </p:sp>
      <p:sp>
        <p:nvSpPr>
          <p:cNvPr id="8" name="Footer Placeholder 7">
            <a:extLst>
              <a:ext uri="{FF2B5EF4-FFF2-40B4-BE49-F238E27FC236}">
                <a16:creationId xmlns:a16="http://schemas.microsoft.com/office/drawing/2014/main" xmlns=""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D29F7D-B101-4950-A2C0-F350FB26D45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10" name="Freeform: Shape 9">
            <a:extLst>
              <a:ext uri="{FF2B5EF4-FFF2-40B4-BE49-F238E27FC236}">
                <a16:creationId xmlns:a16="http://schemas.microsoft.com/office/drawing/2014/main" xmlns=""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1630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p:txBody>
          <a:bodyPr/>
          <a:lstStyle/>
          <a:p>
            <a:fld id="{82EDB8D0-98ED-4B86-9D5F-E61ADC70144D}" type="datetimeFigureOut">
              <a:rPr lang="en-US" smtClean="0"/>
              <a:pPr/>
              <a:t>9/3/2020</a:t>
            </a:fld>
            <a:endParaRPr lang="en-US"/>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6" name="Freeform: Shape 5">
            <a:extLst>
              <a:ext uri="{FF2B5EF4-FFF2-40B4-BE49-F238E27FC236}">
                <a16:creationId xmlns:a16="http://schemas.microsoft.com/office/drawing/2014/main" xmlns=""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xmlns=""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9692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024287-C9B9-48AC-8E4D-A282DE2F44F5}"/>
              </a:ext>
            </a:extLst>
          </p:cNvPr>
          <p:cNvSpPr>
            <a:spLocks noGrp="1"/>
          </p:cNvSpPr>
          <p:nvPr>
            <p:ph type="dt" sz="half" idx="10"/>
          </p:nvPr>
        </p:nvSpPr>
        <p:spPr/>
        <p:txBody>
          <a:bodyPr/>
          <a:lstStyle/>
          <a:p>
            <a:fld id="{82EDB8D0-98ED-4B86-9D5F-E61ADC70144D}" type="datetimeFigureOut">
              <a:rPr lang="en-US" smtClean="0"/>
              <a:pPr/>
              <a:t>9/3/2020</a:t>
            </a:fld>
            <a:endParaRPr lang="en-US"/>
          </a:p>
        </p:txBody>
      </p:sp>
      <p:sp>
        <p:nvSpPr>
          <p:cNvPr id="3" name="Footer Placeholder 2">
            <a:extLst>
              <a:ext uri="{FF2B5EF4-FFF2-40B4-BE49-F238E27FC236}">
                <a16:creationId xmlns:a16="http://schemas.microsoft.com/office/drawing/2014/main" xmlns=""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BE73CE-2859-4D49-A9EC-26AF3FBDF6A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5" name="Freeform: Shape 4">
            <a:extLst>
              <a:ext uri="{FF2B5EF4-FFF2-40B4-BE49-F238E27FC236}">
                <a16:creationId xmlns:a16="http://schemas.microsoft.com/office/drawing/2014/main" xmlns=""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5575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70783-FF31-4C4E-9196-EB169B209747}"/>
              </a:ext>
            </a:extLst>
          </p:cNvPr>
          <p:cNvSpPr>
            <a:spLocks noGrp="1"/>
          </p:cNvSpPr>
          <p:nvPr>
            <p:ph type="dt" sz="half" idx="10"/>
          </p:nvPr>
        </p:nvSpPr>
        <p:spPr/>
        <p:txBody>
          <a:bodyPr/>
          <a:lstStyle/>
          <a:p>
            <a:fld id="{82EDB8D0-98ED-4B86-9D5F-E61ADC70144D}" type="datetimeFigureOut">
              <a:rPr lang="en-US" smtClean="0"/>
              <a:pPr/>
              <a:t>9/3/2020</a:t>
            </a:fld>
            <a:endParaRPr lang="en-US"/>
          </a:p>
        </p:txBody>
      </p:sp>
      <p:sp>
        <p:nvSpPr>
          <p:cNvPr id="6" name="Footer Placeholder 5">
            <a:extLst>
              <a:ext uri="{FF2B5EF4-FFF2-40B4-BE49-F238E27FC236}">
                <a16:creationId xmlns:a16="http://schemas.microsoft.com/office/drawing/2014/main" xmlns=""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7E50A0-1E05-49C5-88C9-46267751201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a16="http://schemas.microsoft.com/office/drawing/2014/main" xmlns=""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3655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A07CB7-0520-4D64-B76C-C31AC557832D}"/>
              </a:ext>
            </a:extLst>
          </p:cNvPr>
          <p:cNvSpPr>
            <a:spLocks noGrp="1"/>
          </p:cNvSpPr>
          <p:nvPr>
            <p:ph type="dt" sz="half" idx="10"/>
          </p:nvPr>
        </p:nvSpPr>
        <p:spPr/>
        <p:txBody>
          <a:bodyPr/>
          <a:lstStyle/>
          <a:p>
            <a:fld id="{82EDB8D0-98ED-4B86-9D5F-E61ADC70144D}" type="datetimeFigureOut">
              <a:rPr lang="en-US" smtClean="0"/>
              <a:pPr/>
              <a:t>9/3/2020</a:t>
            </a:fld>
            <a:endParaRPr lang="en-US"/>
          </a:p>
        </p:txBody>
      </p:sp>
      <p:sp>
        <p:nvSpPr>
          <p:cNvPr id="6" name="Footer Placeholder 5">
            <a:extLst>
              <a:ext uri="{FF2B5EF4-FFF2-40B4-BE49-F238E27FC236}">
                <a16:creationId xmlns:a16="http://schemas.microsoft.com/office/drawing/2014/main" xmlns=""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E96AEB-9481-4CCE-B110-FEDD334835B8}"/>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a16="http://schemas.microsoft.com/office/drawing/2014/main" xmlns=""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8014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9/3/2020</a:t>
            </a:fld>
            <a:endParaRPr lang="en-US" dirty="0"/>
          </a:p>
        </p:txBody>
      </p:sp>
      <p:sp>
        <p:nvSpPr>
          <p:cNvPr id="5" name="Footer Placeholder 4">
            <a:extLst>
              <a:ext uri="{FF2B5EF4-FFF2-40B4-BE49-F238E27FC236}">
                <a16:creationId xmlns:a16="http://schemas.microsoft.com/office/drawing/2014/main" xmlns=""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xmlns=""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xmlns="" val="212083686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34" r:id="rId5"/>
    <p:sldLayoutId id="2147483739" r:id="rId6"/>
    <p:sldLayoutId id="2147483735" r:id="rId7"/>
    <p:sldLayoutId id="2147483736" r:id="rId8"/>
    <p:sldLayoutId id="2147483737" r:id="rId9"/>
    <p:sldLayoutId id="2147483738"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kayakapi.com/wp-content/uploads/2016/05/hidirellez-nedir-ne-yapilir-ne-yapilmazjpg.jp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internethaber.com/files/2016/2/8/1564114/1564114.jpg" TargetMode="Externa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crypted-tbn0.gstatic.com/images?q=tbn:ANd9GcThu_qy5NjZk9zYM84wGe1Z_yNVMppDD7-3e1GFtj3qE1UOpnaE&amp;usqp=CAU"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iyarbakirsoz.com/Images/208160.webp"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7">
            <a:extLst>
              <a:ext uri="{FF2B5EF4-FFF2-40B4-BE49-F238E27FC236}">
                <a16:creationId xmlns:a16="http://schemas.microsoft.com/office/drawing/2014/main" xmlns="" id="{B9651FA3-B4A1-4E98-9B71-4CF8208779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8C4C3EA7-A881-476B-880B-3CCE54BCE5F0}"/>
              </a:ext>
            </a:extLst>
          </p:cNvPr>
          <p:cNvSpPr>
            <a:spLocks noGrp="1"/>
          </p:cNvSpPr>
          <p:nvPr>
            <p:ph type="ctrTitle"/>
          </p:nvPr>
        </p:nvSpPr>
        <p:spPr>
          <a:xfrm>
            <a:off x="6518173" y="753626"/>
            <a:ext cx="5673827" cy="3411974"/>
          </a:xfrm>
        </p:spPr>
        <p:txBody>
          <a:bodyPr>
            <a:normAutofit/>
          </a:bodyPr>
          <a:lstStyle/>
          <a:p>
            <a:r>
              <a:rPr lang="tr-TR" sz="6600" dirty="0">
                <a:solidFill>
                  <a:srgbClr val="FF0000"/>
                </a:solidFill>
                <a:latin typeface="Baskerville Old Face" panose="02020602080505020303" pitchFamily="18" charset="0"/>
              </a:rPr>
              <a:t>H</a:t>
            </a:r>
            <a:r>
              <a:rPr lang="tr-TR" sz="6600" dirty="0">
                <a:solidFill>
                  <a:srgbClr val="FFC000"/>
                </a:solidFill>
                <a:latin typeface="Baskerville Old Face" panose="02020602080505020303" pitchFamily="18" charset="0"/>
              </a:rPr>
              <a:t>I</a:t>
            </a:r>
            <a:r>
              <a:rPr lang="tr-TR" sz="6600" dirty="0">
                <a:solidFill>
                  <a:srgbClr val="92D050"/>
                </a:solidFill>
                <a:latin typeface="Baskerville Old Face" panose="02020602080505020303" pitchFamily="18" charset="0"/>
              </a:rPr>
              <a:t>D</a:t>
            </a:r>
            <a:r>
              <a:rPr lang="tr-TR" sz="6600" dirty="0">
                <a:solidFill>
                  <a:srgbClr val="00B0F0"/>
                </a:solidFill>
                <a:latin typeface="Baskerville Old Face" panose="02020602080505020303" pitchFamily="18" charset="0"/>
              </a:rPr>
              <a:t>I</a:t>
            </a:r>
            <a:r>
              <a:rPr lang="tr-TR" sz="6600" dirty="0">
                <a:solidFill>
                  <a:srgbClr val="C00000"/>
                </a:solidFill>
                <a:latin typeface="Baskerville Old Face" panose="02020602080505020303" pitchFamily="18" charset="0"/>
              </a:rPr>
              <a:t>R</a:t>
            </a:r>
            <a:r>
              <a:rPr lang="tr-TR" sz="6600" dirty="0">
                <a:solidFill>
                  <a:schemeClr val="accent5">
                    <a:lumMod val="50000"/>
                  </a:schemeClr>
                </a:solidFill>
                <a:latin typeface="Baskerville Old Face" panose="02020602080505020303" pitchFamily="18" charset="0"/>
              </a:rPr>
              <a:t>E</a:t>
            </a:r>
            <a:r>
              <a:rPr lang="tr-TR" sz="6600" dirty="0">
                <a:solidFill>
                  <a:schemeClr val="accent3">
                    <a:lumMod val="60000"/>
                    <a:lumOff val="40000"/>
                  </a:schemeClr>
                </a:solidFill>
                <a:latin typeface="Baskerville Old Face" panose="02020602080505020303" pitchFamily="18" charset="0"/>
              </a:rPr>
              <a:t>L</a:t>
            </a:r>
            <a:r>
              <a:rPr lang="tr-TR" sz="6600" dirty="0">
                <a:latin typeface="Baskerville Old Face" panose="02020602080505020303" pitchFamily="18" charset="0"/>
              </a:rPr>
              <a:t>L</a:t>
            </a:r>
            <a:r>
              <a:rPr lang="tr-TR" sz="6600" dirty="0">
                <a:solidFill>
                  <a:srgbClr val="7030A0"/>
                </a:solidFill>
                <a:latin typeface="Baskerville Old Face" panose="02020602080505020303" pitchFamily="18" charset="0"/>
              </a:rPr>
              <a:t>E</a:t>
            </a:r>
            <a:r>
              <a:rPr lang="tr-TR" sz="6600" dirty="0">
                <a:solidFill>
                  <a:srgbClr val="FF7C80"/>
                </a:solidFill>
                <a:latin typeface="Baskerville Old Face" panose="02020602080505020303" pitchFamily="18" charset="0"/>
              </a:rPr>
              <a:t>Z</a:t>
            </a:r>
          </a:p>
        </p:txBody>
      </p:sp>
      <p:sp>
        <p:nvSpPr>
          <p:cNvPr id="3" name="Alt Başlık 2">
            <a:extLst>
              <a:ext uri="{FF2B5EF4-FFF2-40B4-BE49-F238E27FC236}">
                <a16:creationId xmlns:a16="http://schemas.microsoft.com/office/drawing/2014/main" xmlns="" id="{85AFA1C1-35F1-4018-9896-DCDC9499A68B}"/>
              </a:ext>
            </a:extLst>
          </p:cNvPr>
          <p:cNvSpPr>
            <a:spLocks noGrp="1"/>
          </p:cNvSpPr>
          <p:nvPr>
            <p:ph type="subTitle" idx="1"/>
          </p:nvPr>
        </p:nvSpPr>
        <p:spPr>
          <a:xfrm flipV="1">
            <a:off x="6604059" y="3757771"/>
            <a:ext cx="45719" cy="92074"/>
          </a:xfrm>
        </p:spPr>
        <p:txBody>
          <a:bodyPr>
            <a:normAutofit fontScale="25000" lnSpcReduction="20000"/>
          </a:bodyPr>
          <a:lstStyle/>
          <a:p>
            <a:r>
              <a:rPr lang="tr-TR" sz="800" dirty="0"/>
              <a:t>.</a:t>
            </a:r>
          </a:p>
        </p:txBody>
      </p:sp>
      <p:sp>
        <p:nvSpPr>
          <p:cNvPr id="47" name="Freeform: Shape 39">
            <a:extLst>
              <a:ext uri="{FF2B5EF4-FFF2-40B4-BE49-F238E27FC236}">
                <a16:creationId xmlns:a16="http://schemas.microsoft.com/office/drawing/2014/main" xmlns=""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1">
            <a:extLst>
              <a:ext uri="{FF2B5EF4-FFF2-40B4-BE49-F238E27FC236}">
                <a16:creationId xmlns:a16="http://schemas.microsoft.com/office/drawing/2014/main" xmlns=""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xmlns=""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xmlns=""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xmlns=""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xmlns=""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542925" y="1195388"/>
            <a:ext cx="5505450" cy="4834691"/>
          </a:xfrm>
          <a:prstGeom prst="rect">
            <a:avLst/>
          </a:prstGeom>
          <a:noFill/>
          <a:ln w="9525">
            <a:noFill/>
            <a:miter lim="800000"/>
            <a:headEnd/>
            <a:tailEnd/>
          </a:ln>
        </p:spPr>
      </p:pic>
      <p:sp>
        <p:nvSpPr>
          <p:cNvPr id="15" name="14 Metin kutusu"/>
          <p:cNvSpPr txBox="1"/>
          <p:nvPr/>
        </p:nvSpPr>
        <p:spPr>
          <a:xfrm>
            <a:off x="685800" y="6229350"/>
            <a:ext cx="5981700" cy="369332"/>
          </a:xfrm>
          <a:prstGeom prst="rect">
            <a:avLst/>
          </a:prstGeom>
          <a:noFill/>
        </p:spPr>
        <p:txBody>
          <a:bodyPr wrap="square" rtlCol="0">
            <a:spAutoFit/>
          </a:bodyPr>
          <a:lstStyle/>
          <a:p>
            <a:r>
              <a:rPr lang="tr-TR" sz="900" u="sng" dirty="0" smtClean="0">
                <a:hlinkClick r:id="rId3"/>
              </a:rPr>
              <a:t> Picture </a:t>
            </a:r>
            <a:r>
              <a:rPr lang="tr-TR" sz="900" u="sng" dirty="0" err="1" smtClean="0">
                <a:hlinkClick r:id="rId3"/>
              </a:rPr>
              <a:t>Source</a:t>
            </a:r>
            <a:r>
              <a:rPr lang="tr-TR" sz="900" u="sng" dirty="0" smtClean="0">
                <a:hlinkClick r:id="rId3"/>
              </a:rPr>
              <a:t>: </a:t>
            </a:r>
          </a:p>
          <a:p>
            <a:r>
              <a:rPr lang="tr-TR" sz="900" dirty="0" smtClean="0">
                <a:hlinkClick r:id="rId3"/>
              </a:rPr>
              <a:t>http://blog.kayakapi.com/wp-content/uploads/2016/05/hidirellez-nedir-ne-yapilir-ne-yapilmazjpg.jpg</a:t>
            </a:r>
            <a:endParaRPr lang="tr-TR" sz="900" dirty="0"/>
          </a:p>
        </p:txBody>
      </p:sp>
    </p:spTree>
    <p:extLst>
      <p:ext uri="{BB962C8B-B14F-4D97-AF65-F5344CB8AC3E}">
        <p14:creationId xmlns:p14="http://schemas.microsoft.com/office/powerpoint/2010/main" xmlns="" val="3383914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50FF5BF-E7BD-48CA-8AA2-D26A606EA10D}"/>
              </a:ext>
            </a:extLst>
          </p:cNvPr>
          <p:cNvSpPr>
            <a:spLocks noGrp="1"/>
          </p:cNvSpPr>
          <p:nvPr>
            <p:ph type="title"/>
          </p:nvPr>
        </p:nvSpPr>
        <p:spPr>
          <a:xfrm>
            <a:off x="444137" y="1162050"/>
            <a:ext cx="6557555" cy="3710396"/>
          </a:xfrm>
        </p:spPr>
        <p:txBody>
          <a:bodyPr>
            <a:normAutofit/>
          </a:bodyPr>
          <a:lstStyle/>
          <a:p>
            <a:r>
              <a:rPr lang="tr-TR" sz="3600" dirty="0">
                <a:solidFill>
                  <a:srgbClr val="FF0000"/>
                </a:solidFill>
                <a:cs typeface="Arial" panose="020B0604020202020204" pitchFamily="34" charset="0"/>
              </a:rPr>
              <a:t>WHAT IS THE DAY OF HIDIRELLEZ</a:t>
            </a:r>
            <a:r>
              <a:rPr lang="tr-TR" sz="3600" dirty="0" smtClean="0">
                <a:solidFill>
                  <a:srgbClr val="FF0000"/>
                </a:solidFill>
                <a:cs typeface="Arial" panose="020B0604020202020204" pitchFamily="34" charset="0"/>
              </a:rPr>
              <a:t>?</a:t>
            </a:r>
            <a:br>
              <a:rPr lang="tr-TR" sz="3600" dirty="0" smtClean="0">
                <a:solidFill>
                  <a:srgbClr val="FF0000"/>
                </a:solidFill>
                <a:cs typeface="Arial" panose="020B0604020202020204" pitchFamily="34" charset="0"/>
              </a:rPr>
            </a:br>
            <a:r>
              <a:rPr lang="tr-TR" sz="2000" dirty="0" smtClean="0">
                <a:solidFill>
                  <a:srgbClr val="FF0000"/>
                </a:solidFill>
                <a:cs typeface="Arial" panose="020B0604020202020204" pitchFamily="34" charset="0"/>
              </a:rPr>
              <a:t/>
            </a:r>
            <a:br>
              <a:rPr lang="tr-TR" sz="2000" dirty="0" smtClean="0">
                <a:solidFill>
                  <a:srgbClr val="FF0000"/>
                </a:solidFill>
                <a:cs typeface="Arial" panose="020B0604020202020204" pitchFamily="34" charset="0"/>
              </a:rPr>
            </a:br>
            <a:r>
              <a:rPr lang="tr-TR" sz="2000" dirty="0" smtClean="0">
                <a:solidFill>
                  <a:srgbClr val="FF0000"/>
                </a:solidFill>
                <a:cs typeface="Arial" panose="020B0604020202020204" pitchFamily="34" charset="0"/>
              </a:rPr>
              <a:t> </a:t>
            </a:r>
            <a:r>
              <a:rPr lang="en-US" sz="2000" dirty="0" smtClean="0"/>
              <a:t>H</a:t>
            </a:r>
            <a:r>
              <a:rPr lang="tr-TR" sz="2000" dirty="0" smtClean="0"/>
              <a:t>ı</a:t>
            </a:r>
            <a:r>
              <a:rPr lang="en-US" sz="2000" dirty="0" smtClean="0"/>
              <a:t>d</a:t>
            </a:r>
            <a:r>
              <a:rPr lang="tr-TR" sz="2000" dirty="0" smtClean="0"/>
              <a:t>ı</a:t>
            </a:r>
            <a:r>
              <a:rPr lang="en-US" sz="2000" dirty="0" err="1" smtClean="0"/>
              <a:t>rellez</a:t>
            </a:r>
            <a:r>
              <a:rPr lang="en-US" sz="2000" dirty="0" smtClean="0"/>
              <a:t> </a:t>
            </a:r>
            <a:r>
              <a:rPr lang="en-US" sz="2000" dirty="0"/>
              <a:t>or </a:t>
            </a:r>
            <a:r>
              <a:rPr lang="en-US" sz="2000" dirty="0" err="1"/>
              <a:t>Hıdrellez</a:t>
            </a:r>
            <a:r>
              <a:rPr lang="en-US" sz="2000" dirty="0"/>
              <a:t> is one of the seasonal holidays celebrated in the Turkish world. It is called </a:t>
            </a:r>
            <a:r>
              <a:rPr lang="en-US" sz="2000" dirty="0" err="1"/>
              <a:t>Ruz</a:t>
            </a:r>
            <a:r>
              <a:rPr lang="en-US" sz="2000" dirty="0"/>
              <a:t>-ı Speed or Speed day. This day is celebrated by The Day when </a:t>
            </a:r>
            <a:r>
              <a:rPr lang="en-US" sz="2000" dirty="0" err="1"/>
              <a:t>Helith</a:t>
            </a:r>
            <a:r>
              <a:rPr lang="en-US" sz="2000" dirty="0"/>
              <a:t> and </a:t>
            </a:r>
            <a:r>
              <a:rPr lang="en-US" sz="2000" dirty="0" smtClean="0"/>
              <a:t>Elijah</a:t>
            </a:r>
            <a:r>
              <a:rPr lang="tr-TR" sz="2000" dirty="0" smtClean="0"/>
              <a:t> (</a:t>
            </a:r>
            <a:r>
              <a:rPr lang="tr-TR" sz="2000" dirty="0" err="1" smtClean="0"/>
              <a:t>two</a:t>
            </a:r>
            <a:r>
              <a:rPr lang="tr-TR" sz="2000" dirty="0" smtClean="0"/>
              <a:t> </a:t>
            </a:r>
            <a:r>
              <a:rPr lang="tr-TR" sz="2000" dirty="0" err="1" smtClean="0"/>
              <a:t>prophets</a:t>
            </a:r>
            <a:r>
              <a:rPr lang="tr-TR" sz="2000" dirty="0" smtClean="0"/>
              <a:t>)</a:t>
            </a:r>
            <a:r>
              <a:rPr lang="en-US" sz="2000" dirty="0" smtClean="0"/>
              <a:t> </a:t>
            </a:r>
            <a:r>
              <a:rPr lang="en-US" sz="2000" dirty="0"/>
              <a:t>met on earth. The day of </a:t>
            </a:r>
            <a:r>
              <a:rPr lang="en-US" sz="2000" dirty="0" smtClean="0"/>
              <a:t>H</a:t>
            </a:r>
            <a:r>
              <a:rPr lang="tr-TR" sz="2000" dirty="0" smtClean="0"/>
              <a:t>ı</a:t>
            </a:r>
            <a:r>
              <a:rPr lang="en-US" sz="2000" dirty="0" smtClean="0"/>
              <a:t>d</a:t>
            </a:r>
            <a:r>
              <a:rPr lang="tr-TR" sz="2000" dirty="0" smtClean="0"/>
              <a:t>ı</a:t>
            </a:r>
            <a:r>
              <a:rPr lang="en-US" sz="2000" dirty="0" err="1" smtClean="0"/>
              <a:t>rellez</a:t>
            </a:r>
            <a:r>
              <a:rPr lang="en-US" sz="2000" dirty="0" smtClean="0"/>
              <a:t> </a:t>
            </a:r>
            <a:r>
              <a:rPr lang="en-US" sz="2000" dirty="0"/>
              <a:t>is celebrated in Turkey on the night that connects May 5th to May 6th. </a:t>
            </a: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endParaRPr lang="tr-TR" sz="2000" dirty="0"/>
          </a:p>
        </p:txBody>
      </p:sp>
      <p:pic>
        <p:nvPicPr>
          <p:cNvPr id="7" name="İçerik Yer Tutucusu 6">
            <a:extLst>
              <a:ext uri="{FF2B5EF4-FFF2-40B4-BE49-F238E27FC236}">
                <a16:creationId xmlns:a16="http://schemas.microsoft.com/office/drawing/2014/main" xmlns="" id="{AF6641C5-6370-4DC2-BC7A-A77010E1658A}"/>
              </a:ext>
            </a:extLst>
          </p:cNvPr>
          <p:cNvPicPr>
            <a:picLocks noGrp="1" noChangeAspect="1"/>
          </p:cNvPicPr>
          <p:nvPr>
            <p:ph idx="1"/>
          </p:nvPr>
        </p:nvPicPr>
        <p:blipFill>
          <a:blip r:embed="rId2" cstate="print"/>
          <a:stretch>
            <a:fillRect/>
          </a:stretch>
        </p:blipFill>
        <p:spPr>
          <a:xfrm>
            <a:off x="7153277" y="1314450"/>
            <a:ext cx="4772023" cy="3964518"/>
          </a:xfrm>
          <a:prstGeom prst="rect">
            <a:avLst/>
          </a:prstGeom>
        </p:spPr>
      </p:pic>
      <p:sp>
        <p:nvSpPr>
          <p:cNvPr id="4" name="Metin Yer Tutucusu 3">
            <a:extLst>
              <a:ext uri="{FF2B5EF4-FFF2-40B4-BE49-F238E27FC236}">
                <a16:creationId xmlns:a16="http://schemas.microsoft.com/office/drawing/2014/main" xmlns="" id="{B7994AEB-DB7D-47F2-983A-5C4F9D782AE0}"/>
              </a:ext>
            </a:extLst>
          </p:cNvPr>
          <p:cNvSpPr>
            <a:spLocks noGrp="1"/>
          </p:cNvSpPr>
          <p:nvPr>
            <p:ph type="body" sz="half" idx="2"/>
          </p:nvPr>
        </p:nvSpPr>
        <p:spPr>
          <a:xfrm>
            <a:off x="7077075" y="5421086"/>
            <a:ext cx="4979942" cy="691847"/>
          </a:xfrm>
        </p:spPr>
        <p:txBody>
          <a:bodyPr>
            <a:normAutofit/>
          </a:bodyPr>
          <a:lstStyle/>
          <a:p>
            <a:r>
              <a:rPr lang="tr-TR" sz="800" dirty="0" smtClean="0">
                <a:hlinkClick r:id="rId3"/>
              </a:rPr>
              <a:t>Picture </a:t>
            </a:r>
            <a:r>
              <a:rPr lang="tr-TR" sz="800" dirty="0" err="1" smtClean="0">
                <a:hlinkClick r:id="rId3"/>
              </a:rPr>
              <a:t>Source</a:t>
            </a:r>
            <a:r>
              <a:rPr lang="tr-TR" sz="800" dirty="0" smtClean="0">
                <a:hlinkClick r:id="rId3"/>
              </a:rPr>
              <a:t>:</a:t>
            </a:r>
          </a:p>
          <a:p>
            <a:r>
              <a:rPr lang="tr-TR" sz="800" dirty="0" smtClean="0">
                <a:hlinkClick r:id="rId3"/>
              </a:rPr>
              <a:t>https</a:t>
            </a:r>
            <a:r>
              <a:rPr lang="tr-TR" sz="800" dirty="0">
                <a:hlinkClick r:id="rId3"/>
              </a:rPr>
              <a:t>://i.internethaber.com/files/2016/2/8/1564114/1564114.jpg</a:t>
            </a:r>
            <a:r>
              <a:rPr lang="tr-TR" sz="800" dirty="0"/>
              <a:t>        </a:t>
            </a:r>
          </a:p>
        </p:txBody>
      </p:sp>
    </p:spTree>
    <p:extLst>
      <p:ext uri="{BB962C8B-B14F-4D97-AF65-F5344CB8AC3E}">
        <p14:creationId xmlns:p14="http://schemas.microsoft.com/office/powerpoint/2010/main" xmlns="" val="625661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A9425BE-8158-4F4B-90F6-BA2B12C61FE6}"/>
              </a:ext>
            </a:extLst>
          </p:cNvPr>
          <p:cNvSpPr>
            <a:spLocks noGrp="1"/>
          </p:cNvSpPr>
          <p:nvPr>
            <p:ph type="title"/>
          </p:nvPr>
        </p:nvSpPr>
        <p:spPr>
          <a:xfrm>
            <a:off x="485774" y="-1575881"/>
            <a:ext cx="5919819" cy="10015032"/>
          </a:xfrm>
        </p:spPr>
        <p:txBody>
          <a:bodyPr>
            <a:normAutofit/>
          </a:bodyPr>
          <a:lstStyle/>
          <a:p>
            <a:pPr lvl="0">
              <a:spcBef>
                <a:spcPts val="1000"/>
              </a:spcBef>
            </a:pPr>
            <a:r>
              <a:rPr lang="en-US" sz="2400" dirty="0">
                <a:solidFill>
                  <a:srgbClr val="FF0000"/>
                </a:solidFill>
                <a:latin typeface="Arial" panose="020B0604020202020204" pitchFamily="34" charset="0"/>
                <a:cs typeface="Arial" panose="020B0604020202020204" pitchFamily="34" charset="0"/>
              </a:rPr>
              <a:t>WHAT TO DO ON HIDIRELLEZ DAY</a:t>
            </a:r>
            <a:r>
              <a:rPr lang="en-US" sz="2400" dirty="0" smtClean="0">
                <a:solidFill>
                  <a:srgbClr val="FF0000"/>
                </a:solidFill>
                <a:latin typeface="Arial" panose="020B0604020202020204" pitchFamily="34" charset="0"/>
                <a:cs typeface="Arial" panose="020B0604020202020204" pitchFamily="34" charset="0"/>
              </a:rPr>
              <a:t>?</a:t>
            </a:r>
            <a:r>
              <a:rPr lang="tr-TR" sz="2400" dirty="0" smtClean="0">
                <a:solidFill>
                  <a:srgbClr val="FF0000"/>
                </a:solidFill>
                <a:latin typeface="Arial" panose="020B0604020202020204" pitchFamily="34" charset="0"/>
                <a:cs typeface="Arial" panose="020B0604020202020204" pitchFamily="34" charset="0"/>
              </a:rPr>
              <a:t/>
            </a:r>
            <a:br>
              <a:rPr lang="tr-TR" sz="2400" dirty="0" smtClean="0">
                <a:solidFill>
                  <a:srgbClr val="FF0000"/>
                </a:solidFill>
                <a:latin typeface="Arial" panose="020B0604020202020204" pitchFamily="34" charset="0"/>
                <a:cs typeface="Arial" panose="020B0604020202020204" pitchFamily="34" charset="0"/>
              </a:rPr>
            </a:br>
            <a:r>
              <a:rPr lang="tr-TR" sz="2400" dirty="0" smtClean="0">
                <a:solidFill>
                  <a:srgbClr val="FF0000"/>
                </a:solidFill>
                <a:latin typeface="Arial" panose="020B0604020202020204" pitchFamily="34" charset="0"/>
                <a:cs typeface="Arial" panose="020B0604020202020204" pitchFamily="34" charset="0"/>
              </a:rPr>
              <a:t/>
            </a:r>
            <a:br>
              <a:rPr lang="tr-TR" sz="2400" dirty="0" smtClean="0">
                <a:solidFill>
                  <a:srgbClr val="FF0000"/>
                </a:solidFill>
                <a:latin typeface="Arial" panose="020B0604020202020204" pitchFamily="34" charset="0"/>
                <a:cs typeface="Arial" panose="020B0604020202020204" pitchFamily="34" charset="0"/>
              </a:rPr>
            </a:br>
            <a:r>
              <a:rPr lang="en-US" sz="1800" dirty="0" smtClean="0"/>
              <a:t>On the morning of H</a:t>
            </a:r>
            <a:r>
              <a:rPr lang="tr-TR" sz="1800" dirty="0" smtClean="0"/>
              <a:t>ı</a:t>
            </a:r>
            <a:r>
              <a:rPr lang="en-US" sz="1800" dirty="0" err="1" smtClean="0"/>
              <a:t>dırellez</a:t>
            </a:r>
            <a:r>
              <a:rPr lang="en-US" sz="1800" dirty="0" smtClean="0"/>
              <a:t>, a house is made from mud on the edge of a stream and </a:t>
            </a:r>
            <a:r>
              <a:rPr lang="tr-TR" sz="1800" dirty="0" err="1" smtClean="0"/>
              <a:t>then</a:t>
            </a:r>
            <a:r>
              <a:rPr lang="tr-TR" sz="1800" dirty="0" smtClean="0"/>
              <a:t> </a:t>
            </a:r>
            <a:r>
              <a:rPr lang="en-US" sz="1800" dirty="0" smtClean="0"/>
              <a:t>wheat is placed in it. This is because of the belief that wheat will bring prosperity and abundance to home that year. </a:t>
            </a:r>
            <a:r>
              <a:rPr lang="tr-TR" sz="1800" dirty="0" smtClean="0"/>
              <a:t/>
            </a:r>
            <a:br>
              <a:rPr lang="tr-TR" sz="1800" dirty="0" smtClean="0"/>
            </a:br>
            <a:r>
              <a:rPr lang="tr-TR" sz="1800" dirty="0" smtClean="0"/>
              <a:t/>
            </a:r>
            <a:br>
              <a:rPr lang="tr-TR" sz="1800" dirty="0" smtClean="0"/>
            </a:br>
            <a:r>
              <a:rPr lang="en-US" sz="1800" dirty="0" smtClean="0"/>
              <a:t>On May 5, 41 kinds of grass and small clean stones are collected from the countryside. The collected herbs are put in a </a:t>
            </a:r>
            <a:r>
              <a:rPr lang="tr-TR" sz="1800" dirty="0" err="1" smtClean="0"/>
              <a:t>bowl</a:t>
            </a:r>
            <a:r>
              <a:rPr lang="tr-TR" sz="1800" dirty="0" smtClean="0"/>
              <a:t> of </a:t>
            </a:r>
            <a:r>
              <a:rPr lang="en-US" sz="1800" dirty="0" smtClean="0"/>
              <a:t>water and the face is washed with that water</a:t>
            </a:r>
            <a:r>
              <a:rPr lang="tr-TR" sz="1800" dirty="0" smtClean="0"/>
              <a:t> on </a:t>
            </a:r>
            <a:r>
              <a:rPr lang="tr-TR" sz="1800" dirty="0" err="1" smtClean="0"/>
              <a:t>the</a:t>
            </a:r>
            <a:r>
              <a:rPr lang="tr-TR" sz="1800" dirty="0" smtClean="0"/>
              <a:t> </a:t>
            </a:r>
            <a:r>
              <a:rPr lang="tr-TR" sz="1800" dirty="0" err="1" smtClean="0"/>
              <a:t>morning</a:t>
            </a:r>
            <a:r>
              <a:rPr lang="tr-TR" sz="1800" dirty="0" smtClean="0"/>
              <a:t> of </a:t>
            </a:r>
            <a:r>
              <a:rPr lang="tr-TR" sz="1800" dirty="0" err="1" smtClean="0"/>
              <a:t>Hıdırellez</a:t>
            </a:r>
            <a:r>
              <a:rPr lang="en-US" sz="1800" dirty="0" smtClean="0"/>
              <a:t>. This water is said to be good for the face. </a:t>
            </a:r>
            <a:r>
              <a:rPr lang="tr-TR" sz="1800" dirty="0" smtClean="0"/>
              <a:t/>
            </a:r>
            <a:br>
              <a:rPr lang="tr-TR" sz="1800" dirty="0" smtClean="0"/>
            </a:br>
            <a:r>
              <a:rPr lang="tr-TR" sz="1800" dirty="0" smtClean="0"/>
              <a:t/>
            </a:r>
            <a:br>
              <a:rPr lang="tr-TR" sz="1800" dirty="0" smtClean="0"/>
            </a:br>
            <a:r>
              <a:rPr lang="en-US" sz="1800" dirty="0" smtClean="0"/>
              <a:t>Eggs are boiled for breakfast on the morning of </a:t>
            </a:r>
            <a:r>
              <a:rPr lang="en-US" sz="1800" dirty="0" err="1" smtClean="0"/>
              <a:t>Hıd</a:t>
            </a:r>
            <a:r>
              <a:rPr lang="tr-TR" sz="1800" dirty="0" smtClean="0"/>
              <a:t>ı</a:t>
            </a:r>
            <a:r>
              <a:rPr lang="en-US" sz="1800" dirty="0" err="1" smtClean="0"/>
              <a:t>rellez</a:t>
            </a:r>
            <a:r>
              <a:rPr lang="en-US" sz="1800" dirty="0" smtClean="0"/>
              <a:t>. These eggs are fed to children. </a:t>
            </a:r>
            <a:r>
              <a:rPr lang="en-US" sz="1800" dirty="0" err="1" smtClean="0"/>
              <a:t>Hıdırellez</a:t>
            </a:r>
            <a:r>
              <a:rPr lang="en-US" sz="1800" dirty="0" smtClean="0"/>
              <a:t> egg is thought to give power. </a:t>
            </a:r>
            <a:r>
              <a:rPr lang="tr-TR" sz="1800" dirty="0" smtClean="0"/>
              <a:t/>
            </a:r>
            <a:br>
              <a:rPr lang="tr-TR" sz="1800" dirty="0" smtClean="0"/>
            </a:br>
            <a:r>
              <a:rPr lang="tr-TR" sz="1800" dirty="0" smtClean="0"/>
              <a:t/>
            </a:r>
            <a:br>
              <a:rPr lang="tr-TR" sz="1800" dirty="0" smtClean="0"/>
            </a:br>
            <a:r>
              <a:rPr lang="tr-TR" sz="1800" dirty="0" err="1" smtClean="0"/>
              <a:t>People</a:t>
            </a:r>
            <a:r>
              <a:rPr lang="tr-TR" sz="1800" dirty="0" smtClean="0"/>
              <a:t> </a:t>
            </a:r>
            <a:r>
              <a:rPr lang="tr-TR" sz="1800" dirty="0" err="1" smtClean="0"/>
              <a:t>make</a:t>
            </a:r>
            <a:r>
              <a:rPr lang="tr-TR" sz="1800" dirty="0" smtClean="0"/>
              <a:t> </a:t>
            </a:r>
            <a:r>
              <a:rPr lang="tr-TR" sz="1800" dirty="0" err="1" smtClean="0"/>
              <a:t>wishes</a:t>
            </a:r>
            <a:r>
              <a:rPr lang="tr-TR" sz="1800" dirty="0" smtClean="0"/>
              <a:t>. </a:t>
            </a:r>
            <a:r>
              <a:rPr lang="tr-TR" sz="1800" dirty="0" err="1" smtClean="0"/>
              <a:t>They</a:t>
            </a:r>
            <a:r>
              <a:rPr lang="tr-TR" sz="1800" dirty="0" smtClean="0"/>
              <a:t> </a:t>
            </a:r>
            <a:r>
              <a:rPr lang="tr-TR" sz="1800" dirty="0" err="1" smtClean="0"/>
              <a:t>draw</a:t>
            </a:r>
            <a:r>
              <a:rPr lang="tr-TR" sz="1800" dirty="0" smtClean="0"/>
              <a:t> </a:t>
            </a:r>
            <a:r>
              <a:rPr lang="tr-TR" sz="1800" dirty="0" err="1" smtClean="0"/>
              <a:t>pictures</a:t>
            </a:r>
            <a:r>
              <a:rPr lang="tr-TR" sz="1800" dirty="0" smtClean="0"/>
              <a:t> of </a:t>
            </a:r>
            <a:r>
              <a:rPr lang="tr-TR" sz="1800" dirty="0" err="1" smtClean="0"/>
              <a:t>them</a:t>
            </a:r>
            <a:r>
              <a:rPr lang="tr-TR" sz="1800" dirty="0" smtClean="0"/>
              <a:t> on </a:t>
            </a:r>
            <a:r>
              <a:rPr lang="tr-TR" sz="1800" dirty="0" err="1" smtClean="0"/>
              <a:t>pieces</a:t>
            </a:r>
            <a:r>
              <a:rPr lang="tr-TR" sz="1800" dirty="0" smtClean="0"/>
              <a:t> of </a:t>
            </a:r>
            <a:r>
              <a:rPr lang="tr-TR" sz="1800" dirty="0" err="1" smtClean="0"/>
              <a:t>paper</a:t>
            </a:r>
            <a:r>
              <a:rPr lang="tr-TR" sz="1800" dirty="0" smtClean="0"/>
              <a:t> </a:t>
            </a:r>
            <a:r>
              <a:rPr lang="tr-TR" sz="1800" dirty="0" err="1" smtClean="0"/>
              <a:t>or</a:t>
            </a:r>
            <a:r>
              <a:rPr lang="tr-TR" sz="1800" dirty="0" smtClean="0"/>
              <a:t> </a:t>
            </a:r>
            <a:r>
              <a:rPr lang="tr-TR" sz="1800" dirty="0" err="1" smtClean="0"/>
              <a:t>make</a:t>
            </a:r>
            <a:r>
              <a:rPr lang="tr-TR" sz="1800" dirty="0" smtClean="0"/>
              <a:t> a </a:t>
            </a:r>
            <a:r>
              <a:rPr lang="tr-TR" sz="1800" dirty="0" err="1" smtClean="0"/>
              <a:t>small</a:t>
            </a:r>
            <a:r>
              <a:rPr lang="tr-TR" sz="1800" dirty="0" smtClean="0"/>
              <a:t> model of </a:t>
            </a:r>
            <a:r>
              <a:rPr lang="tr-TR" sz="1800" dirty="0" err="1" smtClean="0"/>
              <a:t>them</a:t>
            </a:r>
            <a:r>
              <a:rPr lang="tr-TR" sz="1800" dirty="0" smtClean="0"/>
              <a:t> </a:t>
            </a:r>
            <a:r>
              <a:rPr lang="tr-TR" sz="1800" dirty="0" err="1" smtClean="0"/>
              <a:t>and</a:t>
            </a:r>
            <a:r>
              <a:rPr lang="tr-TR" sz="1800" dirty="0" smtClean="0"/>
              <a:t> </a:t>
            </a:r>
            <a:r>
              <a:rPr lang="tr-TR" sz="1800" dirty="0" err="1" smtClean="0"/>
              <a:t>then</a:t>
            </a:r>
            <a:r>
              <a:rPr lang="tr-TR" sz="1800" dirty="0" smtClean="0"/>
              <a:t> </a:t>
            </a:r>
            <a:r>
              <a:rPr lang="tr-TR" sz="1800" dirty="0" err="1" smtClean="0"/>
              <a:t>hang</a:t>
            </a:r>
            <a:r>
              <a:rPr lang="tr-TR" sz="1800" dirty="0" smtClean="0"/>
              <a:t> </a:t>
            </a:r>
            <a:r>
              <a:rPr lang="tr-TR" sz="1800" dirty="0" err="1" smtClean="0"/>
              <a:t>them</a:t>
            </a:r>
            <a:r>
              <a:rPr lang="tr-TR" sz="1800" dirty="0" smtClean="0"/>
              <a:t> on </a:t>
            </a:r>
            <a:r>
              <a:rPr lang="tr-TR" sz="1800" dirty="0" err="1" smtClean="0"/>
              <a:t>the</a:t>
            </a:r>
            <a:r>
              <a:rPr lang="tr-TR" sz="1800" dirty="0" smtClean="0"/>
              <a:t> </a:t>
            </a:r>
            <a:r>
              <a:rPr lang="tr-TR" sz="1800" dirty="0" err="1" smtClean="0"/>
              <a:t>branches</a:t>
            </a:r>
            <a:r>
              <a:rPr lang="tr-TR" sz="1800" dirty="0" smtClean="0"/>
              <a:t> of a </a:t>
            </a:r>
            <a:r>
              <a:rPr lang="tr-TR" sz="1800" dirty="0" err="1" smtClean="0"/>
              <a:t>rose</a:t>
            </a:r>
            <a:r>
              <a:rPr lang="tr-TR" sz="1800" dirty="0" smtClean="0"/>
              <a:t> </a:t>
            </a:r>
            <a:r>
              <a:rPr lang="tr-TR" sz="1800" dirty="0" err="1" smtClean="0"/>
              <a:t>tree</a:t>
            </a:r>
            <a:r>
              <a:rPr lang="tr-TR" sz="1800" dirty="0" smtClean="0"/>
              <a:t>.</a:t>
            </a:r>
            <a:r>
              <a:rPr lang="tr-TR" sz="1800" dirty="0">
                <a:solidFill>
                  <a:srgbClr val="FF0000"/>
                </a:solidFill>
                <a:latin typeface="Arial" panose="020B0604020202020204" pitchFamily="34" charset="0"/>
                <a:cs typeface="Arial" panose="020B0604020202020204" pitchFamily="34" charset="0"/>
              </a:rPr>
              <a:t/>
            </a:r>
            <a:br>
              <a:rPr lang="tr-TR" sz="1800" dirty="0">
                <a:solidFill>
                  <a:srgbClr val="FF0000"/>
                </a:solidFill>
                <a:latin typeface="Arial" panose="020B0604020202020204" pitchFamily="34" charset="0"/>
                <a:cs typeface="Arial" panose="020B0604020202020204" pitchFamily="34" charset="0"/>
              </a:rPr>
            </a:br>
            <a:r>
              <a:rPr lang="en-US" sz="1800" dirty="0">
                <a:solidFill>
                  <a:srgbClr val="000000"/>
                </a:solidFill>
                <a:latin typeface="Avenir Next LT Pro"/>
                <a:ea typeface="+mn-ea"/>
                <a:cs typeface="+mn-cs"/>
              </a:rPr>
              <a:t> </a:t>
            </a:r>
            <a:r>
              <a:rPr lang="tr-TR" sz="1800" dirty="0">
                <a:solidFill>
                  <a:srgbClr val="000000"/>
                </a:solidFill>
                <a:latin typeface="Avenir Next LT Pro"/>
                <a:ea typeface="+mn-ea"/>
                <a:cs typeface="+mn-cs"/>
              </a:rPr>
              <a:t/>
            </a:r>
            <a:br>
              <a:rPr lang="tr-TR" sz="1800" dirty="0">
                <a:solidFill>
                  <a:srgbClr val="000000"/>
                </a:solidFill>
                <a:latin typeface="Avenir Next LT Pro"/>
                <a:ea typeface="+mn-ea"/>
                <a:cs typeface="+mn-cs"/>
              </a:rPr>
            </a:br>
            <a:endParaRPr lang="tr-TR" sz="1800" dirty="0"/>
          </a:p>
        </p:txBody>
      </p:sp>
      <p:sp>
        <p:nvSpPr>
          <p:cNvPr id="3" name="Metin Yer Tutucusu 2">
            <a:extLst>
              <a:ext uri="{FF2B5EF4-FFF2-40B4-BE49-F238E27FC236}">
                <a16:creationId xmlns:a16="http://schemas.microsoft.com/office/drawing/2014/main" xmlns="" id="{0CDD7D2C-AD4E-460E-9B80-3866A431953E}"/>
              </a:ext>
            </a:extLst>
          </p:cNvPr>
          <p:cNvSpPr>
            <a:spLocks noGrp="1"/>
          </p:cNvSpPr>
          <p:nvPr>
            <p:ph type="body" idx="1"/>
          </p:nvPr>
        </p:nvSpPr>
        <p:spPr>
          <a:xfrm>
            <a:off x="6419850" y="5219496"/>
            <a:ext cx="5772150" cy="497091"/>
          </a:xfrm>
        </p:spPr>
        <p:txBody>
          <a:bodyPr>
            <a:normAutofit fontScale="25000" lnSpcReduction="20000"/>
          </a:bodyPr>
          <a:lstStyle/>
          <a:p>
            <a:endParaRPr lang="tr-TR" sz="800" u="sng" dirty="0" smtClean="0">
              <a:hlinkClick r:id="rId2"/>
            </a:endParaRPr>
          </a:p>
          <a:p>
            <a:r>
              <a:rPr lang="tr-TR" sz="3600" u="sng" dirty="0" smtClean="0">
                <a:solidFill>
                  <a:srgbClr val="002060"/>
                </a:solidFill>
                <a:hlinkClick r:id="rId2"/>
              </a:rPr>
              <a:t>Picture </a:t>
            </a:r>
            <a:r>
              <a:rPr lang="tr-TR" sz="3600" u="sng" dirty="0" err="1" smtClean="0">
                <a:solidFill>
                  <a:srgbClr val="002060"/>
                </a:solidFill>
                <a:hlinkClick r:id="rId2"/>
              </a:rPr>
              <a:t>Source</a:t>
            </a:r>
            <a:r>
              <a:rPr lang="tr-TR" sz="3600" u="sng" dirty="0" smtClean="0">
                <a:solidFill>
                  <a:srgbClr val="002060"/>
                </a:solidFill>
                <a:hlinkClick r:id="rId2"/>
              </a:rPr>
              <a:t>:   </a:t>
            </a:r>
          </a:p>
          <a:p>
            <a:r>
              <a:rPr lang="tr-TR" sz="3600" dirty="0" smtClean="0">
                <a:solidFill>
                  <a:srgbClr val="002060"/>
                </a:solidFill>
                <a:hlinkClick r:id="rId2"/>
              </a:rPr>
              <a:t>https</a:t>
            </a:r>
            <a:r>
              <a:rPr lang="tr-TR" sz="3600" dirty="0">
                <a:solidFill>
                  <a:srgbClr val="002060"/>
                </a:solidFill>
                <a:hlinkClick r:id="rId2"/>
              </a:rPr>
              <a:t>://</a:t>
            </a:r>
            <a:r>
              <a:rPr lang="tr-TR" sz="3600" dirty="0" smtClean="0">
                <a:solidFill>
                  <a:srgbClr val="002060"/>
                </a:solidFill>
                <a:hlinkClick r:id="rId2"/>
              </a:rPr>
              <a:t>encryptedtbn0.gstatic.com/images?q=tbn%3AANd9GcThu_qy5NjZk9zYM84wGe1Z_yNVMppDD7-3e1GFtj3qE1UOpnaE&amp;usqp=CAU</a:t>
            </a:r>
            <a:endParaRPr lang="tr-TR" sz="3600" dirty="0">
              <a:solidFill>
                <a:srgbClr val="002060"/>
              </a:solidFill>
            </a:endParaRPr>
          </a:p>
        </p:txBody>
      </p:sp>
      <p:pic>
        <p:nvPicPr>
          <p:cNvPr id="7" name="İçerik Yer Tutucusu 6">
            <a:extLst>
              <a:ext uri="{FF2B5EF4-FFF2-40B4-BE49-F238E27FC236}">
                <a16:creationId xmlns:a16="http://schemas.microsoft.com/office/drawing/2014/main" xmlns="" id="{240AE9A1-3E89-4037-AF53-59CE34CB44A0}"/>
              </a:ext>
            </a:extLst>
          </p:cNvPr>
          <p:cNvPicPr>
            <a:picLocks noGrp="1" noChangeAspect="1"/>
          </p:cNvPicPr>
          <p:nvPr>
            <p:ph sz="quarter" idx="4"/>
          </p:nvPr>
        </p:nvPicPr>
        <p:blipFill>
          <a:blip r:embed="rId3" cstate="print"/>
          <a:stretch>
            <a:fillRect/>
          </a:stretch>
        </p:blipFill>
        <p:spPr>
          <a:xfrm>
            <a:off x="6685007" y="1590675"/>
            <a:ext cx="4998979" cy="3438525"/>
          </a:xfrm>
          <a:prstGeom prst="rect">
            <a:avLst/>
          </a:prstGeom>
        </p:spPr>
      </p:pic>
    </p:spTree>
    <p:extLst>
      <p:ext uri="{BB962C8B-B14F-4D97-AF65-F5344CB8AC3E}">
        <p14:creationId xmlns:p14="http://schemas.microsoft.com/office/powerpoint/2010/main" xmlns="" val="300251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830263" y="1619250"/>
            <a:ext cx="5157787" cy="3684588"/>
          </a:xfrm>
        </p:spPr>
        <p:txBody>
          <a:bodyPr>
            <a:noAutofit/>
          </a:bodyPr>
          <a:lstStyle/>
          <a:p>
            <a:pPr>
              <a:buNone/>
            </a:pPr>
            <a:r>
              <a:rPr lang="tr-TR" sz="1800" dirty="0" smtClean="0">
                <a:latin typeface="+mj-lt"/>
              </a:rPr>
              <a:t>	</a:t>
            </a:r>
            <a:r>
              <a:rPr lang="en-US" sz="1800" dirty="0" smtClean="0">
                <a:latin typeface="+mj-lt"/>
              </a:rPr>
              <a:t>On </a:t>
            </a:r>
            <a:r>
              <a:rPr lang="en-US" sz="1800" dirty="0" err="1" smtClean="0">
                <a:latin typeface="+mj-lt"/>
              </a:rPr>
              <a:t>Hıdırellez</a:t>
            </a:r>
            <a:r>
              <a:rPr lang="en-US" sz="1800" dirty="0" smtClean="0">
                <a:latin typeface="+mj-lt"/>
              </a:rPr>
              <a:t> Day, the hungry in the surrounding are filled, meals are shared. Sharing is believed to bring abundance in later periods. </a:t>
            </a:r>
            <a:endParaRPr lang="tr-TR" sz="1800" dirty="0" smtClean="0">
              <a:latin typeface="+mj-lt"/>
            </a:endParaRPr>
          </a:p>
          <a:p>
            <a:pPr>
              <a:buNone/>
            </a:pPr>
            <a:r>
              <a:rPr lang="tr-TR" sz="1800" dirty="0" smtClean="0">
                <a:latin typeface="+mj-lt"/>
              </a:rPr>
              <a:t>	</a:t>
            </a:r>
            <a:r>
              <a:rPr lang="en-US" sz="1800" dirty="0" smtClean="0">
                <a:latin typeface="+mj-lt"/>
              </a:rPr>
              <a:t>New locks are opened on the heads of the girls who want to get married but cannot. In this way, it is thought that their fortunes will also be opened. </a:t>
            </a:r>
            <a:endParaRPr lang="tr-TR" sz="1800" dirty="0" smtClean="0">
              <a:latin typeface="+mj-lt"/>
            </a:endParaRPr>
          </a:p>
          <a:p>
            <a:pPr>
              <a:buNone/>
            </a:pPr>
            <a:r>
              <a:rPr lang="tr-TR" sz="1800" dirty="0" smtClean="0">
                <a:latin typeface="+mj-lt"/>
              </a:rPr>
              <a:t>	</a:t>
            </a:r>
            <a:r>
              <a:rPr lang="en-US" sz="1800" dirty="0" smtClean="0">
                <a:latin typeface="+mj-lt"/>
              </a:rPr>
              <a:t>On the night of May 5, </a:t>
            </a:r>
            <a:r>
              <a:rPr lang="en-US" sz="1800" dirty="0" err="1" smtClean="0">
                <a:latin typeface="+mj-lt"/>
              </a:rPr>
              <a:t>Hıdırellez</a:t>
            </a:r>
            <a:r>
              <a:rPr lang="en-US" sz="1800" dirty="0" smtClean="0">
                <a:latin typeface="+mj-lt"/>
              </a:rPr>
              <a:t> fire is lit and jumped over</a:t>
            </a:r>
            <a:r>
              <a:rPr lang="tr-TR" sz="1800" dirty="0" smtClean="0">
                <a:latin typeface="+mj-lt"/>
              </a:rPr>
              <a:t> at </a:t>
            </a:r>
            <a:r>
              <a:rPr lang="tr-TR" sz="1800" dirty="0" err="1" smtClean="0">
                <a:latin typeface="+mj-lt"/>
              </a:rPr>
              <a:t>least</a:t>
            </a:r>
            <a:r>
              <a:rPr lang="tr-TR" sz="1800" dirty="0" smtClean="0">
                <a:latin typeface="+mj-lt"/>
              </a:rPr>
              <a:t> </a:t>
            </a:r>
            <a:r>
              <a:rPr lang="tr-TR" sz="1800" dirty="0" err="1" smtClean="0">
                <a:latin typeface="+mj-lt"/>
              </a:rPr>
              <a:t>three</a:t>
            </a:r>
            <a:r>
              <a:rPr lang="tr-TR" sz="1800" dirty="0" smtClean="0">
                <a:latin typeface="+mj-lt"/>
              </a:rPr>
              <a:t> </a:t>
            </a:r>
            <a:r>
              <a:rPr lang="tr-TR" sz="1800" dirty="0" err="1" smtClean="0">
                <a:latin typeface="+mj-lt"/>
              </a:rPr>
              <a:t>times</a:t>
            </a:r>
            <a:r>
              <a:rPr lang="en-US" sz="1800" dirty="0" smtClean="0">
                <a:latin typeface="+mj-lt"/>
              </a:rPr>
              <a:t>. It is believed that the wish that was made while jumping over the fire would come true that year</a:t>
            </a:r>
            <a:r>
              <a:rPr lang="tr-TR" sz="1800" dirty="0" smtClean="0">
                <a:latin typeface="+mj-lt"/>
              </a:rPr>
              <a:t> </a:t>
            </a:r>
            <a:r>
              <a:rPr lang="tr-TR" sz="1800" dirty="0" err="1" smtClean="0">
                <a:latin typeface="+mj-lt"/>
              </a:rPr>
              <a:t>and</a:t>
            </a:r>
            <a:r>
              <a:rPr lang="tr-TR" sz="1800" dirty="0" smtClean="0">
                <a:latin typeface="+mj-lt"/>
              </a:rPr>
              <a:t> </a:t>
            </a:r>
            <a:r>
              <a:rPr lang="tr-TR" sz="1800" dirty="0" err="1" smtClean="0">
                <a:latin typeface="+mj-lt"/>
              </a:rPr>
              <a:t>you</a:t>
            </a:r>
            <a:r>
              <a:rPr lang="tr-TR" sz="1800" dirty="0" smtClean="0">
                <a:latin typeface="+mj-lt"/>
              </a:rPr>
              <a:t> </a:t>
            </a:r>
            <a:r>
              <a:rPr lang="tr-TR" sz="1800" dirty="0" err="1" smtClean="0">
                <a:latin typeface="+mj-lt"/>
              </a:rPr>
              <a:t>will</a:t>
            </a:r>
            <a:r>
              <a:rPr lang="tr-TR" sz="1800" dirty="0" smtClean="0">
                <a:latin typeface="+mj-lt"/>
              </a:rPr>
              <a:t> be </a:t>
            </a:r>
            <a:r>
              <a:rPr lang="tr-TR" sz="1800" dirty="0" err="1" smtClean="0">
                <a:latin typeface="+mj-lt"/>
              </a:rPr>
              <a:t>healthy</a:t>
            </a:r>
            <a:r>
              <a:rPr lang="tr-TR" sz="1800" dirty="0" smtClean="0">
                <a:latin typeface="+mj-lt"/>
              </a:rPr>
              <a:t> </a:t>
            </a:r>
            <a:r>
              <a:rPr lang="tr-TR" sz="1800" dirty="0" err="1" smtClean="0">
                <a:latin typeface="+mj-lt"/>
              </a:rPr>
              <a:t>the</a:t>
            </a:r>
            <a:r>
              <a:rPr lang="tr-TR" sz="1800" dirty="0" smtClean="0">
                <a:latin typeface="+mj-lt"/>
              </a:rPr>
              <a:t> </a:t>
            </a:r>
            <a:r>
              <a:rPr lang="tr-TR" sz="1800" dirty="0" err="1" smtClean="0">
                <a:latin typeface="+mj-lt"/>
              </a:rPr>
              <a:t>whole</a:t>
            </a:r>
            <a:r>
              <a:rPr lang="tr-TR" sz="1800" dirty="0" smtClean="0">
                <a:latin typeface="+mj-lt"/>
              </a:rPr>
              <a:t> </a:t>
            </a:r>
            <a:r>
              <a:rPr lang="tr-TR" sz="1800" dirty="0" err="1" smtClean="0">
                <a:latin typeface="+mj-lt"/>
              </a:rPr>
              <a:t>year</a:t>
            </a:r>
            <a:r>
              <a:rPr lang="tr-TR" sz="1800" dirty="0" smtClean="0">
                <a:latin typeface="+mj-lt"/>
              </a:rPr>
              <a:t> </a:t>
            </a:r>
            <a:r>
              <a:rPr lang="tr-TR" sz="1800" dirty="0" err="1" smtClean="0">
                <a:latin typeface="+mj-lt"/>
              </a:rPr>
              <a:t>round</a:t>
            </a:r>
            <a:r>
              <a:rPr lang="tr-TR" sz="1800" dirty="0" smtClean="0">
                <a:latin typeface="+mj-lt"/>
              </a:rPr>
              <a:t>.</a:t>
            </a:r>
            <a:r>
              <a:rPr lang="en-US" sz="1800" dirty="0" smtClean="0">
                <a:latin typeface="+mj-lt"/>
              </a:rPr>
              <a:t> On the night of </a:t>
            </a:r>
            <a:r>
              <a:rPr lang="en-US" sz="1800" dirty="0" err="1" smtClean="0">
                <a:latin typeface="+mj-lt"/>
              </a:rPr>
              <a:t>Hıdırellez</a:t>
            </a:r>
            <a:r>
              <a:rPr lang="en-US" sz="1800" dirty="0" smtClean="0">
                <a:latin typeface="+mj-lt"/>
              </a:rPr>
              <a:t> (May 5, night) </a:t>
            </a:r>
            <a:r>
              <a:rPr lang="tr-TR" sz="1800" dirty="0" smtClean="0">
                <a:latin typeface="+mj-lt"/>
              </a:rPr>
              <a:t>a </a:t>
            </a:r>
            <a:r>
              <a:rPr lang="en-US" sz="1800" dirty="0" smtClean="0">
                <a:latin typeface="+mj-lt"/>
              </a:rPr>
              <a:t>willow branch is hung on the doors of the houses</a:t>
            </a:r>
            <a:r>
              <a:rPr lang="tr-TR" sz="1800" dirty="0" smtClean="0">
                <a:latin typeface="+mj-lt"/>
              </a:rPr>
              <a:t>.</a:t>
            </a:r>
            <a:endParaRPr lang="tr-TR" sz="1800" dirty="0">
              <a:latin typeface="+mj-lt"/>
            </a:endParaRPr>
          </a:p>
        </p:txBody>
      </p:sp>
      <p:sp>
        <p:nvSpPr>
          <p:cNvPr id="5" name="4 Metin Yer Tutucusu"/>
          <p:cNvSpPr>
            <a:spLocks noGrp="1"/>
          </p:cNvSpPr>
          <p:nvPr>
            <p:ph type="body" sz="quarter" idx="3"/>
          </p:nvPr>
        </p:nvSpPr>
        <p:spPr>
          <a:xfrm>
            <a:off x="6248400" y="5067300"/>
            <a:ext cx="5183188" cy="419100"/>
          </a:xfrm>
        </p:spPr>
        <p:txBody>
          <a:bodyPr>
            <a:normAutofit fontScale="92500" lnSpcReduction="10000"/>
          </a:bodyPr>
          <a:lstStyle/>
          <a:p>
            <a:r>
              <a:rPr lang="tr-TR" sz="900" b="0" u="sng" dirty="0" smtClean="0">
                <a:solidFill>
                  <a:srgbClr val="002060"/>
                </a:solidFill>
                <a:hlinkClick r:id="rId2"/>
              </a:rPr>
              <a:t>Picture </a:t>
            </a:r>
            <a:r>
              <a:rPr lang="tr-TR" sz="900" b="0" u="sng" dirty="0" err="1" smtClean="0">
                <a:solidFill>
                  <a:srgbClr val="002060"/>
                </a:solidFill>
                <a:hlinkClick r:id="rId2"/>
              </a:rPr>
              <a:t>Source</a:t>
            </a:r>
            <a:r>
              <a:rPr lang="tr-TR" sz="900" b="0" u="sng" dirty="0" smtClean="0">
                <a:solidFill>
                  <a:srgbClr val="002060"/>
                </a:solidFill>
                <a:hlinkClick r:id="rId2"/>
              </a:rPr>
              <a:t> : </a:t>
            </a:r>
          </a:p>
          <a:p>
            <a:r>
              <a:rPr lang="tr-TR" sz="900" dirty="0" smtClean="0">
                <a:hlinkClick r:id="rId2"/>
              </a:rPr>
              <a:t>https://www.diyarbakirsoz.com/Images/208160.webp</a:t>
            </a:r>
            <a:endParaRPr lang="tr-TR" sz="900" dirty="0"/>
          </a:p>
        </p:txBody>
      </p:sp>
      <p:pic>
        <p:nvPicPr>
          <p:cNvPr id="7" name="İçerik Yer Tutucusu 7">
            <a:extLst>
              <a:ext uri="{FF2B5EF4-FFF2-40B4-BE49-F238E27FC236}">
                <a16:creationId xmlns:a16="http://schemas.microsoft.com/office/drawing/2014/main" xmlns="" id="{0FE6CA3C-D7CC-454F-8A6D-0962D875B921}"/>
              </a:ext>
            </a:extLst>
          </p:cNvPr>
          <p:cNvPicPr>
            <a:picLocks noGrp="1" noChangeAspect="1"/>
          </p:cNvPicPr>
          <p:nvPr>
            <p:ph sz="quarter" idx="4"/>
          </p:nvPr>
        </p:nvPicPr>
        <p:blipFill>
          <a:blip r:embed="rId3" cstate="print"/>
          <a:stretch>
            <a:fillRect/>
          </a:stretch>
        </p:blipFill>
        <p:spPr>
          <a:xfrm>
            <a:off x="6210300" y="1602846"/>
            <a:ext cx="5183188" cy="3107795"/>
          </a:xfrm>
          <a:prstGeom prst="rect">
            <a:avLst/>
          </a:prstGeom>
        </p:spPr>
      </p:pic>
    </p:spTree>
  </p:cSld>
  <p:clrMapOvr>
    <a:masterClrMapping/>
  </p:clrMapOvr>
</p:sld>
</file>

<file path=ppt/theme/theme1.xml><?xml version="1.0" encoding="utf-8"?>
<a:theme xmlns:a="http://schemas.openxmlformats.org/drawingml/2006/main" name="Shapes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73</TotalTime>
  <Words>41</Words>
  <Application>Microsoft Office PowerPoint</Application>
  <PresentationFormat>Özel</PresentationFormat>
  <Paragraphs>16</Paragraphs>
  <Slides>4</Slides>
  <Notes>0</Notes>
  <HiddenSlides>0</HiddenSlides>
  <MMClips>0</MMClips>
  <ScaleCrop>false</ScaleCrop>
  <HeadingPairs>
    <vt:vector size="4" baseType="variant">
      <vt:variant>
        <vt:lpstr>Tema</vt:lpstr>
      </vt:variant>
      <vt:variant>
        <vt:i4>1</vt:i4>
      </vt:variant>
      <vt:variant>
        <vt:lpstr>Slayt Başlıkları</vt:lpstr>
      </vt:variant>
      <vt:variant>
        <vt:i4>4</vt:i4>
      </vt:variant>
    </vt:vector>
  </HeadingPairs>
  <TitlesOfParts>
    <vt:vector size="5" baseType="lpstr">
      <vt:lpstr>ShapesVTI</vt:lpstr>
      <vt:lpstr>HIDIRELLEZ</vt:lpstr>
      <vt:lpstr>WHAT IS THE DAY OF HIDIRELLEZ?   Hıdırellez or Hıdrellez is one of the seasonal holidays celebrated in the Turkish world. It is called Ruz-ı Speed or Speed day. This day is celebrated by The Day when Helith and Elijah (two prophets) met on earth. The day of Hıdırellez is celebrated in Turkey on the night that connects May 5th to May 6th.    </vt:lpstr>
      <vt:lpstr>WHAT TO DO ON HIDIRELLEZ DAY?  On the morning of Hıdırellez, a house is made from mud on the edge of a stream and then wheat is placed in it. This is because of the belief that wheat will bring prosperity and abundance to home that year.   On May 5, 41 kinds of grass and small clean stones are collected from the countryside. The collected herbs are put in a bowl of water and the face is washed with that water on the morning of Hıdırellez. This water is said to be good for the face.   Eggs are boiled for breakfast on the morning of Hıdırellez. These eggs are fed to children. Hıdırellez egg is thought to give power.   People make wishes. They draw pictures of them on pieces of paper or make a small model of them and then hang them on the branches of a rose tree.   </vt:lpstr>
      <vt:lpstr>Slayt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HIDIRELLEZ</dc:title>
  <dc:creator>mürvet</dc:creator>
  <cp:lastModifiedBy>VivoBook</cp:lastModifiedBy>
  <cp:revision>11</cp:revision>
  <dcterms:created xsi:type="dcterms:W3CDTF">2020-05-06T12:56:16Z</dcterms:created>
  <dcterms:modified xsi:type="dcterms:W3CDTF">2020-09-03T20:54:18Z</dcterms:modified>
</cp:coreProperties>
</file>