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Playfair Display" charset="0"/>
      <p:regular r:id="rId18"/>
      <p:bold r:id="rId19"/>
      <p:italic r:id="rId20"/>
      <p:boldItalic r:id="rId21"/>
    </p:embeddedFont>
    <p:embeddedFont>
      <p:font typeface="Lato" charset="0"/>
      <p:regular r:id="rId22"/>
      <p:bold r:id="rId23"/>
      <p:italic r:id="rId24"/>
      <p:boldItalic r:id="rId25"/>
    </p:embeddedFont>
    <p:embeddedFont>
      <p:font typeface="Calibri" pitchFamily="34" charset="0"/>
      <p:regular r:id="rId26"/>
      <p:bold r:id="rId27"/>
      <p:italic r:id="rId28"/>
      <p:boldItalic r:id="rId29"/>
    </p:embeddedFont>
    <p:embeddedFont>
      <p:font typeface="Impact" pitchFamily="34" charset="0"/>
      <p:regular r:id="rId30"/>
    </p:embeddedFont>
    <p:embeddedFont>
      <p:font typeface="Verdana" pitchFamily="34" charset="0"/>
      <p:regular r:id="rId31"/>
      <p:bold r:id="rId32"/>
      <p:italic r:id="rId33"/>
      <p:boldItalic r:id="rId34"/>
    </p:embeddedFont>
    <p:embeddedFont>
      <p:font typeface="Trebuchet MS" pitchFamily="34" charset="0"/>
      <p:regular r:id="rId35"/>
      <p:bold r:id="rId36"/>
      <p:italic r:id="rId37"/>
      <p:boldItalic r:id="rId38"/>
    </p:embeddedFont>
    <p:embeddedFont>
      <p:font typeface="Pacifico"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April 23 Saint George’s day of the book and the rose.</a:t>
            </a:r>
            <a:endParaRPr/>
          </a:p>
          <a:p>
            <a:pPr marL="0" lvl="0" indent="0" algn="l" rtl="0">
              <a:spcBef>
                <a:spcPts val="0"/>
              </a:spcBef>
              <a:spcAft>
                <a:spcPts val="0"/>
              </a:spcAft>
              <a:buNone/>
            </a:pPr>
            <a:r>
              <a:rPr lang="ca"/>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3b111668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3b111668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451fb1c3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451fb1c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3b111668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3b111668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3b111668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3b111668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3ff4e767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3ff4e767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451fb1c33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451fb1c3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3b111668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3b111668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451fb1c3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451fb1c3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He gives the man to the woman by tradition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451fb1c3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451fb1c3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51fb1c33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51fb1c3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451fb1c3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451fb1c3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3b111668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3b11166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451fb1c3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451fb1c3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451fb1c3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451fb1c3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wipe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125675" y="1282200"/>
            <a:ext cx="5080500" cy="23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5000" b="0">
              <a:solidFill>
                <a:srgbClr val="CC0000"/>
              </a:solidFill>
            </a:endParaRPr>
          </a:p>
          <a:p>
            <a:pPr marL="0" lvl="0" indent="0" algn="ctr" rtl="0">
              <a:spcBef>
                <a:spcPts val="0"/>
              </a:spcBef>
              <a:spcAft>
                <a:spcPts val="0"/>
              </a:spcAft>
              <a:buNone/>
            </a:pPr>
            <a:endParaRPr sz="5000" b="0">
              <a:solidFill>
                <a:srgbClr val="CC0000"/>
              </a:solidFill>
            </a:endParaRPr>
          </a:p>
          <a:p>
            <a:pPr marL="0" lvl="0" indent="0" algn="ctr" rtl="0">
              <a:spcBef>
                <a:spcPts val="0"/>
              </a:spcBef>
              <a:spcAft>
                <a:spcPts val="0"/>
              </a:spcAft>
              <a:buNone/>
            </a:pPr>
            <a:r>
              <a:rPr lang="ca" sz="4500" b="0" dirty="0">
                <a:solidFill>
                  <a:srgbClr val="CC0000"/>
                </a:solidFill>
              </a:rPr>
              <a:t>SAINT </a:t>
            </a:r>
            <a:endParaRPr sz="4500" b="0">
              <a:solidFill>
                <a:srgbClr val="CC0000"/>
              </a:solidFill>
            </a:endParaRPr>
          </a:p>
          <a:p>
            <a:pPr marL="0" lvl="0" indent="0" algn="ctr" rtl="0">
              <a:spcBef>
                <a:spcPts val="0"/>
              </a:spcBef>
              <a:spcAft>
                <a:spcPts val="0"/>
              </a:spcAft>
              <a:buNone/>
            </a:pPr>
            <a:r>
              <a:rPr lang="ca" sz="4500" b="0" dirty="0">
                <a:solidFill>
                  <a:srgbClr val="CC0000"/>
                </a:solidFill>
              </a:rPr>
              <a:t>GEORGE’S DAY</a:t>
            </a:r>
            <a:endParaRPr sz="4500" b="0">
              <a:solidFill>
                <a:srgbClr val="CC0000"/>
              </a:solidFill>
            </a:endParaRPr>
          </a:p>
          <a:p>
            <a:pPr marL="0" lvl="0" indent="0" algn="ctr" rtl="0">
              <a:spcBef>
                <a:spcPts val="0"/>
              </a:spcBef>
              <a:spcAft>
                <a:spcPts val="0"/>
              </a:spcAft>
              <a:buNone/>
            </a:pPr>
            <a:r>
              <a:rPr lang="ca" sz="3000" b="0" dirty="0">
                <a:solidFill>
                  <a:srgbClr val="CC0000"/>
                </a:solidFill>
              </a:rPr>
              <a:t>23rd April</a:t>
            </a:r>
            <a:endParaRPr sz="3000" b="0">
              <a:solidFill>
                <a:srgbClr val="CC0000"/>
              </a:solidFill>
            </a:endParaRPr>
          </a:p>
        </p:txBody>
      </p:sp>
      <p:sp>
        <p:nvSpPr>
          <p:cNvPr id="60" name="Google Shape;60;p13"/>
          <p:cNvSpPr txBox="1">
            <a:spLocks noGrp="1"/>
          </p:cNvSpPr>
          <p:nvPr>
            <p:ph type="subTitle" idx="1"/>
          </p:nvPr>
        </p:nvSpPr>
        <p:spPr>
          <a:xfrm>
            <a:off x="391975" y="3785950"/>
            <a:ext cx="4045200" cy="10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a" dirty="0"/>
              <a:t>CFA Jacint Carrió i Vilaseca (Manresa)</a:t>
            </a:r>
            <a:endParaRPr/>
          </a:p>
          <a:p>
            <a:pPr marL="0" lvl="0" indent="0" algn="ctr" rtl="0">
              <a:spcBef>
                <a:spcPts val="0"/>
              </a:spcBef>
              <a:spcAft>
                <a:spcPts val="0"/>
              </a:spcAft>
              <a:buNone/>
            </a:pPr>
            <a:endParaRPr/>
          </a:p>
        </p:txBody>
      </p:sp>
      <p:pic>
        <p:nvPicPr>
          <p:cNvPr id="61" name="Google Shape;61;p13"/>
          <p:cNvPicPr preferRelativeResize="0"/>
          <p:nvPr/>
        </p:nvPicPr>
        <p:blipFill>
          <a:blip r:embed="rId4" cstate="email">
            <a:alphaModFix/>
          </a:blip>
          <a:stretch>
            <a:fillRect/>
          </a:stretch>
        </p:blipFill>
        <p:spPr>
          <a:xfrm>
            <a:off x="5413925" y="295125"/>
            <a:ext cx="2888199" cy="4553252"/>
          </a:xfrm>
          <a:prstGeom prst="rect">
            <a:avLst/>
          </a:prstGeom>
          <a:noFill/>
          <a:ln>
            <a:noFill/>
          </a:ln>
        </p:spPr>
      </p:pic>
      <p:sp>
        <p:nvSpPr>
          <p:cNvPr id="62" name="Google Shape;62;p13"/>
          <p:cNvSpPr txBox="1"/>
          <p:nvPr/>
        </p:nvSpPr>
        <p:spPr>
          <a:xfrm>
            <a:off x="5522475" y="4510875"/>
            <a:ext cx="15261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b="1" dirty="0">
                <a:solidFill>
                  <a:srgbClr val="980000"/>
                </a:solidFill>
                <a:latin typeface="Calibri"/>
                <a:ea typeface="Calibri"/>
                <a:cs typeface="Calibri"/>
                <a:sym typeface="Calibri"/>
              </a:rPr>
              <a:t>Photo: Isabel Roca</a:t>
            </a:r>
            <a:endParaRPr sz="1200" b="1">
              <a:solidFill>
                <a:srgbClr val="980000"/>
              </a:solidFill>
              <a:latin typeface="Calibri"/>
              <a:ea typeface="Calibri"/>
              <a:cs typeface="Calibri"/>
              <a:sym typeface="Calibri"/>
            </a:endParaRPr>
          </a:p>
        </p:txBody>
      </p:sp>
    </p:spTree>
    <p:custDataLst>
      <p:tags r:id="rId1"/>
    </p:custDataLst>
  </p:cSld>
  <p:clrMapOvr>
    <a:masterClrMapping/>
  </p:clrMapOvr>
  <p:transition spd="med" advTm="786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0" nodeType="clickEffect">
                                  <p:stCondLst>
                                    <p:cond delay="0"/>
                                  </p:stCondLst>
                                  <p:childTnLst>
                                    <p:set>
                                      <p:cBhvr override="childStyle">
                                        <p:cTn id="11" dur="indefinite"/>
                                        <p:tgtEl>
                                          <p:spTgt spid="60">
                                            <p:txEl>
                                              <p:pRg st="0" end="0"/>
                                            </p:txEl>
                                          </p:spTgt>
                                        </p:tgtEl>
                                        <p:attrNameLst>
                                          <p:attrName>style.fontStyle</p:attrName>
                                        </p:attrNameLst>
                                      </p:cBhvr>
                                      <p:to>
                                        <p:strVal val="normal"/>
                                      </p:to>
                                    </p:set>
                                    <p:set>
                                      <p:cBhvr override="childStyle">
                                        <p:cTn id="12" dur="indefinite"/>
                                        <p:tgtEl>
                                          <p:spTgt spid="60">
                                            <p:txEl>
                                              <p:pRg st="0" end="0"/>
                                            </p:txEl>
                                          </p:spTgt>
                                        </p:tgtEl>
                                        <p:attrNameLst>
                                          <p:attrName>style.fontWeight</p:attrName>
                                        </p:attrNameLst>
                                      </p:cBhvr>
                                      <p:to>
                                        <p:strVal val="bold"/>
                                      </p:to>
                                    </p:set>
                                    <p:set>
                                      <p:cBhvr override="childStyle">
                                        <p:cTn id="13" dur="indefinite"/>
                                        <p:tgtEl>
                                          <p:spTgt spid="60">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2123925" y="4544700"/>
            <a:ext cx="59988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People buy books for their husbands or children.</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27" name="Google Shape;127;p22"/>
          <p:cNvPicPr preferRelativeResize="0"/>
          <p:nvPr/>
        </p:nvPicPr>
        <p:blipFill>
          <a:blip r:embed="rId3" cstate="email">
            <a:alphaModFix/>
          </a:blip>
          <a:stretch>
            <a:fillRect/>
          </a:stretch>
        </p:blipFill>
        <p:spPr>
          <a:xfrm>
            <a:off x="2010113" y="410625"/>
            <a:ext cx="5885720" cy="3925775"/>
          </a:xfrm>
          <a:prstGeom prst="rect">
            <a:avLst/>
          </a:prstGeom>
          <a:noFill/>
          <a:ln>
            <a:noFill/>
          </a:ln>
        </p:spPr>
      </p:pic>
      <p:sp>
        <p:nvSpPr>
          <p:cNvPr id="128" name="Google Shape;128;p22"/>
          <p:cNvSpPr txBox="1"/>
          <p:nvPr/>
        </p:nvSpPr>
        <p:spPr>
          <a:xfrm>
            <a:off x="5295900" y="3752850"/>
            <a:ext cx="20193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 Oscar Bayona. Regió-7</a:t>
            </a:r>
            <a:endParaRPr sz="1200">
              <a:solidFill>
                <a:srgbClr val="FFFFFF"/>
              </a:solidFill>
              <a:latin typeface="Calibri"/>
              <a:ea typeface="Calibri"/>
              <a:cs typeface="Calibri"/>
              <a:sym typeface="Calibri"/>
            </a:endParaRPr>
          </a:p>
        </p:txBody>
      </p:sp>
    </p:spTree>
  </p:cSld>
  <p:clrMapOvr>
    <a:masterClrMapping/>
  </p:clrMapOvr>
  <p:transition spd="med" advTm="4672">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body" idx="1"/>
          </p:nvPr>
        </p:nvSpPr>
        <p:spPr>
          <a:xfrm>
            <a:off x="1464525" y="4176050"/>
            <a:ext cx="5998800" cy="598800"/>
          </a:xfrm>
          <a:prstGeom prst="rect">
            <a:avLst/>
          </a:prstGeom>
        </p:spPr>
        <p:txBody>
          <a:bodyPr spcFirstLastPara="1" wrap="square" lIns="91425" tIns="91425" rIns="91425" bIns="91425" anchor="ctr" anchorCtr="0">
            <a:noAutofit/>
          </a:bodyPr>
          <a:lstStyle/>
          <a:p>
            <a:pPr marL="0" marR="38100" lvl="0" indent="0" algn="ctr"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A writer signing books.</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34" name="Google Shape;134;p23"/>
          <p:cNvPicPr preferRelativeResize="0"/>
          <p:nvPr/>
        </p:nvPicPr>
        <p:blipFill>
          <a:blip r:embed="rId3" cstate="email">
            <a:alphaModFix/>
          </a:blip>
          <a:stretch>
            <a:fillRect/>
          </a:stretch>
        </p:blipFill>
        <p:spPr>
          <a:xfrm>
            <a:off x="1371600" y="0"/>
            <a:ext cx="5885720" cy="3925775"/>
          </a:xfrm>
          <a:prstGeom prst="rect">
            <a:avLst/>
          </a:prstGeom>
          <a:noFill/>
          <a:ln>
            <a:noFill/>
          </a:ln>
        </p:spPr>
      </p:pic>
      <p:sp>
        <p:nvSpPr>
          <p:cNvPr id="135" name="Google Shape;135;p23"/>
          <p:cNvSpPr txBox="1"/>
          <p:nvPr/>
        </p:nvSpPr>
        <p:spPr>
          <a:xfrm>
            <a:off x="1371600" y="3588275"/>
            <a:ext cx="30000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 Oscar Bayona. Regió-7</a:t>
            </a:r>
            <a:endParaRPr sz="1200">
              <a:solidFill>
                <a:srgbClr val="FFFFFF"/>
              </a:solidFill>
              <a:latin typeface="Calibri"/>
              <a:ea typeface="Calibri"/>
              <a:cs typeface="Calibri"/>
              <a:sym typeface="Calibri"/>
            </a:endParaRPr>
          </a:p>
        </p:txBody>
      </p:sp>
    </p:spTree>
  </p:cSld>
  <p:clrMapOvr>
    <a:masterClrMapping/>
  </p:clrMapOvr>
  <p:transition spd="med" advTm="4250">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1464525" y="42305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ca" sz="2100">
                <a:solidFill>
                  <a:srgbClr val="222222"/>
                </a:solidFill>
                <a:highlight>
                  <a:srgbClr val="F8F9FA"/>
                </a:highlight>
                <a:latin typeface="Arial"/>
                <a:ea typeface="Arial"/>
                <a:cs typeface="Arial"/>
                <a:sym typeface="Arial"/>
              </a:rPr>
              <a:t>People doing a recital about the legend of Sant Jordi.</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41" name="Google Shape;141;p24"/>
          <p:cNvPicPr preferRelativeResize="0"/>
          <p:nvPr/>
        </p:nvPicPr>
        <p:blipFill>
          <a:blip r:embed="rId3" cstate="email">
            <a:alphaModFix/>
          </a:blip>
          <a:stretch>
            <a:fillRect/>
          </a:stretch>
        </p:blipFill>
        <p:spPr>
          <a:xfrm>
            <a:off x="1670150" y="215650"/>
            <a:ext cx="5234365" cy="3925774"/>
          </a:xfrm>
          <a:prstGeom prst="rect">
            <a:avLst/>
          </a:prstGeom>
          <a:noFill/>
          <a:ln>
            <a:noFill/>
          </a:ln>
        </p:spPr>
      </p:pic>
      <p:sp>
        <p:nvSpPr>
          <p:cNvPr id="142" name="Google Shape;142;p24"/>
          <p:cNvSpPr txBox="1"/>
          <p:nvPr/>
        </p:nvSpPr>
        <p:spPr>
          <a:xfrm>
            <a:off x="3752850" y="3695700"/>
            <a:ext cx="30000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Photo: CFA Jacint Carrió i Vilaseca</a:t>
            </a:r>
            <a:endParaRPr sz="1200">
              <a:solidFill>
                <a:srgbClr val="FFFFFF"/>
              </a:solidFill>
              <a:latin typeface="Calibri"/>
              <a:ea typeface="Calibri"/>
              <a:cs typeface="Calibri"/>
              <a:sym typeface="Calibri"/>
            </a:endParaRPr>
          </a:p>
        </p:txBody>
      </p:sp>
    </p:spTree>
  </p:cSld>
  <p:clrMapOvr>
    <a:masterClrMapping/>
  </p:clrMapOvr>
  <p:transition spd="med" advTm="5031">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body" idx="1"/>
          </p:nvPr>
        </p:nvSpPr>
        <p:spPr>
          <a:xfrm>
            <a:off x="1155550" y="42305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r>
              <a:rPr lang="ca" sz="2100">
                <a:solidFill>
                  <a:srgbClr val="222222"/>
                </a:solidFill>
                <a:highlight>
                  <a:srgbClr val="F8F9FA"/>
                </a:highlight>
                <a:latin typeface="Arial"/>
                <a:ea typeface="Arial"/>
                <a:cs typeface="Arial"/>
                <a:sym typeface="Arial"/>
              </a:rPr>
              <a:t>Teachers and students of the CFA Jacint Carrio i Vilaseca school (23rd April 2019).</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48" name="Google Shape;148;p25"/>
          <p:cNvPicPr preferRelativeResize="0"/>
          <p:nvPr/>
        </p:nvPicPr>
        <p:blipFill>
          <a:blip r:embed="rId3" cstate="email">
            <a:alphaModFix/>
          </a:blip>
          <a:stretch>
            <a:fillRect/>
          </a:stretch>
        </p:blipFill>
        <p:spPr>
          <a:xfrm>
            <a:off x="1649075" y="215625"/>
            <a:ext cx="5234365" cy="3925774"/>
          </a:xfrm>
          <a:prstGeom prst="rect">
            <a:avLst/>
          </a:prstGeom>
          <a:noFill/>
          <a:ln>
            <a:noFill/>
          </a:ln>
        </p:spPr>
      </p:pic>
      <p:sp>
        <p:nvSpPr>
          <p:cNvPr id="149" name="Google Shape;149;p25"/>
          <p:cNvSpPr txBox="1"/>
          <p:nvPr/>
        </p:nvSpPr>
        <p:spPr>
          <a:xfrm>
            <a:off x="1818900" y="3803900"/>
            <a:ext cx="30000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Photo: CFA Jacint Carrió i Vilaseca</a:t>
            </a:r>
            <a:endParaRPr sz="1200">
              <a:solidFill>
                <a:srgbClr val="FFFFFF"/>
              </a:solidFill>
              <a:latin typeface="Calibri"/>
              <a:ea typeface="Calibri"/>
              <a:cs typeface="Calibri"/>
              <a:sym typeface="Calibri"/>
            </a:endParaRPr>
          </a:p>
        </p:txBody>
      </p:sp>
    </p:spTree>
  </p:cSld>
  <p:clrMapOvr>
    <a:masterClrMapping/>
  </p:clrMapOvr>
  <p:transition spd="med" advTm="4985">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3"/>
        <p:cNvGrpSpPr/>
        <p:nvPr/>
      </p:nvGrpSpPr>
      <p:grpSpPr>
        <a:xfrm>
          <a:off x="0" y="0"/>
          <a:ext cx="0" cy="0"/>
          <a:chOff x="0" y="0"/>
          <a:chExt cx="0" cy="0"/>
        </a:xfrm>
      </p:grpSpPr>
      <p:sp>
        <p:nvSpPr>
          <p:cNvPr id="154" name="Google Shape;154;p26"/>
          <p:cNvSpPr txBox="1">
            <a:spLocks noGrp="1"/>
          </p:cNvSpPr>
          <p:nvPr>
            <p:ph type="body" idx="1"/>
          </p:nvPr>
        </p:nvSpPr>
        <p:spPr>
          <a:xfrm>
            <a:off x="1500400" y="1506425"/>
            <a:ext cx="5998800" cy="25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2400" b="1" dirty="0">
                <a:solidFill>
                  <a:srgbClr val="85200C"/>
                </a:solidFill>
                <a:latin typeface="Verdana"/>
                <a:ea typeface="Verdana"/>
                <a:cs typeface="Verdana"/>
                <a:sym typeface="Verdana"/>
              </a:rPr>
              <a:t>TEXT WRITTEN BY</a:t>
            </a:r>
            <a:endParaRPr sz="2400" b="1">
              <a:solidFill>
                <a:srgbClr val="85200C"/>
              </a:solidFill>
              <a:latin typeface="Verdana"/>
              <a:ea typeface="Verdana"/>
              <a:cs typeface="Verdana"/>
              <a:sym typeface="Verdana"/>
            </a:endParaRPr>
          </a:p>
          <a:p>
            <a:pPr marL="0" lvl="0" indent="0" algn="l" rtl="0">
              <a:spcBef>
                <a:spcPts val="0"/>
              </a:spcBef>
              <a:spcAft>
                <a:spcPts val="0"/>
              </a:spcAft>
              <a:buNone/>
            </a:pP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Arrey A.</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D. Marín</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N. Valldeperas</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I.Romero</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P.Fernández</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X.Vives</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2400" b="1" dirty="0">
                <a:solidFill>
                  <a:srgbClr val="85200C"/>
                </a:solidFill>
                <a:latin typeface="Trebuchet MS"/>
                <a:ea typeface="Trebuchet MS"/>
                <a:cs typeface="Trebuchet MS"/>
                <a:sym typeface="Trebuchet MS"/>
              </a:rPr>
              <a:t>GES-2, 2019-20 </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r>
              <a:rPr lang="ca" sz="1400" b="1" dirty="0">
                <a:solidFill>
                  <a:srgbClr val="85200C"/>
                </a:solidFill>
                <a:latin typeface="Trebuchet MS"/>
                <a:ea typeface="Trebuchet MS"/>
                <a:cs typeface="Trebuchet MS"/>
                <a:sym typeface="Trebuchet MS"/>
              </a:rPr>
              <a:t>(Morning and afternoon group)</a:t>
            </a:r>
            <a:endParaRPr sz="2400" b="1">
              <a:solidFill>
                <a:srgbClr val="85200C"/>
              </a:solidFill>
              <a:latin typeface="Trebuchet MS"/>
              <a:ea typeface="Trebuchet MS"/>
              <a:cs typeface="Trebuchet MS"/>
              <a:sym typeface="Trebuchet MS"/>
            </a:endParaRPr>
          </a:p>
          <a:p>
            <a:pPr marL="0" lvl="0" indent="0" algn="ctr" rtl="0">
              <a:spcBef>
                <a:spcPts val="0"/>
              </a:spcBef>
              <a:spcAft>
                <a:spcPts val="0"/>
              </a:spcAft>
              <a:buNone/>
            </a:pPr>
            <a:endParaRPr sz="2400" b="1">
              <a:solidFill>
                <a:srgbClr val="85200C"/>
              </a:solidFill>
              <a:latin typeface="Trebuchet MS"/>
              <a:ea typeface="Trebuchet MS"/>
              <a:cs typeface="Trebuchet MS"/>
              <a:sym typeface="Trebuchet MS"/>
            </a:endParaRPr>
          </a:p>
          <a:p>
            <a:pPr marL="0" lvl="0" indent="0" algn="l" rtl="0">
              <a:spcBef>
                <a:spcPts val="0"/>
              </a:spcBef>
              <a:spcAft>
                <a:spcPts val="0"/>
              </a:spcAft>
              <a:buNone/>
            </a:pPr>
            <a:endParaRPr>
              <a:solidFill>
                <a:srgbClr val="85200C"/>
              </a:solidFill>
            </a:endParaRPr>
          </a:p>
          <a:p>
            <a:pPr marL="0" lvl="0" indent="0" algn="l" rtl="0">
              <a:spcBef>
                <a:spcPts val="0"/>
              </a:spcBef>
              <a:spcAft>
                <a:spcPts val="0"/>
              </a:spcAft>
              <a:buNone/>
            </a:pPr>
            <a:endParaRPr>
              <a:solidFill>
                <a:srgbClr val="85200C"/>
              </a:solidFill>
            </a:endParaRPr>
          </a:p>
        </p:txBody>
      </p:sp>
    </p:spTree>
    <p:custDataLst>
      <p:tags r:id="rId1"/>
    </p:custDataLst>
  </p:cSld>
  <p:clrMapOvr>
    <a:masterClrMapping/>
  </p:clrMapOvr>
  <p:transition spd="med" advTm="11874">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box(in)">
                                      <p:cBhvr>
                                        <p:cTn id="7" dur="5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4">
                                            <p:txEl>
                                              <p:pRg st="2" end="2"/>
                                            </p:txEl>
                                          </p:spTgt>
                                        </p:tgtEl>
                                        <p:attrNameLst>
                                          <p:attrName>style.visibility</p:attrName>
                                        </p:attrNameLst>
                                      </p:cBhvr>
                                      <p:to>
                                        <p:strVal val="visible"/>
                                      </p:to>
                                    </p:set>
                                    <p:animEffect transition="in" filter="box(in)">
                                      <p:cBhvr>
                                        <p:cTn id="12" dur="500"/>
                                        <p:tgtEl>
                                          <p:spTgt spid="1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4">
                                            <p:txEl>
                                              <p:pRg st="3" end="3"/>
                                            </p:txEl>
                                          </p:spTgt>
                                        </p:tgtEl>
                                        <p:attrNameLst>
                                          <p:attrName>style.visibility</p:attrName>
                                        </p:attrNameLst>
                                      </p:cBhvr>
                                      <p:to>
                                        <p:strVal val="visible"/>
                                      </p:to>
                                    </p:set>
                                    <p:animEffect transition="in" filter="box(in)">
                                      <p:cBhvr>
                                        <p:cTn id="17" dur="500"/>
                                        <p:tgtEl>
                                          <p:spTgt spid="1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4">
                                            <p:txEl>
                                              <p:pRg st="4" end="4"/>
                                            </p:txEl>
                                          </p:spTgt>
                                        </p:tgtEl>
                                        <p:attrNameLst>
                                          <p:attrName>style.visibility</p:attrName>
                                        </p:attrNameLst>
                                      </p:cBhvr>
                                      <p:to>
                                        <p:strVal val="visible"/>
                                      </p:to>
                                    </p:set>
                                    <p:animEffect transition="in" filter="box(in)">
                                      <p:cBhvr>
                                        <p:cTn id="22" dur="500"/>
                                        <p:tgtEl>
                                          <p:spTgt spid="1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4">
                                            <p:txEl>
                                              <p:pRg st="5" end="5"/>
                                            </p:txEl>
                                          </p:spTgt>
                                        </p:tgtEl>
                                        <p:attrNameLst>
                                          <p:attrName>style.visibility</p:attrName>
                                        </p:attrNameLst>
                                      </p:cBhvr>
                                      <p:to>
                                        <p:strVal val="visible"/>
                                      </p:to>
                                    </p:set>
                                    <p:animEffect transition="in" filter="box(in)">
                                      <p:cBhvr>
                                        <p:cTn id="27" dur="500"/>
                                        <p:tgtEl>
                                          <p:spTgt spid="15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4">
                                            <p:txEl>
                                              <p:pRg st="6" end="6"/>
                                            </p:txEl>
                                          </p:spTgt>
                                        </p:tgtEl>
                                        <p:attrNameLst>
                                          <p:attrName>style.visibility</p:attrName>
                                        </p:attrNameLst>
                                      </p:cBhvr>
                                      <p:to>
                                        <p:strVal val="visible"/>
                                      </p:to>
                                    </p:set>
                                    <p:animEffect transition="in" filter="box(in)">
                                      <p:cBhvr>
                                        <p:cTn id="32" dur="500"/>
                                        <p:tgtEl>
                                          <p:spTgt spid="15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4">
                                            <p:txEl>
                                              <p:pRg st="7" end="7"/>
                                            </p:txEl>
                                          </p:spTgt>
                                        </p:tgtEl>
                                        <p:attrNameLst>
                                          <p:attrName>style.visibility</p:attrName>
                                        </p:attrNameLst>
                                      </p:cBhvr>
                                      <p:to>
                                        <p:strVal val="visible"/>
                                      </p:to>
                                    </p:set>
                                    <p:animEffect transition="in" filter="box(in)">
                                      <p:cBhvr>
                                        <p:cTn id="37" dur="500"/>
                                        <p:tgtEl>
                                          <p:spTgt spid="15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4">
                                            <p:txEl>
                                              <p:pRg st="9" end="9"/>
                                            </p:txEl>
                                          </p:spTgt>
                                        </p:tgtEl>
                                        <p:attrNameLst>
                                          <p:attrName>style.visibility</p:attrName>
                                        </p:attrNameLst>
                                      </p:cBhvr>
                                      <p:to>
                                        <p:strVal val="visible"/>
                                      </p:to>
                                    </p:set>
                                    <p:animEffect transition="in" filter="box(in)">
                                      <p:cBhvr>
                                        <p:cTn id="42" dur="500"/>
                                        <p:tgtEl>
                                          <p:spTgt spid="15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4">
                                            <p:txEl>
                                              <p:pRg st="10" end="10"/>
                                            </p:txEl>
                                          </p:spTgt>
                                        </p:tgtEl>
                                        <p:attrNameLst>
                                          <p:attrName>style.visibility</p:attrName>
                                        </p:attrNameLst>
                                      </p:cBhvr>
                                      <p:to>
                                        <p:strVal val="visible"/>
                                      </p:to>
                                    </p:set>
                                    <p:animEffect transition="in" filter="box(in)">
                                      <p:cBhvr>
                                        <p:cTn id="47" dur="500"/>
                                        <p:tgtEl>
                                          <p:spTgt spid="1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8"/>
        <p:cNvGrpSpPr/>
        <p:nvPr/>
      </p:nvGrpSpPr>
      <p:grpSpPr>
        <a:xfrm>
          <a:off x="0" y="0"/>
          <a:ext cx="0" cy="0"/>
          <a:chOff x="0" y="0"/>
          <a:chExt cx="0" cy="0"/>
        </a:xfrm>
      </p:grpSpPr>
      <p:pic>
        <p:nvPicPr>
          <p:cNvPr id="159" name="Google Shape;159;p27"/>
          <p:cNvPicPr preferRelativeResize="0"/>
          <p:nvPr/>
        </p:nvPicPr>
        <p:blipFill>
          <a:blip r:embed="rId4" cstate="email">
            <a:alphaModFix amt="35000"/>
          </a:blip>
          <a:stretch>
            <a:fillRect/>
          </a:stretch>
        </p:blipFill>
        <p:spPr>
          <a:xfrm>
            <a:off x="3409950" y="247650"/>
            <a:ext cx="2609850" cy="2609850"/>
          </a:xfrm>
          <a:prstGeom prst="rect">
            <a:avLst/>
          </a:prstGeom>
          <a:noFill/>
          <a:ln>
            <a:noFill/>
          </a:ln>
        </p:spPr>
      </p:pic>
      <p:sp>
        <p:nvSpPr>
          <p:cNvPr id="160" name="Google Shape;160;p27"/>
          <p:cNvSpPr txBox="1"/>
          <p:nvPr/>
        </p:nvSpPr>
        <p:spPr>
          <a:xfrm>
            <a:off x="1047750" y="2686050"/>
            <a:ext cx="7638900" cy="17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5000" b="1" dirty="0">
                <a:solidFill>
                  <a:srgbClr val="CC0000"/>
                </a:solidFill>
                <a:latin typeface="Pacifico"/>
                <a:ea typeface="Pacifico"/>
                <a:cs typeface="Pacifico"/>
                <a:sym typeface="Pacifico"/>
              </a:rPr>
              <a:t>Happy Saint George’s Day!</a:t>
            </a:r>
            <a:endParaRPr sz="5000" b="1">
              <a:solidFill>
                <a:srgbClr val="CC0000"/>
              </a:solidFill>
              <a:latin typeface="Pacifico"/>
              <a:ea typeface="Pacifico"/>
              <a:cs typeface="Pacifico"/>
              <a:sym typeface="Pacifico"/>
            </a:endParaRPr>
          </a:p>
        </p:txBody>
      </p:sp>
    </p:spTree>
    <p:custDataLst>
      <p:tags r:id="rId1"/>
    </p:custDataLst>
  </p:cSld>
  <p:clrMapOvr>
    <a:masterClrMapping/>
  </p:clrMapOvr>
  <p:transition spd="med" advTm="6844">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a" i="1"/>
              <a:t>“Keeping traditions all year round”</a:t>
            </a:r>
            <a:endParaRPr i="1"/>
          </a:p>
        </p:txBody>
      </p:sp>
      <p:sp>
        <p:nvSpPr>
          <p:cNvPr id="68" name="Google Shape;68;p14"/>
          <p:cNvSpPr txBox="1">
            <a:spLocks noGrp="1"/>
          </p:cNvSpPr>
          <p:nvPr>
            <p:ph type="body" idx="1"/>
          </p:nvPr>
        </p:nvSpPr>
        <p:spPr>
          <a:xfrm>
            <a:off x="476250" y="1287450"/>
            <a:ext cx="4790400" cy="19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0"/>
              </a:spcAft>
              <a:buNone/>
            </a:pPr>
            <a:r>
              <a:rPr lang="ca" sz="2400">
                <a:solidFill>
                  <a:srgbClr val="CC0000"/>
                </a:solidFill>
                <a:latin typeface="Impact"/>
                <a:ea typeface="Impact"/>
                <a:cs typeface="Impact"/>
                <a:sym typeface="Impact"/>
              </a:rPr>
              <a:t>e-Twinning project   2019-20</a:t>
            </a:r>
            <a:endParaRPr sz="2400">
              <a:solidFill>
                <a:srgbClr val="CC0000"/>
              </a:solidFill>
              <a:latin typeface="Impact"/>
              <a:ea typeface="Impact"/>
              <a:cs typeface="Impact"/>
              <a:sym typeface="Impact"/>
            </a:endParaRPr>
          </a:p>
          <a:p>
            <a:pPr marL="0" lvl="0" indent="0" algn="ctr" rtl="0">
              <a:spcBef>
                <a:spcPts val="1600"/>
              </a:spcBef>
              <a:spcAft>
                <a:spcPts val="0"/>
              </a:spcAft>
              <a:buNone/>
            </a:pPr>
            <a:r>
              <a:rPr lang="ca" sz="1800">
                <a:solidFill>
                  <a:srgbClr val="CC0000"/>
                </a:solidFill>
                <a:latin typeface="Impact"/>
                <a:ea typeface="Impact"/>
                <a:cs typeface="Impact"/>
                <a:sym typeface="Impact"/>
              </a:rPr>
              <a:t>English, GES-2</a:t>
            </a:r>
            <a:endParaRPr sz="1800">
              <a:solidFill>
                <a:srgbClr val="CC0000"/>
              </a:solidFill>
              <a:latin typeface="Impact"/>
              <a:ea typeface="Impact"/>
              <a:cs typeface="Impact"/>
              <a:sym typeface="Impact"/>
            </a:endParaRPr>
          </a:p>
          <a:p>
            <a:pPr marL="0" lvl="0" indent="0" algn="ctr" rtl="0">
              <a:spcBef>
                <a:spcPts val="1600"/>
              </a:spcBef>
              <a:spcAft>
                <a:spcPts val="1600"/>
              </a:spcAft>
              <a:buNone/>
            </a:pPr>
            <a:r>
              <a:rPr lang="ca" sz="1800">
                <a:solidFill>
                  <a:srgbClr val="CC0000"/>
                </a:solidFill>
                <a:latin typeface="Impact"/>
                <a:ea typeface="Impact"/>
                <a:cs typeface="Impact"/>
                <a:sym typeface="Impact"/>
              </a:rPr>
              <a:t>Manresa, April 2020.</a:t>
            </a:r>
            <a:endParaRPr sz="1800">
              <a:solidFill>
                <a:srgbClr val="CC0000"/>
              </a:solidFill>
              <a:latin typeface="Impact"/>
              <a:ea typeface="Impact"/>
              <a:cs typeface="Impact"/>
              <a:sym typeface="Impact"/>
            </a:endParaRPr>
          </a:p>
        </p:txBody>
      </p:sp>
      <p:pic>
        <p:nvPicPr>
          <p:cNvPr id="69" name="Google Shape;69;p14"/>
          <p:cNvPicPr preferRelativeResize="0"/>
          <p:nvPr/>
        </p:nvPicPr>
        <p:blipFill>
          <a:blip r:embed="rId3" cstate="email">
            <a:alphaModFix/>
          </a:blip>
          <a:stretch>
            <a:fillRect/>
          </a:stretch>
        </p:blipFill>
        <p:spPr>
          <a:xfrm>
            <a:off x="5980825" y="1915850"/>
            <a:ext cx="2534525" cy="2256100"/>
          </a:xfrm>
          <a:prstGeom prst="rect">
            <a:avLst/>
          </a:prstGeom>
          <a:noFill/>
          <a:ln>
            <a:noFill/>
          </a:ln>
        </p:spPr>
      </p:pic>
    </p:spTree>
  </p:cSld>
  <p:clrMapOvr>
    <a:masterClrMapping/>
  </p:clrMapOvr>
  <p:transition spd="med" advTm="3484">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r" rtl="0">
              <a:spcBef>
                <a:spcPts val="0"/>
              </a:spcBef>
              <a:spcAft>
                <a:spcPts val="0"/>
              </a:spcAft>
              <a:buNone/>
            </a:pPr>
            <a:r>
              <a:rPr lang="ca">
                <a:solidFill>
                  <a:srgbClr val="222222"/>
                </a:solidFill>
                <a:highlight>
                  <a:srgbClr val="F8F9FA"/>
                </a:highlight>
                <a:latin typeface="Arial"/>
                <a:ea typeface="Arial"/>
                <a:cs typeface="Arial"/>
                <a:sym typeface="Arial"/>
              </a:rPr>
              <a:t>The typical roses of Sant Jordi.</a:t>
            </a:r>
            <a:endParaRPr>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75" name="Google Shape;75;p15"/>
          <p:cNvPicPr preferRelativeResize="0"/>
          <p:nvPr/>
        </p:nvPicPr>
        <p:blipFill>
          <a:blip r:embed="rId3" cstate="email">
            <a:alphaModFix/>
          </a:blip>
          <a:stretch>
            <a:fillRect/>
          </a:stretch>
        </p:blipFill>
        <p:spPr>
          <a:xfrm>
            <a:off x="6318300" y="190500"/>
            <a:ext cx="2529241" cy="4504248"/>
          </a:xfrm>
          <a:prstGeom prst="rect">
            <a:avLst/>
          </a:prstGeom>
          <a:noFill/>
          <a:ln>
            <a:noFill/>
          </a:ln>
        </p:spPr>
      </p:pic>
      <p:sp>
        <p:nvSpPr>
          <p:cNvPr id="76" name="Google Shape;76;p15"/>
          <p:cNvSpPr txBox="1"/>
          <p:nvPr/>
        </p:nvSpPr>
        <p:spPr>
          <a:xfrm rot="-5400000">
            <a:off x="7820500" y="3589700"/>
            <a:ext cx="15261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latin typeface="Calibri"/>
                <a:ea typeface="Calibri"/>
                <a:cs typeface="Calibri"/>
                <a:sym typeface="Calibri"/>
              </a:rPr>
              <a:t>Photo: Isabel Roca</a:t>
            </a:r>
            <a:endParaRPr>
              <a:solidFill>
                <a:srgbClr val="FFFFFF"/>
              </a:solidFill>
              <a:latin typeface="Calibri"/>
              <a:ea typeface="Calibri"/>
              <a:cs typeface="Calibri"/>
              <a:sym typeface="Calibri"/>
            </a:endParaRPr>
          </a:p>
        </p:txBody>
      </p:sp>
      <p:sp>
        <p:nvSpPr>
          <p:cNvPr id="77" name="Google Shape;77;p15"/>
          <p:cNvSpPr txBox="1"/>
          <p:nvPr/>
        </p:nvSpPr>
        <p:spPr>
          <a:xfrm>
            <a:off x="843200" y="718775"/>
            <a:ext cx="4679700" cy="2405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ca" sz="1800"/>
              <a:t>The Saint George’s tradition is based on a legend. The story is that Saint George fighted against the dragon to save the princess of it, and protect people of the village. Finally, he won the fight and the dragon  died. </a:t>
            </a:r>
            <a:endParaRPr sz="1800"/>
          </a:p>
          <a:p>
            <a:pPr marL="0" lvl="0" indent="0" algn="just" rtl="0">
              <a:spcBef>
                <a:spcPts val="0"/>
              </a:spcBef>
              <a:spcAft>
                <a:spcPts val="0"/>
              </a:spcAft>
              <a:buNone/>
            </a:pPr>
            <a:endParaRPr sz="1800"/>
          </a:p>
          <a:p>
            <a:pPr marL="0" lvl="0" indent="0" algn="just" rtl="0">
              <a:spcBef>
                <a:spcPts val="0"/>
              </a:spcBef>
              <a:spcAft>
                <a:spcPts val="0"/>
              </a:spcAft>
              <a:buNone/>
            </a:pPr>
            <a:r>
              <a:rPr lang="ca" sz="1800"/>
              <a:t>When he stabbed the sword on the heart of the dragon, from its blood  were born roses. </a:t>
            </a:r>
            <a:endParaRPr sz="1800"/>
          </a:p>
          <a:p>
            <a:pPr marL="0" lvl="0" indent="0" algn="just" rtl="0">
              <a:spcBef>
                <a:spcPts val="0"/>
              </a:spcBef>
              <a:spcAft>
                <a:spcPts val="0"/>
              </a:spcAft>
              <a:buNone/>
            </a:pPr>
            <a:r>
              <a:rPr lang="ca" sz="1800"/>
              <a:t>After that, he offered  one rose to the princess.</a:t>
            </a:r>
            <a:endParaRPr sz="1800"/>
          </a:p>
        </p:txBody>
      </p:sp>
    </p:spTree>
  </p:cSld>
  <p:clrMapOvr>
    <a:masterClrMapping/>
  </p:clrMapOvr>
  <p:transition spd="med" advTm="12000">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1771650" y="4194350"/>
            <a:ext cx="59988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The knight fighting with the dragon is the typical legend of Catalonia.</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sp>
        <p:nvSpPr>
          <p:cNvPr id="83" name="Google Shape;83;p16"/>
          <p:cNvSpPr txBox="1"/>
          <p:nvPr/>
        </p:nvSpPr>
        <p:spPr>
          <a:xfrm rot="-5400000">
            <a:off x="7820500" y="3589700"/>
            <a:ext cx="15261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latin typeface="Calibri"/>
                <a:ea typeface="Calibri"/>
                <a:cs typeface="Calibri"/>
                <a:sym typeface="Calibri"/>
              </a:rPr>
              <a:t>Photo: Isabel Roca</a:t>
            </a:r>
            <a:endParaRPr>
              <a:solidFill>
                <a:srgbClr val="FFFFFF"/>
              </a:solidFill>
              <a:latin typeface="Calibri"/>
              <a:ea typeface="Calibri"/>
              <a:cs typeface="Calibri"/>
              <a:sym typeface="Calibri"/>
            </a:endParaRPr>
          </a:p>
        </p:txBody>
      </p:sp>
      <p:pic>
        <p:nvPicPr>
          <p:cNvPr id="84" name="Google Shape;84;p16"/>
          <p:cNvPicPr preferRelativeResize="0"/>
          <p:nvPr/>
        </p:nvPicPr>
        <p:blipFill>
          <a:blip r:embed="rId3">
            <a:alphaModFix/>
          </a:blip>
          <a:stretch>
            <a:fillRect/>
          </a:stretch>
        </p:blipFill>
        <p:spPr>
          <a:xfrm>
            <a:off x="1771650" y="254425"/>
            <a:ext cx="5600700" cy="3727025"/>
          </a:xfrm>
          <a:prstGeom prst="rect">
            <a:avLst/>
          </a:prstGeom>
          <a:noFill/>
          <a:ln>
            <a:noFill/>
          </a:ln>
        </p:spPr>
      </p:pic>
      <p:sp>
        <p:nvSpPr>
          <p:cNvPr id="85" name="Google Shape;85;p16"/>
          <p:cNvSpPr txBox="1"/>
          <p:nvPr/>
        </p:nvSpPr>
        <p:spPr>
          <a:xfrm>
            <a:off x="4191000" y="3676650"/>
            <a:ext cx="3067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050">
                <a:solidFill>
                  <a:srgbClr val="CCCCCC"/>
                </a:solidFill>
                <a:highlight>
                  <a:srgbClr val="333333"/>
                </a:highlight>
              </a:rPr>
              <a:t>© setmanamedieval.cat. Montblanc</a:t>
            </a:r>
            <a:endParaRPr>
              <a:latin typeface="Lato"/>
              <a:ea typeface="Lato"/>
              <a:cs typeface="Lato"/>
              <a:sym typeface="Lato"/>
            </a:endParaRPr>
          </a:p>
        </p:txBody>
      </p:sp>
    </p:spTree>
  </p:cSld>
  <p:clrMapOvr>
    <a:masterClrMapping/>
  </p:clrMapOvr>
  <p:transition spd="med" advTm="5531">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1217200" y="4248675"/>
            <a:ext cx="71139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Scene of the prince and the princess. The prince offers a rose to her.</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sp>
        <p:nvSpPr>
          <p:cNvPr id="91" name="Google Shape;91;p17"/>
          <p:cNvSpPr txBox="1"/>
          <p:nvPr/>
        </p:nvSpPr>
        <p:spPr>
          <a:xfrm rot="-5400000">
            <a:off x="7820500" y="3589700"/>
            <a:ext cx="15261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latin typeface="Calibri"/>
                <a:ea typeface="Calibri"/>
                <a:cs typeface="Calibri"/>
                <a:sym typeface="Calibri"/>
              </a:rPr>
              <a:t>Photo: Isabel Roca</a:t>
            </a:r>
            <a:endParaRPr>
              <a:solidFill>
                <a:srgbClr val="FFFFFF"/>
              </a:solidFill>
              <a:latin typeface="Calibri"/>
              <a:ea typeface="Calibri"/>
              <a:cs typeface="Calibri"/>
              <a:sym typeface="Calibri"/>
            </a:endParaRPr>
          </a:p>
        </p:txBody>
      </p:sp>
      <p:pic>
        <p:nvPicPr>
          <p:cNvPr id="92" name="Google Shape;92;p17"/>
          <p:cNvPicPr preferRelativeResize="0"/>
          <p:nvPr/>
        </p:nvPicPr>
        <p:blipFill>
          <a:blip r:embed="rId3" cstate="email">
            <a:alphaModFix/>
          </a:blip>
          <a:stretch>
            <a:fillRect/>
          </a:stretch>
        </p:blipFill>
        <p:spPr>
          <a:xfrm>
            <a:off x="642300" y="114300"/>
            <a:ext cx="8109998" cy="3801562"/>
          </a:xfrm>
          <a:prstGeom prst="rect">
            <a:avLst/>
          </a:prstGeom>
          <a:noFill/>
          <a:ln>
            <a:noFill/>
          </a:ln>
        </p:spPr>
      </p:pic>
      <p:sp>
        <p:nvSpPr>
          <p:cNvPr id="93" name="Google Shape;93;p17"/>
          <p:cNvSpPr txBox="1"/>
          <p:nvPr/>
        </p:nvSpPr>
        <p:spPr>
          <a:xfrm>
            <a:off x="3335150" y="3606050"/>
            <a:ext cx="3067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050">
                <a:solidFill>
                  <a:srgbClr val="CCCCCC"/>
                </a:solidFill>
                <a:highlight>
                  <a:srgbClr val="333333"/>
                </a:highlight>
              </a:rPr>
              <a:t>© setmanamedieval.cat. Montblanc</a:t>
            </a:r>
            <a:endParaRPr>
              <a:latin typeface="Lato"/>
              <a:ea typeface="Lato"/>
              <a:cs typeface="Lato"/>
              <a:sym typeface="Lato"/>
            </a:endParaRPr>
          </a:p>
        </p:txBody>
      </p:sp>
    </p:spTree>
  </p:cSld>
  <p:clrMapOvr>
    <a:masterClrMapping/>
  </p:clrMapOvr>
  <p:transition spd="med" advTm="5828">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572600" y="4266800"/>
            <a:ext cx="59988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Stalls selling roses and books and typical items of Sant Jordi.</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99" name="Google Shape;99;p18"/>
          <p:cNvPicPr preferRelativeResize="0"/>
          <p:nvPr/>
        </p:nvPicPr>
        <p:blipFill>
          <a:blip r:embed="rId3">
            <a:alphaModFix/>
          </a:blip>
          <a:stretch>
            <a:fillRect/>
          </a:stretch>
        </p:blipFill>
        <p:spPr>
          <a:xfrm>
            <a:off x="1707475" y="374150"/>
            <a:ext cx="5459700" cy="3636150"/>
          </a:xfrm>
          <a:prstGeom prst="rect">
            <a:avLst/>
          </a:prstGeom>
          <a:noFill/>
          <a:ln>
            <a:noFill/>
          </a:ln>
        </p:spPr>
      </p:pic>
      <p:sp>
        <p:nvSpPr>
          <p:cNvPr id="100" name="Google Shape;100;p18"/>
          <p:cNvSpPr txBox="1"/>
          <p:nvPr/>
        </p:nvSpPr>
        <p:spPr>
          <a:xfrm>
            <a:off x="4504550" y="3673925"/>
            <a:ext cx="25050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 Ajuntament de Manresa</a:t>
            </a:r>
            <a:endParaRPr sz="1200">
              <a:solidFill>
                <a:srgbClr val="FFFFFF"/>
              </a:solidFill>
              <a:latin typeface="Calibri"/>
              <a:ea typeface="Calibri"/>
              <a:cs typeface="Calibri"/>
              <a:sym typeface="Calibri"/>
            </a:endParaRPr>
          </a:p>
        </p:txBody>
      </p:sp>
    </p:spTree>
  </p:cSld>
  <p:clrMapOvr>
    <a:masterClrMapping/>
  </p:clrMapOvr>
  <p:transition spd="med" advTm="6969">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1937075" y="4285100"/>
            <a:ext cx="59988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A man buying a rose to give to his wife.</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06" name="Google Shape;106;p19"/>
          <p:cNvPicPr preferRelativeResize="0"/>
          <p:nvPr/>
        </p:nvPicPr>
        <p:blipFill>
          <a:blip r:embed="rId3" cstate="email">
            <a:alphaModFix/>
          </a:blip>
          <a:stretch>
            <a:fillRect/>
          </a:stretch>
        </p:blipFill>
        <p:spPr>
          <a:xfrm>
            <a:off x="1743438" y="133350"/>
            <a:ext cx="5885720" cy="3925775"/>
          </a:xfrm>
          <a:prstGeom prst="rect">
            <a:avLst/>
          </a:prstGeom>
          <a:noFill/>
          <a:ln>
            <a:noFill/>
          </a:ln>
        </p:spPr>
      </p:pic>
      <p:sp>
        <p:nvSpPr>
          <p:cNvPr id="107" name="Google Shape;107;p19"/>
          <p:cNvSpPr txBox="1"/>
          <p:nvPr/>
        </p:nvSpPr>
        <p:spPr>
          <a:xfrm>
            <a:off x="5524500" y="3543300"/>
            <a:ext cx="20193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 Oscar Bayona. Regió-7</a:t>
            </a:r>
            <a:endParaRPr sz="1200">
              <a:solidFill>
                <a:srgbClr val="FFFFFF"/>
              </a:solidFill>
              <a:latin typeface="Calibri"/>
              <a:ea typeface="Calibri"/>
              <a:cs typeface="Calibri"/>
              <a:sym typeface="Calibri"/>
            </a:endParaRPr>
          </a:p>
        </p:txBody>
      </p:sp>
    </p:spTree>
  </p:cSld>
  <p:clrMapOvr>
    <a:masterClrMapping/>
  </p:clrMapOvr>
  <p:transition spd="med" advTm="5594">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718975" y="4157875"/>
            <a:ext cx="5998800" cy="598800"/>
          </a:xfrm>
          <a:prstGeom prst="rect">
            <a:avLst/>
          </a:prstGeom>
        </p:spPr>
        <p:txBody>
          <a:bodyPr spcFirstLastPara="1" wrap="square" lIns="91425" tIns="91425" rIns="91425" bIns="91425" anchor="ctr" anchorCtr="0">
            <a:noAutofit/>
          </a:bodyPr>
          <a:lstStyle/>
          <a:p>
            <a:pPr marL="0" marR="38100" lvl="0" indent="0" algn="ctr"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Couple sunbathe with rose.</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13" name="Google Shape;113;p20"/>
          <p:cNvPicPr preferRelativeResize="0"/>
          <p:nvPr/>
        </p:nvPicPr>
        <p:blipFill>
          <a:blip r:embed="rId3" cstate="email">
            <a:alphaModFix/>
          </a:blip>
          <a:stretch>
            <a:fillRect/>
          </a:stretch>
        </p:blipFill>
        <p:spPr>
          <a:xfrm>
            <a:off x="1629138" y="133350"/>
            <a:ext cx="5885720" cy="3925775"/>
          </a:xfrm>
          <a:prstGeom prst="rect">
            <a:avLst/>
          </a:prstGeom>
          <a:noFill/>
          <a:ln>
            <a:noFill/>
          </a:ln>
        </p:spPr>
      </p:pic>
      <p:sp>
        <p:nvSpPr>
          <p:cNvPr id="114" name="Google Shape;114;p20"/>
          <p:cNvSpPr txBox="1"/>
          <p:nvPr/>
        </p:nvSpPr>
        <p:spPr>
          <a:xfrm>
            <a:off x="5334000" y="3638550"/>
            <a:ext cx="20193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FFFF"/>
                </a:solidFill>
                <a:latin typeface="Calibri"/>
                <a:ea typeface="Calibri"/>
                <a:cs typeface="Calibri"/>
                <a:sym typeface="Calibri"/>
              </a:rPr>
              <a:t>© Oscar Bayona. Regió-7</a:t>
            </a:r>
            <a:endParaRPr sz="1200">
              <a:solidFill>
                <a:srgbClr val="FFFFFF"/>
              </a:solidFill>
              <a:latin typeface="Calibri"/>
              <a:ea typeface="Calibri"/>
              <a:cs typeface="Calibri"/>
              <a:sym typeface="Calibri"/>
            </a:endParaRPr>
          </a:p>
        </p:txBody>
      </p:sp>
    </p:spTree>
  </p:cSld>
  <p:clrMapOvr>
    <a:masterClrMapping/>
  </p:clrMapOvr>
  <p:transition spd="med" advTm="4140">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body" idx="1"/>
          </p:nvPr>
        </p:nvSpPr>
        <p:spPr>
          <a:xfrm>
            <a:off x="1572600" y="4176225"/>
            <a:ext cx="5998800" cy="598800"/>
          </a:xfrm>
          <a:prstGeom prst="rect">
            <a:avLst/>
          </a:prstGeom>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ca" sz="2100">
                <a:solidFill>
                  <a:srgbClr val="222222"/>
                </a:solidFill>
                <a:highlight>
                  <a:srgbClr val="F8F9FA"/>
                </a:highlight>
                <a:latin typeface="Arial"/>
                <a:ea typeface="Arial"/>
                <a:cs typeface="Arial"/>
                <a:sym typeface="Arial"/>
              </a:rPr>
              <a:t>Men buying roses for their wifes and women buying  books for their husbands.</a:t>
            </a: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pic>
        <p:nvPicPr>
          <p:cNvPr id="120" name="Google Shape;120;p21"/>
          <p:cNvPicPr preferRelativeResize="0"/>
          <p:nvPr/>
        </p:nvPicPr>
        <p:blipFill>
          <a:blip r:embed="rId3" cstate="email">
            <a:alphaModFix/>
          </a:blip>
          <a:stretch>
            <a:fillRect/>
          </a:stretch>
        </p:blipFill>
        <p:spPr>
          <a:xfrm>
            <a:off x="1722175" y="304800"/>
            <a:ext cx="5421575" cy="3617075"/>
          </a:xfrm>
          <a:prstGeom prst="rect">
            <a:avLst/>
          </a:prstGeom>
          <a:noFill/>
          <a:ln>
            <a:noFill/>
          </a:ln>
        </p:spPr>
      </p:pic>
      <p:sp>
        <p:nvSpPr>
          <p:cNvPr id="121" name="Google Shape;121;p21"/>
          <p:cNvSpPr txBox="1"/>
          <p:nvPr/>
        </p:nvSpPr>
        <p:spPr>
          <a:xfrm>
            <a:off x="4714775" y="3254825"/>
            <a:ext cx="1905000" cy="1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solidFill>
                  <a:srgbClr val="FFFFFF"/>
                </a:solidFill>
                <a:latin typeface="Calibri"/>
                <a:ea typeface="Calibri"/>
                <a:cs typeface="Calibri"/>
                <a:sym typeface="Calibri"/>
              </a:rPr>
              <a:t>©</a:t>
            </a:r>
            <a:r>
              <a:rPr lang="ca" sz="1200">
                <a:solidFill>
                  <a:srgbClr val="FFFFFF"/>
                </a:solidFill>
                <a:latin typeface="Calibri"/>
                <a:ea typeface="Calibri"/>
                <a:cs typeface="Calibri"/>
                <a:sym typeface="Calibri"/>
              </a:rPr>
              <a:t> ACN Manresa /CCMA</a:t>
            </a:r>
            <a:endParaRPr sz="1200">
              <a:solidFill>
                <a:srgbClr val="FFFFFF"/>
              </a:solidFill>
              <a:latin typeface="Calibri"/>
              <a:ea typeface="Calibri"/>
              <a:cs typeface="Calibri"/>
              <a:sym typeface="Calibri"/>
            </a:endParaRPr>
          </a:p>
        </p:txBody>
      </p:sp>
    </p:spTree>
  </p:cSld>
  <p:clrMapOvr>
    <a:masterClrMapping/>
  </p:clrMapOvr>
  <p:transition spd="med" advTm="6297">
    <p:wipe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1.7"/>
</p:tagLst>
</file>

<file path=ppt/tags/tag2.xml><?xml version="1.0" encoding="utf-8"?>
<p:tagLst xmlns:a="http://schemas.openxmlformats.org/drawingml/2006/main" xmlns:r="http://schemas.openxmlformats.org/officeDocument/2006/relationships" xmlns:p="http://schemas.openxmlformats.org/presentationml/2006/main">
  <p:tag name="TIMING" val="|0.8|1.3|1.5|1|1|1|0.9|0.9|1.1"/>
</p:tagLst>
</file>

<file path=ppt/tags/tag3.xml><?xml version="1.0" encoding="utf-8"?>
<p:tagLst xmlns:a="http://schemas.openxmlformats.org/drawingml/2006/main" xmlns:r="http://schemas.openxmlformats.org/officeDocument/2006/relationships" xmlns:p="http://schemas.openxmlformats.org/presentationml/2006/main">
  <p:tag name="TIMING" val="|1.4|2.6"/>
</p:tagLst>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343</Words>
  <PresentationFormat>Presentación en pantalla (16:9)</PresentationFormat>
  <Paragraphs>61</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Playfair Display</vt:lpstr>
      <vt:lpstr>Lato</vt:lpstr>
      <vt:lpstr>Calibri</vt:lpstr>
      <vt:lpstr>Impact</vt:lpstr>
      <vt:lpstr>Verdana</vt:lpstr>
      <vt:lpstr>Trebuchet MS</vt:lpstr>
      <vt:lpstr>Pacifico</vt:lpstr>
      <vt:lpstr>Coral</vt:lpstr>
      <vt:lpstr>  SAINT  GEORGE’S DAY 23rd April</vt:lpstr>
      <vt:lpstr>“Keeping traditions all year round”</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SAINT  GEORGE’S DAY 23rd April</dc:title>
  <cp:lastModifiedBy>usuari</cp:lastModifiedBy>
  <cp:revision>4</cp:revision>
  <dcterms:modified xsi:type="dcterms:W3CDTF">2020-04-26T14:43:52Z</dcterms:modified>
</cp:coreProperties>
</file>