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1" r:id="rId3"/>
    <p:sldId id="289" r:id="rId4"/>
    <p:sldId id="287" r:id="rId5"/>
    <p:sldId id="288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20" autoAdjust="0"/>
  </p:normalViewPr>
  <p:slideViewPr>
    <p:cSldViewPr snapToGrid="0" snapToObjects="1">
      <p:cViewPr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7BC7D52-6A69-4308-968B-B65917D56433}" type="datetimeFigureOut">
              <a:rPr lang="en-US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6B84E5C-E4EB-4DC0-9D06-BD78415EA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908E45-98BB-4E35-A33B-BB5EE8AF8B68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426195-25E6-45B2-AE88-99A050751986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EB9AB6-5937-49B1-B4AB-1FA90AB3DCC8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D7BF37-A649-4D10-B875-13F53742A6D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ACBBB-59E5-4216-83F8-435E1F772201}" type="datetime1">
              <a:rPr lang="en-US" smtClean="0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7E4BD-32FF-463E-BA85-79F306D53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79013-D1AF-4E5F-A81D-B1C87D9C7A66}" type="datetime1">
              <a:rPr lang="en-US" smtClean="0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F160D-C78E-4D43-9A93-9C9A07F22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C5D14-484D-4FFF-B73E-1840CEC2186C}" type="datetime1">
              <a:rPr lang="en-US" smtClean="0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9F6DA-A7F3-4765-8E42-91EE36D6A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57B85-580B-47CF-97E7-BD6F069FEF5F}" type="datetime1">
              <a:rPr lang="en-US" smtClean="0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35819-F874-4EE6-9852-D2D390DB8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E919C-2EF0-4FD5-BCB0-EB728A1CB787}" type="datetime1">
              <a:rPr lang="en-US" smtClean="0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DC81-D2A5-401B-8440-182972262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A894E-D05A-4A17-BBA2-0980E2EBEBDC}" type="datetime1">
              <a:rPr lang="en-US" smtClean="0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0D235-AE30-49B2-944F-6D18908DF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62D36-A92F-4380-8E64-9A813977E626}" type="datetime1">
              <a:rPr lang="en-US" smtClean="0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76A32-FBD5-4D7C-B16C-8B76F047A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78909-F73B-4C9E-8519-FE27AED6C132}" type="datetime1">
              <a:rPr lang="en-US" smtClean="0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27804-4DF1-4167-AC37-FF22A8245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544E4-604C-4C74-A320-D065B99E79EB}" type="datetime1">
              <a:rPr lang="en-US" smtClean="0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B232C-C630-4398-BB78-4DA9E6340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FD25-450C-4333-B036-C6701B65F619}" type="datetime1">
              <a:rPr lang="en-US" smtClean="0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200B-40BC-4BDE-8F1A-0E76EBF4B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E8443-82BF-4032-9A0B-6A01EDE2A12F}" type="datetime1">
              <a:rPr lang="en-US" smtClean="0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D677B-E274-4903-8D1C-3CDCECF41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cambiar el estilo de título	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Haga clic para modificar el estilo de texto del patrón</a:t>
            </a:r>
          </a:p>
          <a:p>
            <a:pPr lvl="1"/>
            <a:r>
              <a:rPr lang="en-GB" smtClean="0"/>
              <a:t>Segundo nivel</a:t>
            </a:r>
          </a:p>
          <a:p>
            <a:pPr lvl="2"/>
            <a:r>
              <a:rPr lang="en-GB" smtClean="0"/>
              <a:t>Tercer nivel</a:t>
            </a:r>
          </a:p>
          <a:p>
            <a:pPr lvl="3"/>
            <a:r>
              <a:rPr lang="en-GB" smtClean="0"/>
              <a:t>Cuarto nivel</a:t>
            </a:r>
          </a:p>
          <a:p>
            <a:pPr lvl="4"/>
            <a:r>
              <a:rPr lang="en-GB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C8D0EE-E862-4EDD-88F0-F08E7B5DE3A4}" type="datetime1">
              <a:rPr lang="en-US" smtClean="0"/>
              <a:pPr>
                <a:defRPr/>
              </a:pPr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441448-8C9A-43C2-A995-9650FB577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98463" y="1346200"/>
            <a:ext cx="82581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163782" y="800101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000" b="1" dirty="0" smtClean="0"/>
              <a:t>WORKING IN EUROPE- SKILLS FOR SUCCESS</a:t>
            </a:r>
            <a:endParaRPr lang="en-US" sz="4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7E4BD-32FF-463E-BA85-79F306D53C7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6" name="Picture 5" descr="STEAG GE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"/>
            <a:ext cx="1379537" cy="800100"/>
          </a:xfrm>
          <a:prstGeom prst="rect">
            <a:avLst/>
          </a:prstGeom>
        </p:spPr>
      </p:pic>
      <p:pic>
        <p:nvPicPr>
          <p:cNvPr id="7" name="Picture 6" descr="STEAG RO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61220" y="3"/>
            <a:ext cx="1274618" cy="800100"/>
          </a:xfrm>
          <a:prstGeom prst="rect">
            <a:avLst/>
          </a:prstGeom>
        </p:spPr>
      </p:pic>
      <p:pic>
        <p:nvPicPr>
          <p:cNvPr id="8" name="Picture 7" descr="STEAG ES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19600" y="1"/>
            <a:ext cx="1295400" cy="800099"/>
          </a:xfrm>
          <a:prstGeom prst="rect">
            <a:avLst/>
          </a:prstGeom>
        </p:spPr>
      </p:pic>
      <p:pic>
        <p:nvPicPr>
          <p:cNvPr id="10" name="Picture 9" descr="STEAG FRANTA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473200" y="3"/>
            <a:ext cx="1219200" cy="800099"/>
          </a:xfrm>
          <a:prstGeom prst="rect">
            <a:avLst/>
          </a:prstGeom>
        </p:spPr>
      </p:pic>
      <p:pic>
        <p:nvPicPr>
          <p:cNvPr id="12" name="Picture 11" descr="th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823200" y="5"/>
            <a:ext cx="1320800" cy="800098"/>
          </a:xfrm>
          <a:prstGeom prst="rect">
            <a:avLst/>
          </a:prstGeom>
        </p:spPr>
      </p:pic>
      <p:pic>
        <p:nvPicPr>
          <p:cNvPr id="13" name="Picture 12" descr="STEAG BULGARIA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813846" y="0"/>
            <a:ext cx="1290636" cy="800102"/>
          </a:xfrm>
          <a:prstGeom prst="rect">
            <a:avLst/>
          </a:prstGeom>
        </p:spPr>
      </p:pic>
      <p:pic>
        <p:nvPicPr>
          <p:cNvPr id="14" name="Контейнер за съдържание 3" descr="12315258_946094855461534_1882090698_o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 bwMode="auto">
          <a:xfrm>
            <a:off x="511968" y="2123539"/>
            <a:ext cx="8120063" cy="433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8" name="Контейнер за съдържание 7" descr="05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274637"/>
            <a:ext cx="4040188" cy="2637375"/>
          </a:xfrm>
        </p:spPr>
      </p:pic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76A32-FBD5-4D7C-B16C-8B76F047AE4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1" name="Контейнер за съдържание 10" descr="108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3615397"/>
            <a:ext cx="4041775" cy="3106078"/>
          </a:xfrm>
        </p:spPr>
      </p:pic>
      <p:pic>
        <p:nvPicPr>
          <p:cNvPr id="1028" name="Picture 4" descr="C:\Users\Asus\Documents\Projets Erasmus+\2016-03-07 - Croatia\Croatia-Silvia\12512354_962438043840588_1630136098593524722_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9151" y="3319974"/>
            <a:ext cx="4258237" cy="3157025"/>
          </a:xfrm>
          <a:prstGeom prst="rect">
            <a:avLst/>
          </a:prstGeom>
          <a:noFill/>
        </p:spPr>
      </p:pic>
      <p:pic>
        <p:nvPicPr>
          <p:cNvPr id="1029" name="Picture 5" descr="C:\Users\Asus\Documents\Projets Erasmus+\2016-03-07 - Croatia\Croatia-Silvia\12804041_1146085462090857_725743314_n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5025" y="274637"/>
            <a:ext cx="4316096" cy="3045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dirty="0" smtClean="0"/>
              <a:t>Втора транснационална среща на учителите – юни 2016, Ямбол</a:t>
            </a:r>
            <a:endParaRPr lang="bg-BG" sz="3200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g-BG" dirty="0" smtClean="0"/>
              <a:t>Анализ и обобщаване на работата и резултатите от първата година на проекта</a:t>
            </a:r>
          </a:p>
          <a:p>
            <a:r>
              <a:rPr lang="bg-BG" dirty="0" smtClean="0"/>
              <a:t>Съставяне на междинен отчет в платформата МТ+</a:t>
            </a:r>
          </a:p>
          <a:p>
            <a:r>
              <a:rPr lang="bg-BG" dirty="0" smtClean="0"/>
              <a:t>Определяне на цели, задачи, срокове и изпълнители за втората година на проекта</a:t>
            </a:r>
          </a:p>
          <a:p>
            <a:r>
              <a:rPr lang="bg-BG" dirty="0" smtClean="0"/>
              <a:t>Посещение на урок в УТФ</a:t>
            </a:r>
            <a:endParaRPr lang="bg-BG" dirty="0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76A32-FBD5-4D7C-B16C-8B76F047AE4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" name="Контейнер за съдържание 9" descr="13482849_1031627316921660_2318687635790508060_o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4645025" y="1417639"/>
            <a:ext cx="4041775" cy="2465044"/>
          </a:xfrm>
        </p:spPr>
      </p:pic>
      <p:pic>
        <p:nvPicPr>
          <p:cNvPr id="2050" name="Picture 2" descr="C:\Users\Asus\Desktop\13497662_1031628476921544_7378008172029361047_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7389" y="3882683"/>
            <a:ext cx="4189412" cy="2838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dirty="0" smtClean="0"/>
              <a:t>Трета среща на ученици и учители – ноември 2016, Испания</a:t>
            </a:r>
            <a:endParaRPr lang="bg-BG" sz="3200" dirty="0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Изготвяне и представяне на въпросник, относно личните и професионални умения на предприемача и кандидата за работа</a:t>
            </a:r>
          </a:p>
          <a:p>
            <a:r>
              <a:rPr lang="bg-BG" dirty="0" smtClean="0"/>
              <a:t>Прилагане и сравняване на резултатите при срещите с местни предприемачи</a:t>
            </a:r>
          </a:p>
          <a:p>
            <a:r>
              <a:rPr lang="bg-BG" dirty="0" smtClean="0"/>
              <a:t>Посещения на местни предприятия</a:t>
            </a:r>
          </a:p>
          <a:p>
            <a:r>
              <a:rPr lang="bg-BG" dirty="0" smtClean="0"/>
              <a:t>Посещения на уроци в училището-домакин</a:t>
            </a:r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76A32-FBD5-4D7C-B16C-8B76F047AE4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76A32-FBD5-4D7C-B16C-8B76F047AE4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Контейнер за съдържание 7" descr="Снимка на Working in Europe- Skills for success.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5828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Контейнер за съдържание 8" descr="Снимка на Working in Europe- Skills for success.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74638"/>
            <a:ext cx="4041775" cy="303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Картина 9" descr="Снимка на Working in Europe- Skills for success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686628"/>
            <a:ext cx="4040188" cy="266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Картина 10" descr="Снимка на Working in Europe- Skills for success.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2286" y="3686628"/>
            <a:ext cx="3824514" cy="266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dirty="0" smtClean="0"/>
              <a:t>Четвърта среща на ученици и учители –</a:t>
            </a:r>
            <a:br>
              <a:rPr lang="bg-BG" sz="3200" dirty="0" smtClean="0"/>
            </a:br>
            <a:r>
              <a:rPr lang="bg-BG" sz="3200" dirty="0" smtClean="0"/>
              <a:t> март 2017, Германия</a:t>
            </a:r>
            <a:endParaRPr lang="bg-BG" sz="32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2800" dirty="0" smtClean="0"/>
              <a:t>Изготвяне на автобиографии и мотивационни писма</a:t>
            </a:r>
          </a:p>
          <a:p>
            <a:r>
              <a:rPr lang="bg-BG" sz="2800" dirty="0" smtClean="0"/>
              <a:t>Подготовка, провеждане и оценка на интервюта за работа</a:t>
            </a:r>
          </a:p>
          <a:p>
            <a:r>
              <a:rPr lang="bg-BG" sz="2800" dirty="0" smtClean="0"/>
              <a:t>Участие в семинар за социалното поведение</a:t>
            </a:r>
          </a:p>
          <a:p>
            <a:r>
              <a:rPr lang="bg-BG" sz="2800" dirty="0" smtClean="0"/>
              <a:t>Посещение на иновативно предприятие за технологии на бъдещето</a:t>
            </a:r>
          </a:p>
          <a:p>
            <a:r>
              <a:rPr lang="bg-BG" sz="2800" dirty="0" smtClean="0"/>
              <a:t>Изготвяне на сценарий за кратък филм</a:t>
            </a:r>
          </a:p>
          <a:p>
            <a:r>
              <a:rPr lang="bg-BG" sz="2800" dirty="0" smtClean="0"/>
              <a:t>Посещение на уроци в училището-домакин</a:t>
            </a:r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35819-F874-4EE6-9852-D2D390DB873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Текстов контейнер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35819-F874-4EE6-9852-D2D390DB873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" name="Контейнер за съдържание 9" descr="Снимка на Working in Europe- Skills for success.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638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Картина 10" descr="Снимка на Working in Europe- Skills for success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628571"/>
            <a:ext cx="4040187" cy="272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Контейнер за съдържание 11" descr="Снимка на Working in Europe- Skills for success."/>
          <p:cNvPicPr>
            <a:picLocks noGrp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5025" y="273448"/>
            <a:ext cx="4041775" cy="303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Картина 12" descr="Снимка на Working in Europe- Skills for success.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5025" y="3628572"/>
            <a:ext cx="4041775" cy="272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dirty="0" smtClean="0"/>
              <a:t>Трета последна транснационална среща на учители – юни 2017, Румъния</a:t>
            </a:r>
            <a:endParaRPr lang="bg-BG" sz="3200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040188" cy="4591050"/>
          </a:xfrm>
        </p:spPr>
        <p:txBody>
          <a:bodyPr/>
          <a:lstStyle/>
          <a:p>
            <a:r>
              <a:rPr lang="bg-BG" dirty="0" smtClean="0"/>
              <a:t>Оценка на въздействието на проекта върху целевите групи – ученици, преподаватели, местната власт и бизнеса</a:t>
            </a:r>
          </a:p>
          <a:p>
            <a:r>
              <a:rPr lang="bg-BG" dirty="0" smtClean="0"/>
              <a:t>Посещение на местни предприятия</a:t>
            </a:r>
          </a:p>
          <a:p>
            <a:r>
              <a:rPr lang="bg-BG" dirty="0" smtClean="0"/>
              <a:t>Оценка на устойчивостта на крайните продукти</a:t>
            </a:r>
          </a:p>
          <a:p>
            <a:r>
              <a:rPr lang="bg-BG" dirty="0" smtClean="0"/>
              <a:t>Дискусия относно разпространението на проектните резултати</a:t>
            </a:r>
            <a:endParaRPr lang="bg-BG" dirty="0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5102225" y="1854994"/>
            <a:ext cx="4041775" cy="639762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bg-BG" dirty="0" smtClean="0"/>
              <a:t>Определяне на задачи по разпространението</a:t>
            </a:r>
          </a:p>
          <a:p>
            <a:r>
              <a:rPr lang="bg-BG" dirty="0" smtClean="0"/>
              <a:t>Представяне на ученическите филми</a:t>
            </a:r>
          </a:p>
          <a:p>
            <a:r>
              <a:rPr lang="bg-BG" dirty="0" smtClean="0"/>
              <a:t>Изготвяне на окончателния доклад в МТ+</a:t>
            </a:r>
          </a:p>
          <a:p>
            <a:r>
              <a:rPr lang="bg-BG" dirty="0" smtClean="0"/>
              <a:t>Обсъждане на идеи за бъдещо сътрудничество</a:t>
            </a:r>
          </a:p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76A32-FBD5-4D7C-B16C-8B76F047AE4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76A32-FBD5-4D7C-B16C-8B76F047AE4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8" name="Картина 7" descr="Снимка на Irina Costianu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637"/>
            <a:ext cx="3810000" cy="262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Контейнер за съдържание 8" descr="Снимка на Working in Europe- Skills for success.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26209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Контейнер за съдържание 9" descr="Снимка на Working in Europe- Skills for success."/>
          <p:cNvPicPr>
            <a:picLocks noGrp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32312" y="294879"/>
            <a:ext cx="4041775" cy="284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Картина 10" descr="Снимка на Working in Europe- Skills for success.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799" y="3326209"/>
            <a:ext cx="3697287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 Нематериални резултати за учениците</a:t>
            </a:r>
            <a:endParaRPr lang="bg-BG" dirty="0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2800" dirty="0" smtClean="0"/>
              <a:t>Подобряване на е</a:t>
            </a:r>
            <a:r>
              <a:rPr lang="en-GB" sz="2800" dirty="0" err="1" smtClean="0"/>
              <a:t>зикови</a:t>
            </a:r>
            <a:r>
              <a:rPr lang="bg-BG" sz="2800" dirty="0" smtClean="0"/>
              <a:t>те</a:t>
            </a:r>
            <a:r>
              <a:rPr lang="en-GB" sz="2800" dirty="0" smtClean="0"/>
              <a:t> </a:t>
            </a:r>
            <a:r>
              <a:rPr lang="en-GB" sz="2800" dirty="0" err="1" smtClean="0"/>
              <a:t>умения</a:t>
            </a:r>
            <a:endParaRPr lang="bg-BG" sz="2800" dirty="0" smtClean="0"/>
          </a:p>
          <a:p>
            <a:r>
              <a:rPr lang="bg-BG" sz="2800" dirty="0" smtClean="0"/>
              <a:t>Придобиване на м</a:t>
            </a:r>
            <a:r>
              <a:rPr lang="en-GB" sz="2800" dirty="0" err="1" smtClean="0"/>
              <a:t>еждукултурни</a:t>
            </a:r>
            <a:r>
              <a:rPr lang="en-GB" sz="2800" dirty="0" smtClean="0"/>
              <a:t> </a:t>
            </a:r>
            <a:r>
              <a:rPr lang="en-GB" sz="2800" dirty="0" err="1" smtClean="0"/>
              <a:t>компетенции</a:t>
            </a:r>
            <a:r>
              <a:rPr lang="en-GB" sz="2800" dirty="0" smtClean="0"/>
              <a:t> </a:t>
            </a:r>
            <a:endParaRPr lang="bg-BG" sz="2800" dirty="0" smtClean="0"/>
          </a:p>
          <a:p>
            <a:r>
              <a:rPr lang="bg-BG" sz="2800" dirty="0" smtClean="0"/>
              <a:t>Осъзнаване на европейската идентичност</a:t>
            </a:r>
            <a:r>
              <a:rPr lang="en-GB" sz="2800" dirty="0" smtClean="0"/>
              <a:t> </a:t>
            </a:r>
            <a:endParaRPr lang="bg-BG" sz="2800" dirty="0" smtClean="0"/>
          </a:p>
          <a:p>
            <a:r>
              <a:rPr lang="bg-BG" sz="2800" dirty="0" smtClean="0"/>
              <a:t>Засилване на мобилността на младите хора</a:t>
            </a:r>
          </a:p>
          <a:p>
            <a:r>
              <a:rPr lang="bg-BG" sz="2800" dirty="0" smtClean="0"/>
              <a:t>Развиване на предприемачески умения</a:t>
            </a:r>
          </a:p>
          <a:p>
            <a:r>
              <a:rPr lang="bg-BG" sz="2800" dirty="0" smtClean="0"/>
              <a:t>Увеличаване на възможностите на трудовия пазар</a:t>
            </a:r>
          </a:p>
          <a:p>
            <a:r>
              <a:rPr lang="bg-BG" sz="2800" dirty="0" smtClean="0"/>
              <a:t>Подобряване на уменията по ИТ</a:t>
            </a:r>
          </a:p>
          <a:p>
            <a:r>
              <a:rPr lang="bg-BG" sz="2800" dirty="0" smtClean="0"/>
              <a:t>Развиване </a:t>
            </a:r>
            <a:r>
              <a:rPr lang="bg-BG" sz="2800" smtClean="0"/>
              <a:t>на </a:t>
            </a:r>
            <a:r>
              <a:rPr lang="bg-BG" sz="2800" smtClean="0"/>
              <a:t>лични/меки</a:t>
            </a:r>
            <a:r>
              <a:rPr lang="bg-BG" sz="2800" dirty="0" smtClean="0"/>
              <a:t>/ </a:t>
            </a:r>
            <a:r>
              <a:rPr lang="bg-BG" sz="2800" dirty="0" smtClean="0"/>
              <a:t>качества като: самоувереност,  социално поведение, екипен дух, отговорност, креативност, гъвкавост , автономност</a:t>
            </a:r>
            <a:endParaRPr lang="bg-BG" sz="2800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76A32-FBD5-4D7C-B16C-8B76F047AE4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Материални резултати за учениците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800" dirty="0" smtClean="0"/>
              <a:t>Power Point </a:t>
            </a:r>
            <a:r>
              <a:rPr lang="de-DE" sz="1800" dirty="0" err="1" smtClean="0"/>
              <a:t>презентации</a:t>
            </a:r>
            <a:r>
              <a:rPr lang="de-DE" sz="1800" dirty="0" smtClean="0"/>
              <a:t> </a:t>
            </a:r>
            <a:r>
              <a:rPr lang="bg-BG" sz="1800" dirty="0" err="1" smtClean="0"/>
              <a:t>з</a:t>
            </a:r>
            <a:r>
              <a:rPr lang="de-DE" sz="1800" dirty="0" smtClean="0"/>
              <a:t>а </a:t>
            </a:r>
            <a:r>
              <a:rPr lang="de-DE" sz="1800" dirty="0" err="1" smtClean="0"/>
              <a:t>индустриалното</a:t>
            </a:r>
            <a:r>
              <a:rPr lang="de-DE" sz="1800" dirty="0" smtClean="0"/>
              <a:t> </a:t>
            </a:r>
            <a:r>
              <a:rPr lang="de-DE" sz="1800" dirty="0" err="1" smtClean="0"/>
              <a:t>минало</a:t>
            </a:r>
            <a:r>
              <a:rPr lang="de-DE" sz="1800" dirty="0" smtClean="0"/>
              <a:t> </a:t>
            </a:r>
            <a:r>
              <a:rPr lang="de-DE" sz="1800" dirty="0" err="1" smtClean="0"/>
              <a:t>на</a:t>
            </a:r>
            <a:r>
              <a:rPr lang="de-DE" sz="1800" dirty="0" smtClean="0"/>
              <a:t> </a:t>
            </a:r>
            <a:r>
              <a:rPr lang="de-DE" sz="1800" dirty="0" err="1" smtClean="0"/>
              <a:t>всяка</a:t>
            </a:r>
            <a:r>
              <a:rPr lang="de-DE" sz="1800" dirty="0" smtClean="0"/>
              <a:t> </a:t>
            </a:r>
            <a:r>
              <a:rPr lang="de-DE" sz="1800" dirty="0" err="1" smtClean="0"/>
              <a:t>страна</a:t>
            </a:r>
            <a:endParaRPr lang="bg-BG" sz="1800" dirty="0" smtClean="0"/>
          </a:p>
          <a:p>
            <a:r>
              <a:rPr lang="de-DE" sz="1800" dirty="0" err="1" smtClean="0"/>
              <a:t>Електронна</a:t>
            </a:r>
            <a:r>
              <a:rPr lang="de-DE" sz="1800" dirty="0" smtClean="0"/>
              <a:t> </a:t>
            </a:r>
            <a:r>
              <a:rPr lang="de-DE" sz="1800" dirty="0" err="1" smtClean="0"/>
              <a:t>книга</a:t>
            </a:r>
            <a:r>
              <a:rPr lang="de-DE" sz="1800" dirty="0" smtClean="0"/>
              <a:t> и </a:t>
            </a:r>
            <a:r>
              <a:rPr lang="de-DE" sz="1800" dirty="0" err="1" smtClean="0"/>
              <a:t>брошура</a:t>
            </a:r>
            <a:r>
              <a:rPr lang="de-DE" sz="1800" dirty="0" smtClean="0"/>
              <a:t> </a:t>
            </a:r>
            <a:r>
              <a:rPr lang="bg-BG" sz="1800" dirty="0" smtClean="0"/>
              <a:t>с</a:t>
            </a:r>
            <a:r>
              <a:rPr lang="de-DE" sz="1800" dirty="0" smtClean="0"/>
              <a:t> </a:t>
            </a:r>
            <a:r>
              <a:rPr lang="de-DE" sz="1800" dirty="0" err="1" smtClean="0"/>
              <a:t>интервюта</a:t>
            </a:r>
            <a:r>
              <a:rPr lang="de-DE" sz="1800" dirty="0" smtClean="0"/>
              <a:t> </a:t>
            </a:r>
            <a:r>
              <a:rPr lang="bg-BG" sz="1800" dirty="0" smtClean="0"/>
              <a:t>на </a:t>
            </a:r>
            <a:r>
              <a:rPr lang="de-DE" sz="1800" dirty="0" err="1" smtClean="0"/>
              <a:t>пенсионирани</a:t>
            </a:r>
            <a:r>
              <a:rPr lang="de-DE" sz="1800" dirty="0" smtClean="0"/>
              <a:t> </a:t>
            </a:r>
            <a:r>
              <a:rPr lang="de-DE" sz="1800" dirty="0" err="1" smtClean="0"/>
              <a:t>работници</a:t>
            </a:r>
            <a:r>
              <a:rPr lang="de-DE" sz="1800" dirty="0" smtClean="0"/>
              <a:t> / </a:t>
            </a:r>
            <a:r>
              <a:rPr lang="de-DE" sz="1800" dirty="0" err="1" smtClean="0"/>
              <a:t>служители</a:t>
            </a:r>
            <a:endParaRPr lang="bg-BG" sz="1800" dirty="0" smtClean="0"/>
          </a:p>
          <a:p>
            <a:r>
              <a:rPr lang="de-DE" sz="1800" dirty="0" err="1" smtClean="0"/>
              <a:t>Представяне</a:t>
            </a:r>
            <a:r>
              <a:rPr lang="de-DE" sz="1800" dirty="0" smtClean="0"/>
              <a:t> </a:t>
            </a:r>
            <a:r>
              <a:rPr lang="de-DE" sz="1800" dirty="0" err="1" smtClean="0"/>
              <a:t>на</a:t>
            </a:r>
            <a:r>
              <a:rPr lang="de-DE" sz="1800" dirty="0" smtClean="0"/>
              <a:t> </a:t>
            </a:r>
            <a:r>
              <a:rPr lang="de-DE" sz="1800" dirty="0" err="1" smtClean="0"/>
              <a:t>един</a:t>
            </a:r>
            <a:r>
              <a:rPr lang="de-DE" sz="1800" dirty="0" smtClean="0"/>
              <a:t> </a:t>
            </a:r>
            <a:r>
              <a:rPr lang="de-DE" sz="1800" dirty="0" err="1" smtClean="0"/>
              <a:t>успешен</a:t>
            </a:r>
            <a:r>
              <a:rPr lang="de-DE" sz="1800" dirty="0" smtClean="0"/>
              <a:t> </a:t>
            </a:r>
            <a:r>
              <a:rPr lang="de-DE" sz="1800" dirty="0" err="1" smtClean="0"/>
              <a:t>бизнес</a:t>
            </a:r>
            <a:r>
              <a:rPr lang="de-DE" sz="1800" dirty="0" smtClean="0"/>
              <a:t> </a:t>
            </a:r>
            <a:r>
              <a:rPr lang="bg-BG" sz="1800" dirty="0" smtClean="0"/>
              <a:t>от</a:t>
            </a:r>
            <a:r>
              <a:rPr lang="de-DE" sz="1800" dirty="0" smtClean="0"/>
              <a:t> </a:t>
            </a:r>
            <a:r>
              <a:rPr lang="de-DE" sz="1800" dirty="0" err="1" smtClean="0"/>
              <a:t>всяка</a:t>
            </a:r>
            <a:r>
              <a:rPr lang="de-DE" sz="1800" dirty="0" smtClean="0"/>
              <a:t> </a:t>
            </a:r>
            <a:r>
              <a:rPr lang="de-DE" sz="1800" dirty="0" err="1" smtClean="0"/>
              <a:t>страна</a:t>
            </a:r>
            <a:endParaRPr lang="bg-BG" sz="1800" dirty="0" smtClean="0"/>
          </a:p>
          <a:p>
            <a:r>
              <a:rPr lang="de-DE" sz="1800" dirty="0" err="1" smtClean="0"/>
              <a:t>Диагностичен</a:t>
            </a:r>
            <a:r>
              <a:rPr lang="de-DE" sz="1800" dirty="0" smtClean="0"/>
              <a:t> </a:t>
            </a:r>
            <a:r>
              <a:rPr lang="de-DE" sz="1800" dirty="0" err="1" smtClean="0"/>
              <a:t>лист</a:t>
            </a:r>
            <a:r>
              <a:rPr lang="de-DE" sz="1800" dirty="0" smtClean="0"/>
              <a:t> </a:t>
            </a:r>
            <a:r>
              <a:rPr lang="de-DE" sz="1800" dirty="0" err="1" smtClean="0"/>
              <a:t>на</a:t>
            </a:r>
            <a:r>
              <a:rPr lang="de-DE" sz="1800" dirty="0" smtClean="0"/>
              <a:t> </a:t>
            </a:r>
            <a:r>
              <a:rPr lang="de-DE" sz="1800" dirty="0" err="1" smtClean="0"/>
              <a:t>успешни</a:t>
            </a:r>
            <a:r>
              <a:rPr lang="de-DE" sz="1800" dirty="0" smtClean="0"/>
              <a:t> </a:t>
            </a:r>
            <a:r>
              <a:rPr lang="de-DE" sz="1800" dirty="0" err="1" smtClean="0"/>
              <a:t>компании</a:t>
            </a:r>
            <a:r>
              <a:rPr lang="de-DE" sz="1800" dirty="0" smtClean="0"/>
              <a:t> </a:t>
            </a:r>
            <a:r>
              <a:rPr lang="bg-BG" sz="1800" dirty="0" smtClean="0"/>
              <a:t>с </a:t>
            </a:r>
            <a:r>
              <a:rPr lang="de-DE" sz="1800" dirty="0" err="1" smtClean="0"/>
              <a:t>разликите</a:t>
            </a:r>
            <a:r>
              <a:rPr lang="de-DE" sz="1800" dirty="0" smtClean="0"/>
              <a:t> </a:t>
            </a:r>
            <a:r>
              <a:rPr lang="de-DE" sz="1800" dirty="0" err="1" smtClean="0"/>
              <a:t>между</a:t>
            </a:r>
            <a:r>
              <a:rPr lang="de-DE" sz="1800" dirty="0" smtClean="0"/>
              <a:t> </a:t>
            </a:r>
            <a:r>
              <a:rPr lang="de-DE" sz="1800" dirty="0" err="1" smtClean="0"/>
              <a:t>уменията</a:t>
            </a:r>
            <a:r>
              <a:rPr lang="de-DE" sz="1800" dirty="0" smtClean="0"/>
              <a:t>, </a:t>
            </a:r>
            <a:r>
              <a:rPr lang="de-DE" sz="1800" dirty="0" err="1" smtClean="0"/>
              <a:t>изисквани</a:t>
            </a:r>
            <a:r>
              <a:rPr lang="de-DE" sz="1800" dirty="0" smtClean="0"/>
              <a:t> в </a:t>
            </a:r>
            <a:r>
              <a:rPr lang="de-DE" sz="1800" dirty="0" err="1" smtClean="0"/>
              <a:t>миналото</a:t>
            </a:r>
            <a:r>
              <a:rPr lang="de-DE" sz="1800" dirty="0" smtClean="0"/>
              <a:t> и </a:t>
            </a:r>
            <a:r>
              <a:rPr lang="de-DE" sz="1800" dirty="0" err="1" smtClean="0"/>
              <a:t>днес</a:t>
            </a:r>
            <a:endParaRPr lang="bg-BG" sz="1800" dirty="0" smtClean="0"/>
          </a:p>
          <a:p>
            <a:r>
              <a:rPr lang="bg-BG" sz="1800" dirty="0" smtClean="0"/>
              <a:t>Описание н</a:t>
            </a:r>
            <a:r>
              <a:rPr lang="de-DE" sz="1800" dirty="0" smtClean="0"/>
              <a:t>а </a:t>
            </a:r>
            <a:r>
              <a:rPr lang="de-DE" sz="1800" dirty="0" err="1" smtClean="0"/>
              <a:t>европейските</a:t>
            </a:r>
            <a:r>
              <a:rPr lang="de-DE" sz="1800" dirty="0" smtClean="0"/>
              <a:t> </a:t>
            </a:r>
            <a:r>
              <a:rPr lang="de-DE" sz="1800" dirty="0" err="1" smtClean="0"/>
              <a:t>критерии</a:t>
            </a:r>
            <a:r>
              <a:rPr lang="de-DE" sz="1800" dirty="0" smtClean="0"/>
              <a:t> </a:t>
            </a:r>
            <a:r>
              <a:rPr lang="de-DE" sz="1800" dirty="0" err="1" smtClean="0"/>
              <a:t>за</a:t>
            </a:r>
            <a:r>
              <a:rPr lang="de-DE" sz="1800" dirty="0" smtClean="0"/>
              <a:t> </a:t>
            </a:r>
            <a:r>
              <a:rPr lang="de-DE" sz="1800" dirty="0" err="1" smtClean="0"/>
              <a:t>успешен</a:t>
            </a:r>
            <a:r>
              <a:rPr lang="de-DE" sz="1800" dirty="0" smtClean="0"/>
              <a:t> </a:t>
            </a:r>
            <a:r>
              <a:rPr lang="de-DE" sz="1800" dirty="0" err="1" smtClean="0"/>
              <a:t>бизнес</a:t>
            </a:r>
            <a:endParaRPr lang="bg-BG" sz="1800" dirty="0" smtClean="0"/>
          </a:p>
          <a:p>
            <a:r>
              <a:rPr lang="de-DE" sz="1800" dirty="0" err="1" smtClean="0"/>
              <a:t>Брошури</a:t>
            </a:r>
            <a:r>
              <a:rPr lang="de-DE" sz="1800" dirty="0" smtClean="0"/>
              <a:t>, </a:t>
            </a:r>
            <a:r>
              <a:rPr lang="de-DE" sz="1800" dirty="0" err="1" smtClean="0"/>
              <a:t>свързани</a:t>
            </a:r>
            <a:r>
              <a:rPr lang="de-DE" sz="1800" dirty="0" smtClean="0"/>
              <a:t> с </a:t>
            </a:r>
            <a:r>
              <a:rPr lang="de-DE" sz="1800" dirty="0" err="1" smtClean="0"/>
              <a:t>кандидатурата</a:t>
            </a:r>
            <a:r>
              <a:rPr lang="de-DE" sz="1800" dirty="0" smtClean="0"/>
              <a:t> </a:t>
            </a:r>
            <a:r>
              <a:rPr lang="de-DE" sz="1800" dirty="0" err="1" smtClean="0"/>
              <a:t>за</a:t>
            </a:r>
            <a:r>
              <a:rPr lang="de-DE" sz="1800" dirty="0" smtClean="0"/>
              <a:t> </a:t>
            </a:r>
            <a:r>
              <a:rPr lang="de-DE" sz="1800" dirty="0" err="1" smtClean="0"/>
              <a:t>работа</a:t>
            </a:r>
            <a:r>
              <a:rPr lang="de-DE" sz="1800" dirty="0" smtClean="0"/>
              <a:t> и </a:t>
            </a:r>
            <a:r>
              <a:rPr lang="de-DE" sz="1800" dirty="0" err="1" smtClean="0"/>
              <a:t>условията</a:t>
            </a:r>
            <a:r>
              <a:rPr lang="de-DE" sz="1800" dirty="0" smtClean="0"/>
              <a:t> </a:t>
            </a:r>
            <a:r>
              <a:rPr lang="de-DE" sz="1800" dirty="0" err="1" smtClean="0"/>
              <a:t>на</a:t>
            </a:r>
            <a:r>
              <a:rPr lang="de-DE" sz="1800" dirty="0" smtClean="0"/>
              <a:t> </a:t>
            </a:r>
            <a:r>
              <a:rPr lang="de-DE" sz="1800" dirty="0" err="1" smtClean="0"/>
              <a:t>труд</a:t>
            </a:r>
            <a:endParaRPr lang="bg-BG" sz="1800" dirty="0" smtClean="0"/>
          </a:p>
          <a:p>
            <a:r>
              <a:rPr lang="de-DE" sz="1800" dirty="0" smtClean="0"/>
              <a:t>EUROPASS</a:t>
            </a:r>
            <a:r>
              <a:rPr lang="bg-BG" sz="1800" dirty="0" smtClean="0"/>
              <a:t>,</a:t>
            </a:r>
            <a:r>
              <a:rPr lang="de-DE" sz="1800" dirty="0" smtClean="0"/>
              <a:t> CV и </a:t>
            </a:r>
            <a:r>
              <a:rPr lang="de-DE" sz="1800" dirty="0" err="1" smtClean="0"/>
              <a:t>мотивационно</a:t>
            </a:r>
            <a:r>
              <a:rPr lang="de-DE" sz="1800" dirty="0" smtClean="0"/>
              <a:t> </a:t>
            </a:r>
            <a:r>
              <a:rPr lang="de-DE" sz="1800" dirty="0" err="1" smtClean="0"/>
              <a:t>писмо</a:t>
            </a:r>
            <a:r>
              <a:rPr lang="bg-BG" sz="1800" dirty="0" smtClean="0"/>
              <a:t>: </a:t>
            </a:r>
            <a:r>
              <a:rPr lang="de-DE" sz="1800" dirty="0" err="1" smtClean="0"/>
              <a:t>карта</a:t>
            </a:r>
            <a:r>
              <a:rPr lang="de-DE" sz="1800" dirty="0" smtClean="0"/>
              <a:t> </a:t>
            </a:r>
            <a:r>
              <a:rPr lang="de-DE" sz="1800" dirty="0" err="1" smtClean="0"/>
              <a:t>за</a:t>
            </a:r>
            <a:r>
              <a:rPr lang="de-DE" sz="1800" dirty="0" smtClean="0"/>
              <a:t> </a:t>
            </a:r>
            <a:r>
              <a:rPr lang="de-DE" sz="1800" dirty="0" err="1" smtClean="0"/>
              <a:t>мобилност</a:t>
            </a:r>
            <a:r>
              <a:rPr lang="de-DE" sz="1800" dirty="0" smtClean="0"/>
              <a:t> </a:t>
            </a:r>
            <a:endParaRPr lang="bg-BG" sz="1800" dirty="0" smtClean="0"/>
          </a:p>
          <a:p>
            <a:r>
              <a:rPr lang="de-DE" sz="1800" dirty="0" err="1" smtClean="0"/>
              <a:t>Видеофилми</a:t>
            </a:r>
            <a:r>
              <a:rPr lang="de-DE" sz="1800" dirty="0" smtClean="0"/>
              <a:t>, </a:t>
            </a:r>
            <a:r>
              <a:rPr lang="de-DE" sz="1800" dirty="0" err="1" smtClean="0"/>
              <a:t>които</a:t>
            </a:r>
            <a:r>
              <a:rPr lang="de-DE" sz="1800" dirty="0" smtClean="0"/>
              <a:t> </a:t>
            </a:r>
            <a:r>
              <a:rPr lang="de-DE" sz="1800" dirty="0" err="1" smtClean="0"/>
              <a:t>дават</a:t>
            </a:r>
            <a:r>
              <a:rPr lang="de-DE" sz="1800" dirty="0" smtClean="0"/>
              <a:t> </a:t>
            </a:r>
            <a:r>
              <a:rPr lang="de-DE" sz="1800" dirty="0" err="1" smtClean="0"/>
              <a:t>съвети</a:t>
            </a:r>
            <a:r>
              <a:rPr lang="de-DE" sz="1800" dirty="0" smtClean="0"/>
              <a:t> </a:t>
            </a:r>
            <a:r>
              <a:rPr lang="de-DE" sz="1800" dirty="0" err="1" smtClean="0"/>
              <a:t>на</a:t>
            </a:r>
            <a:r>
              <a:rPr lang="de-DE" sz="1800" dirty="0" smtClean="0"/>
              <a:t> </a:t>
            </a:r>
            <a:r>
              <a:rPr lang="de-DE" sz="1800" dirty="0" err="1" smtClean="0"/>
              <a:t>кандидатите</a:t>
            </a:r>
            <a:r>
              <a:rPr lang="de-DE" sz="1800" dirty="0" smtClean="0"/>
              <a:t> </a:t>
            </a:r>
            <a:r>
              <a:rPr lang="de-DE" sz="1800" dirty="0" err="1" smtClean="0"/>
              <a:t>за</a:t>
            </a:r>
            <a:r>
              <a:rPr lang="de-DE" sz="1800" dirty="0" smtClean="0"/>
              <a:t> </a:t>
            </a:r>
            <a:r>
              <a:rPr lang="de-DE" sz="1800" dirty="0" err="1" smtClean="0"/>
              <a:t>работа</a:t>
            </a:r>
            <a:endParaRPr lang="bg-BG" sz="1800" dirty="0" smtClean="0"/>
          </a:p>
          <a:p>
            <a:r>
              <a:rPr lang="bg-BG" sz="1800" dirty="0" smtClean="0"/>
              <a:t>Електронен речник на седем езика</a:t>
            </a:r>
            <a:r>
              <a:rPr lang="de-DE" sz="1800" dirty="0" smtClean="0"/>
              <a:t> </a:t>
            </a:r>
            <a:r>
              <a:rPr lang="de-DE" sz="1800" dirty="0" err="1" smtClean="0"/>
              <a:t>за</a:t>
            </a:r>
            <a:r>
              <a:rPr lang="de-DE" sz="1800" dirty="0" smtClean="0"/>
              <a:t> </a:t>
            </a:r>
            <a:r>
              <a:rPr lang="de-DE" sz="1800" dirty="0" err="1" smtClean="0"/>
              <a:t>процеса</a:t>
            </a:r>
            <a:r>
              <a:rPr lang="de-DE" sz="1800" dirty="0" smtClean="0"/>
              <a:t> </a:t>
            </a:r>
            <a:r>
              <a:rPr lang="de-DE" sz="1800" dirty="0" err="1" smtClean="0"/>
              <a:t>на</a:t>
            </a:r>
            <a:r>
              <a:rPr lang="de-DE" sz="1800" dirty="0" smtClean="0"/>
              <a:t> </a:t>
            </a:r>
            <a:r>
              <a:rPr lang="de-DE" sz="1800" dirty="0" err="1" smtClean="0"/>
              <a:t>подготовка</a:t>
            </a:r>
            <a:r>
              <a:rPr lang="de-DE" sz="1800" dirty="0" smtClean="0"/>
              <a:t>, </a:t>
            </a:r>
            <a:r>
              <a:rPr lang="de-DE" sz="1800" dirty="0" err="1" smtClean="0"/>
              <a:t>провеждане</a:t>
            </a:r>
            <a:r>
              <a:rPr lang="de-DE" sz="1800" dirty="0" smtClean="0"/>
              <a:t> и </a:t>
            </a:r>
            <a:r>
              <a:rPr lang="de-DE" sz="1800" dirty="0" err="1" smtClean="0"/>
              <a:t>оценка</a:t>
            </a:r>
            <a:r>
              <a:rPr lang="de-DE" sz="1800" dirty="0" smtClean="0"/>
              <a:t> </a:t>
            </a:r>
            <a:r>
              <a:rPr lang="de-DE" sz="1800" dirty="0" err="1" smtClean="0"/>
              <a:t>на</a:t>
            </a:r>
            <a:r>
              <a:rPr lang="de-DE" sz="1800" dirty="0" smtClean="0"/>
              <a:t> </a:t>
            </a:r>
            <a:r>
              <a:rPr lang="de-DE" sz="1800" dirty="0" err="1" smtClean="0"/>
              <a:t>интервюта</a:t>
            </a:r>
            <a:r>
              <a:rPr lang="de-DE" sz="1800" dirty="0" smtClean="0"/>
              <a:t> </a:t>
            </a:r>
            <a:r>
              <a:rPr lang="de-DE" sz="1800" dirty="0" err="1" smtClean="0"/>
              <a:t>за</a:t>
            </a:r>
            <a:r>
              <a:rPr lang="de-DE" sz="1800" dirty="0" smtClean="0"/>
              <a:t> </a:t>
            </a:r>
            <a:r>
              <a:rPr lang="de-DE" sz="1800" dirty="0" err="1" smtClean="0"/>
              <a:t>работа</a:t>
            </a:r>
            <a:endParaRPr lang="bg-BG" sz="1800" dirty="0" smtClean="0"/>
          </a:p>
          <a:p>
            <a:r>
              <a:rPr lang="en-GB" sz="1800" dirty="0" err="1" smtClean="0"/>
              <a:t>Брошура</a:t>
            </a:r>
            <a:r>
              <a:rPr lang="en-GB" sz="1800" dirty="0" smtClean="0"/>
              <a:t> с </a:t>
            </a:r>
            <a:r>
              <a:rPr lang="en-GB" sz="1800" dirty="0" err="1" smtClean="0"/>
              <a:t>упражнения</a:t>
            </a:r>
            <a:r>
              <a:rPr lang="en-GB" sz="1800" dirty="0" smtClean="0"/>
              <a:t> </a:t>
            </a:r>
            <a:r>
              <a:rPr lang="en-GB" sz="1800" dirty="0" err="1" smtClean="0"/>
              <a:t>за</a:t>
            </a:r>
            <a:r>
              <a:rPr lang="en-GB" sz="1800" dirty="0" smtClean="0"/>
              <a:t> </a:t>
            </a:r>
            <a:r>
              <a:rPr lang="en-GB" sz="1800" dirty="0" err="1" smtClean="0"/>
              <a:t>развиване</a:t>
            </a:r>
            <a:r>
              <a:rPr lang="en-GB" sz="1800" dirty="0" smtClean="0"/>
              <a:t> </a:t>
            </a:r>
            <a:r>
              <a:rPr lang="en-GB" sz="1800" dirty="0" err="1" smtClean="0"/>
              <a:t>на</a:t>
            </a:r>
            <a:r>
              <a:rPr lang="en-GB" sz="1800" dirty="0" smtClean="0"/>
              <a:t> </a:t>
            </a:r>
            <a:r>
              <a:rPr lang="bg-BG" sz="1800" dirty="0" smtClean="0"/>
              <a:t>личностни</a:t>
            </a:r>
            <a:r>
              <a:rPr lang="en-GB" sz="1800" dirty="0" smtClean="0"/>
              <a:t> </a:t>
            </a:r>
            <a:r>
              <a:rPr lang="en-GB" sz="1800" dirty="0" err="1" smtClean="0"/>
              <a:t>умения</a:t>
            </a:r>
            <a:r>
              <a:rPr lang="bg-BG" sz="1800" dirty="0" smtClean="0"/>
              <a:t> за общуване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35819-F874-4EE6-9852-D2D390DB873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398463" y="1346200"/>
            <a:ext cx="8258175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/>
          </a:p>
          <a:p>
            <a:endParaRPr lang="ro-RO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/>
              <a:t>Berufskolleg Wirtschaft und Verwaltung Ahaus/ </a:t>
            </a:r>
            <a:r>
              <a:rPr lang="it-IT" sz="2000" dirty="0" smtClean="0"/>
              <a:t>Germania- coordinator</a:t>
            </a:r>
            <a:endParaRPr lang="en-US" sz="20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/>
              <a:t>Lycée Jules Mousseron/ </a:t>
            </a:r>
            <a:r>
              <a:rPr lang="it-IT" sz="2000" dirty="0" smtClean="0"/>
              <a:t>Denain, France</a:t>
            </a:r>
            <a:endParaRPr lang="en-US" sz="20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/>
              <a:t>Profesionalna gimnazia po ikonomika "G.S.Rakovsky"/ </a:t>
            </a:r>
            <a:r>
              <a:rPr lang="it-IT" sz="2000" dirty="0" smtClean="0"/>
              <a:t>  Yambol,Bulgaria</a:t>
            </a:r>
            <a:endParaRPr lang="en-US" sz="20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/>
              <a:t>Instituto de Enseñanza Secundaria Nosa Señora dos Ollos Grandes/ </a:t>
            </a:r>
            <a:r>
              <a:rPr lang="it-IT" sz="2000" dirty="0" smtClean="0"/>
              <a:t>Lugo, Spain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000" dirty="0" smtClean="0"/>
              <a:t>Colegiul Economic Buzău/ Romania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•</a:t>
            </a:r>
            <a:r>
              <a:rPr lang="it-IT" sz="2000" dirty="0" smtClean="0"/>
              <a:t>EKONOMSKA </a:t>
            </a:r>
            <a:r>
              <a:rPr lang="it-IT" sz="2000" dirty="0"/>
              <a:t>SKOLA BRACA RADIC</a:t>
            </a:r>
            <a:r>
              <a:rPr lang="it-IT" sz="2000" dirty="0" smtClean="0"/>
              <a:t>/ Djakovo, </a:t>
            </a:r>
            <a:r>
              <a:rPr lang="it-IT" sz="2000" dirty="0"/>
              <a:t>Croatia</a:t>
            </a:r>
            <a:r>
              <a:rPr lang="en-US" sz="2000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B232C-C630-4398-BB78-4DA9E6340EB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Картина 4" descr="Резултат с изображение за еразъм лого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0" y="253218"/>
            <a:ext cx="4572000" cy="132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Устойчиви резултати за учителите</a:t>
            </a:r>
            <a:endParaRPr lang="bg-BG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2000" dirty="0" smtClean="0"/>
              <a:t>Изучаване на уменията, изисквани от бизнеса към учениците  чрез посещения на успешни компании, обсъждане с предприемачите и оценка на съветите, дадени след симулацията на интервю за работа</a:t>
            </a:r>
          </a:p>
          <a:p>
            <a:r>
              <a:rPr lang="bg-BG" sz="2000" dirty="0" smtClean="0"/>
              <a:t>Запознаване с европейското измерение в света на труда чрез учене един от друг и със съответните връзки с бизнеса, както и чрез сравняване на посещаваните национални и чуждестранни предприятия</a:t>
            </a:r>
          </a:p>
          <a:p>
            <a:r>
              <a:rPr lang="bg-BG" sz="2000" dirty="0" smtClean="0"/>
              <a:t>По-тесни връзки между участващите фирми и училища за създаването на нови мрежи от контакти, които благоприятстват устойчивостта на проекта.</a:t>
            </a:r>
          </a:p>
          <a:p>
            <a:r>
              <a:rPr lang="bg-BG" sz="2000" dirty="0" smtClean="0"/>
              <a:t>Възможности за сравняване на различните образователни системи</a:t>
            </a:r>
          </a:p>
          <a:p>
            <a:r>
              <a:rPr lang="bg-BG" sz="2000" dirty="0" smtClean="0"/>
              <a:t>Запознаване с чуждестранни колеги и нови методи на преподаване</a:t>
            </a:r>
          </a:p>
          <a:p>
            <a:endParaRPr lang="bg-BG" sz="1600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35819-F874-4EE6-9852-D2D390DB873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bg-BG" sz="4800" dirty="0" smtClean="0"/>
              <a:t>Благодаря за вниманието!</a:t>
            </a:r>
          </a:p>
          <a:p>
            <a:pPr algn="ctr"/>
            <a:r>
              <a:rPr lang="bg-BG" sz="3600" dirty="0" smtClean="0"/>
              <a:t>                                                                                 Изготвил</a:t>
            </a:r>
            <a:r>
              <a:rPr lang="bg-BG" sz="4400" dirty="0" smtClean="0"/>
              <a:t>: </a:t>
            </a:r>
            <a:r>
              <a:rPr lang="bg-BG" sz="3600" dirty="0" smtClean="0"/>
              <a:t>Мариана Цонкова – координатор на проекта</a:t>
            </a:r>
            <a:endParaRPr lang="bg-BG" sz="3600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35819-F874-4EE6-9852-D2D390DB873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Предистория – </a:t>
            </a:r>
            <a:br>
              <a:rPr lang="bg-BG" dirty="0" smtClean="0"/>
            </a:br>
            <a:r>
              <a:rPr lang="bg-BG" dirty="0" smtClean="0"/>
              <a:t>предишни проекти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Участие в Световния Икономически форум в Лил – 2009/2012</a:t>
            </a:r>
          </a:p>
          <a:p>
            <a:r>
              <a:rPr lang="bg-BG" dirty="0" smtClean="0"/>
              <a:t>Заедно за устойчиво развитие</a:t>
            </a:r>
          </a:p>
          <a:p>
            <a:r>
              <a:rPr lang="bg-BG" dirty="0" smtClean="0"/>
              <a:t>Отговорното предприятие в Европа</a:t>
            </a:r>
          </a:p>
          <a:p>
            <a:endParaRPr lang="bg-BG" dirty="0"/>
          </a:p>
        </p:txBody>
      </p:sp>
      <p:sp>
        <p:nvSpPr>
          <p:cNvPr id="2" name="Контейнер за номер н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B232C-C630-4398-BB78-4DA9E6340EB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398463" y="346364"/>
            <a:ext cx="8258175" cy="660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bg-BG" sz="1600" b="1" dirty="0" smtClean="0"/>
              <a:t>Дейности и периоди</a:t>
            </a:r>
            <a:endParaRPr lang="en-GB" sz="1600" b="1" dirty="0"/>
          </a:p>
          <a:p>
            <a:pPr>
              <a:lnSpc>
                <a:spcPct val="150000"/>
              </a:lnSpc>
            </a:pPr>
            <a:r>
              <a:rPr lang="bg-BG" sz="1600" b="1" dirty="0" smtClean="0"/>
              <a:t>Първа година</a:t>
            </a:r>
            <a:r>
              <a:rPr lang="ro-RO" sz="1600" b="1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bg-BG" sz="1600" dirty="0" smtClean="0"/>
              <a:t>Първа работна среща на учители в </a:t>
            </a:r>
            <a:r>
              <a:rPr lang="bg-BG" sz="1600" dirty="0" err="1" smtClean="0"/>
              <a:t>Ахаус</a:t>
            </a:r>
            <a:r>
              <a:rPr lang="bg-BG" sz="1600" dirty="0" smtClean="0"/>
              <a:t>, Германия –</a:t>
            </a:r>
          </a:p>
          <a:p>
            <a:pPr>
              <a:lnSpc>
                <a:spcPct val="150000"/>
              </a:lnSpc>
            </a:pPr>
            <a:r>
              <a:rPr lang="bg-BG" sz="1600" dirty="0" smtClean="0"/>
              <a:t> септември 2015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bg-BG" sz="1600" dirty="0" smtClean="0"/>
              <a:t>Първа работна среща на ученици и учители за учене/преподаване в </a:t>
            </a:r>
            <a:r>
              <a:rPr lang="bg-BG" sz="1600" dirty="0" err="1" smtClean="0"/>
              <a:t>Дьонен</a:t>
            </a:r>
            <a:r>
              <a:rPr lang="bg-BG" sz="1600" dirty="0" smtClean="0"/>
              <a:t>, Франция - ноември 2015</a:t>
            </a:r>
            <a:endParaRPr lang="bg-BG" sz="1600" dirty="0"/>
          </a:p>
          <a:p>
            <a:pPr>
              <a:lnSpc>
                <a:spcPct val="150000"/>
              </a:lnSpc>
            </a:pPr>
            <a:r>
              <a:rPr lang="bg-BG" sz="1600" dirty="0" smtClean="0"/>
              <a:t>Втора работна среща на ученици и учители за учене/преподаване в </a:t>
            </a:r>
            <a:r>
              <a:rPr lang="bg-BG" sz="1600" dirty="0" err="1" smtClean="0"/>
              <a:t>Джаково</a:t>
            </a:r>
            <a:r>
              <a:rPr lang="bg-BG" sz="1600" dirty="0" smtClean="0"/>
              <a:t>, Хърватия - март 2016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bg-BG" sz="1600" dirty="0" smtClean="0"/>
              <a:t>Втора работна среща на учители в Ямбол, България - юни</a:t>
            </a:r>
            <a:r>
              <a:rPr lang="ro-RO" sz="1600" dirty="0" smtClean="0"/>
              <a:t> </a:t>
            </a:r>
            <a:r>
              <a:rPr lang="ro-RO" sz="1600" dirty="0"/>
              <a:t>2016 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ro-RO" sz="1600" dirty="0"/>
              <a:t> </a:t>
            </a:r>
            <a:r>
              <a:rPr lang="bg-BG" sz="1600" b="1" dirty="0" smtClean="0"/>
              <a:t>Втора година:</a:t>
            </a:r>
            <a:endParaRPr lang="ro-RO" sz="1600" b="1" dirty="0" smtClean="0"/>
          </a:p>
          <a:p>
            <a:pPr>
              <a:lnSpc>
                <a:spcPct val="150000"/>
              </a:lnSpc>
            </a:pPr>
            <a:r>
              <a:rPr lang="bg-BG" sz="1600" dirty="0" smtClean="0"/>
              <a:t>Трета работна среща на ученици и учители за учене/преподаване в </a:t>
            </a:r>
            <a:r>
              <a:rPr lang="bg-BG" sz="1600" dirty="0" err="1" smtClean="0"/>
              <a:t>Луго</a:t>
            </a:r>
            <a:r>
              <a:rPr lang="bg-BG" sz="1600" dirty="0" smtClean="0"/>
              <a:t>, Испания – ноември 2016</a:t>
            </a:r>
            <a:r>
              <a:rPr lang="ro-RO" sz="1600" dirty="0" smtClean="0"/>
              <a:t> 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bg-BG" sz="1600" dirty="0" smtClean="0"/>
              <a:t>Четвърта работна среща на ученици и учители за учене/преподаване в </a:t>
            </a:r>
            <a:r>
              <a:rPr lang="bg-BG" sz="1600" dirty="0" err="1" smtClean="0"/>
              <a:t>Ахаус</a:t>
            </a:r>
            <a:r>
              <a:rPr lang="bg-BG" sz="1600" dirty="0" smtClean="0"/>
              <a:t>, Германия – март 2017       </a:t>
            </a:r>
            <a:r>
              <a:rPr lang="bg-BG" sz="2000" dirty="0" smtClean="0"/>
              <a:t>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bg-BG" sz="1600" dirty="0" smtClean="0"/>
              <a:t>Трета работна среща на учители в </a:t>
            </a:r>
            <a:r>
              <a:rPr lang="bg-BG" sz="1600" dirty="0" err="1" smtClean="0"/>
              <a:t>Бузау</a:t>
            </a:r>
            <a:r>
              <a:rPr lang="bg-BG" sz="1600" dirty="0" smtClean="0"/>
              <a:t>, Румъния – юни 2017</a:t>
            </a:r>
            <a:r>
              <a:rPr lang="en-GB" b="1" dirty="0" smtClean="0"/>
              <a:t> </a:t>
            </a:r>
            <a:endParaRPr lang="en-GB" b="1" dirty="0"/>
          </a:p>
          <a:p>
            <a:pPr marL="342900" indent="-342900" algn="ctr"/>
            <a:endParaRPr lang="en-GB" dirty="0"/>
          </a:p>
          <a:p>
            <a:pPr marL="342900" indent="-342900"/>
            <a:endParaRPr lang="en-US" sz="1200" dirty="0"/>
          </a:p>
          <a:p>
            <a:pPr marL="342900" indent="-342900">
              <a:buFontTx/>
              <a:buAutoNum type="arabicPeriod"/>
            </a:pPr>
            <a:endParaRPr lang="en-US" sz="1200" dirty="0"/>
          </a:p>
          <a:p>
            <a:pPr marL="342900" indent="-342900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B232C-C630-4398-BB78-4DA9E6340EB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398463" y="387927"/>
            <a:ext cx="8258175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bg-BG" sz="2000" b="1" dirty="0" smtClean="0"/>
              <a:t>Продукти</a:t>
            </a:r>
            <a:endParaRPr lang="ro-RO" sz="2000" b="1" dirty="0" smtClean="0"/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/>
              <a:t> </a:t>
            </a:r>
            <a:r>
              <a:rPr lang="bg-BG" sz="2000" dirty="0" smtClean="0"/>
              <a:t>речник на седем езика, с термини, свързани с пазара на труда</a:t>
            </a:r>
            <a:endParaRPr lang="en-US" sz="2000" dirty="0"/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/>
              <a:t> </a:t>
            </a:r>
            <a:r>
              <a:rPr lang="bg-BG" sz="2000" dirty="0" smtClean="0"/>
              <a:t>въпросник с критерии за успешно предприятие</a:t>
            </a:r>
            <a:r>
              <a:rPr lang="ro-RO" sz="2000" dirty="0" smtClean="0"/>
              <a:t> </a:t>
            </a:r>
            <a:endParaRPr lang="en-US" sz="2000" dirty="0"/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/>
              <a:t> </a:t>
            </a:r>
            <a:r>
              <a:rPr lang="bg-BG" sz="2000" dirty="0" smtClean="0"/>
              <a:t>диагностични листове със стъпките, които трябва да се следват за създаване на успешно предприятие</a:t>
            </a:r>
            <a:r>
              <a:rPr lang="ro-RO" sz="2000" dirty="0" smtClean="0"/>
              <a:t> </a:t>
            </a:r>
            <a:endParaRPr lang="en-US" sz="2000" dirty="0"/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/>
              <a:t> </a:t>
            </a:r>
            <a:r>
              <a:rPr lang="bg-BG" sz="2000" dirty="0" smtClean="0"/>
              <a:t>диагностични листове за оценяване на успешното предприятие</a:t>
            </a:r>
            <a:r>
              <a:rPr lang="ro-RO" sz="2000" dirty="0" smtClean="0"/>
              <a:t> </a:t>
            </a:r>
            <a:endParaRPr lang="en-US" sz="2000" dirty="0"/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/>
              <a:t> </a:t>
            </a:r>
            <a:r>
              <a:rPr lang="bg-BG" sz="2000" dirty="0" smtClean="0"/>
              <a:t>електронен наръчник с упражнения за подобряване на  личните качества и професионалните компетентности</a:t>
            </a:r>
            <a:r>
              <a:rPr lang="ro-RO" sz="2000" dirty="0" smtClean="0"/>
              <a:t> </a:t>
            </a:r>
            <a:endParaRPr lang="en-US" sz="2000" dirty="0"/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/>
              <a:t> </a:t>
            </a:r>
            <a:r>
              <a:rPr lang="bg-BG" sz="2000" dirty="0" smtClean="0"/>
              <a:t>календар на събитията</a:t>
            </a:r>
            <a:endParaRPr lang="en-US" sz="2000" dirty="0"/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/>
              <a:t> </a:t>
            </a:r>
            <a:r>
              <a:rPr lang="bg-BG" sz="2000" dirty="0" smtClean="0"/>
              <a:t>брошура с дейностите по проекта на езика на всеки партньор</a:t>
            </a:r>
            <a:endParaRPr lang="en-US" sz="2000" dirty="0"/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/>
              <a:t> </a:t>
            </a:r>
            <a:r>
              <a:rPr lang="bg-BG" sz="2000" dirty="0" smtClean="0"/>
              <a:t>интервюта с пенсионирани служители и работници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bg-BG" sz="2000" dirty="0" smtClean="0"/>
              <a:t> филм със съвети при кандидатстване за работа</a:t>
            </a:r>
            <a:endParaRPr lang="en-US" sz="2000" dirty="0"/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/>
              <a:t>Twinspace</a:t>
            </a:r>
            <a:r>
              <a:rPr lang="bg-BG" sz="2000" dirty="0" smtClean="0"/>
              <a:t> платформа</a:t>
            </a:r>
            <a:r>
              <a:rPr lang="ro-RO" sz="2000" dirty="0" smtClean="0"/>
              <a:t>, </a:t>
            </a:r>
            <a:r>
              <a:rPr lang="ro-RO" sz="2000" dirty="0"/>
              <a:t>facebook </a:t>
            </a:r>
            <a:r>
              <a:rPr lang="bg-BG" sz="2000" dirty="0" smtClean="0"/>
              <a:t>група</a:t>
            </a:r>
            <a:r>
              <a:rPr lang="ro-RO" sz="2000" dirty="0" smtClean="0"/>
              <a:t>, facebook </a:t>
            </a:r>
            <a:r>
              <a:rPr lang="bg-BG" sz="2000" dirty="0" smtClean="0"/>
              <a:t>страница</a:t>
            </a:r>
            <a:endParaRPr lang="en-US" sz="2000" dirty="0"/>
          </a:p>
          <a:p>
            <a:pPr marL="342900" indent="-342900"/>
            <a:endParaRPr lang="ro-RO" sz="1200" dirty="0" smtClean="0"/>
          </a:p>
          <a:p>
            <a:pPr marL="342900" indent="-342900"/>
            <a:endParaRPr lang="en-US" sz="1200" dirty="0"/>
          </a:p>
          <a:p>
            <a:pPr marL="342900" indent="-342900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B232C-C630-4398-BB78-4DA9E6340EB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Първа учителска среща</a:t>
            </a:r>
            <a:endParaRPr lang="bg-BG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idx="1"/>
          </p:nvPr>
        </p:nvSpPr>
        <p:spPr>
          <a:xfrm>
            <a:off x="0" y="777876"/>
            <a:ext cx="4040188" cy="639762"/>
          </a:xfrm>
        </p:spPr>
        <p:txBody>
          <a:bodyPr/>
          <a:lstStyle/>
          <a:p>
            <a:endParaRPr lang="bg-BG" dirty="0" smtClean="0"/>
          </a:p>
          <a:p>
            <a:endParaRPr lang="bg-BG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half" idx="2"/>
          </p:nvPr>
        </p:nvSpPr>
        <p:spPr>
          <a:xfrm>
            <a:off x="457200" y="1417638"/>
            <a:ext cx="4040188" cy="4708525"/>
          </a:xfrm>
        </p:spPr>
        <p:txBody>
          <a:bodyPr/>
          <a:lstStyle/>
          <a:p>
            <a:r>
              <a:rPr lang="bg-BG" dirty="0" smtClean="0"/>
              <a:t>Представяне, обсъждане и съгласуване на идеите по проекта</a:t>
            </a:r>
          </a:p>
          <a:p>
            <a:r>
              <a:rPr lang="bg-BG" dirty="0" smtClean="0"/>
              <a:t>Изготвяне на календарен план-график на срещите</a:t>
            </a:r>
          </a:p>
          <a:p>
            <a:r>
              <a:rPr lang="bg-BG" dirty="0" smtClean="0"/>
              <a:t>Определяне на целите на всяка от седемте срещи</a:t>
            </a:r>
          </a:p>
          <a:p>
            <a:r>
              <a:rPr lang="bg-BG" dirty="0" smtClean="0"/>
              <a:t>Поставяне на задачите</a:t>
            </a:r>
          </a:p>
          <a:p>
            <a:r>
              <a:rPr lang="bg-BG" dirty="0" smtClean="0"/>
              <a:t>Определяне на срокове и изпълнители</a:t>
            </a:r>
            <a:endParaRPr lang="bg-BG" dirty="0"/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" name="Контейнер за номер н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B232C-C630-4398-BB78-4DA9E6340EB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 descr="C:\Users\Asus\Desktop\00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5025" y="1417638"/>
            <a:ext cx="4041775" cy="2968283"/>
          </a:xfrm>
          <a:prstGeom prst="rect">
            <a:avLst/>
          </a:prstGeom>
          <a:noFill/>
        </p:spPr>
      </p:pic>
      <p:pic>
        <p:nvPicPr>
          <p:cNvPr id="1027" name="Picture 3" descr="C:\Users\Asus\Desktop\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7388" y="3446583"/>
            <a:ext cx="4421528" cy="308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4000" dirty="0" smtClean="0"/>
              <a:t>Първа среща на ученици и учители – ноември 2015, Франция</a:t>
            </a:r>
            <a:endParaRPr lang="bg-BG" sz="4000" dirty="0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2800" dirty="0" smtClean="0"/>
              <a:t>Изучаване на индустриалното минало на региона и страната, изготвяне на презентация и представяне</a:t>
            </a:r>
          </a:p>
          <a:p>
            <a:r>
              <a:rPr lang="bg-BG" sz="2800" dirty="0" smtClean="0"/>
              <a:t>Презентация на Центъра за насърчаване на предприемачеството и иновациите</a:t>
            </a:r>
          </a:p>
          <a:p>
            <a:r>
              <a:rPr lang="bg-BG" sz="2800" dirty="0" smtClean="0"/>
              <a:t>Създаване на собствен бизнес – проект</a:t>
            </a:r>
          </a:p>
          <a:p>
            <a:r>
              <a:rPr lang="bg-BG" sz="2800" dirty="0" smtClean="0"/>
              <a:t>Проектиране и изработване на логото на проекта</a:t>
            </a:r>
          </a:p>
          <a:p>
            <a:r>
              <a:rPr lang="bg-BG" sz="2800" dirty="0" smtClean="0"/>
              <a:t>Среща с местни предприемачи и работодатели</a:t>
            </a:r>
          </a:p>
          <a:p>
            <a:r>
              <a:rPr lang="bg-BG" sz="2800" dirty="0" smtClean="0"/>
              <a:t>Посещения на уроци в училището - домакин</a:t>
            </a:r>
          </a:p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76A32-FBD5-4D7C-B16C-8B76F047AE4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8" name="Контейнер за съдържание 7" descr="100_830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274638"/>
            <a:ext cx="4038600" cy="2904659"/>
          </a:xfrm>
        </p:spPr>
      </p:pic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35819-F874-4EE6-9852-D2D390DB873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074" name="Picture 2" descr="C:\Users\Asus\Documents\Projets Erasmus+\franciq 21.11-28.11.2015\franciq\100_83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1" y="3485550"/>
            <a:ext cx="4038600" cy="2640613"/>
          </a:xfrm>
          <a:prstGeom prst="rect">
            <a:avLst/>
          </a:prstGeom>
          <a:noFill/>
        </p:spPr>
      </p:pic>
      <p:pic>
        <p:nvPicPr>
          <p:cNvPr id="3076" name="Picture 4" descr="C:\Users\Asus\Documents\Projets Erasmus+\franciq 21.11-28.11.2015\20151127_0912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0" y="3406740"/>
            <a:ext cx="4284785" cy="3314735"/>
          </a:xfrm>
          <a:prstGeom prst="rect">
            <a:avLst/>
          </a:prstGeom>
          <a:noFill/>
        </p:spPr>
      </p:pic>
      <p:pic>
        <p:nvPicPr>
          <p:cNvPr id="3077" name="Picture 5" descr="C:\Users\Asus\Documents\Projets Erasmus+\franciq 21.11-28.11.2015\20151127_115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30749" y="274638"/>
            <a:ext cx="4202235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dirty="0" smtClean="0"/>
              <a:t>Втора среща на ученици и учители –</a:t>
            </a:r>
            <a:br>
              <a:rPr lang="bg-BG" sz="3200" dirty="0" smtClean="0"/>
            </a:br>
            <a:r>
              <a:rPr lang="bg-BG" sz="3200" dirty="0" smtClean="0"/>
              <a:t>март 2016, Хърватия</a:t>
            </a:r>
            <a:endParaRPr lang="bg-BG" sz="3200" dirty="0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Посещения в пет успешни предприятия от региона и изготвяне на презентации</a:t>
            </a:r>
          </a:p>
          <a:p>
            <a:r>
              <a:rPr lang="bg-BG" dirty="0" smtClean="0"/>
              <a:t>Представяне на успешно предприятие от всеки партньор</a:t>
            </a:r>
          </a:p>
          <a:p>
            <a:r>
              <a:rPr lang="bg-BG" dirty="0" smtClean="0"/>
              <a:t>Срещи и анкети с млади и с опитни предприемачи</a:t>
            </a:r>
          </a:p>
          <a:p>
            <a:r>
              <a:rPr lang="bg-BG" dirty="0" smtClean="0"/>
              <a:t>Разработване на общи критерии за успех и стъпките към устойчивия бизнес</a:t>
            </a:r>
          </a:p>
          <a:p>
            <a:r>
              <a:rPr lang="bg-BG" dirty="0" smtClean="0"/>
              <a:t>Посещения на уроци в училището-домакин</a:t>
            </a: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0D235-AE30-49B2-944F-6D18908DF05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00000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Ppt0000003</Template>
  <TotalTime>794</TotalTime>
  <Words>904</Words>
  <Application>Microsoft Office PowerPoint</Application>
  <PresentationFormat>Презентация на цял екран (4:3)</PresentationFormat>
  <Paragraphs>152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21</vt:i4>
      </vt:variant>
    </vt:vector>
  </HeadingPairs>
  <TitlesOfParts>
    <vt:vector size="22" baseType="lpstr">
      <vt:lpstr>Ppt0000003</vt:lpstr>
      <vt:lpstr>Слайд 1</vt:lpstr>
      <vt:lpstr>Слайд 2</vt:lpstr>
      <vt:lpstr>Предистория –  предишни проекти</vt:lpstr>
      <vt:lpstr>Слайд 4</vt:lpstr>
      <vt:lpstr>Слайд 5</vt:lpstr>
      <vt:lpstr>Първа учителска среща</vt:lpstr>
      <vt:lpstr>Първа среща на ученици и учители – ноември 2015, Франция</vt:lpstr>
      <vt:lpstr>Слайд 8</vt:lpstr>
      <vt:lpstr>Втора среща на ученици и учители – март 2016, Хърватия</vt:lpstr>
      <vt:lpstr>Слайд 10</vt:lpstr>
      <vt:lpstr>Втора транснационална среща на учителите – юни 2016, Ямбол</vt:lpstr>
      <vt:lpstr>Трета среща на ученици и учители – ноември 2016, Испания</vt:lpstr>
      <vt:lpstr>Слайд 13</vt:lpstr>
      <vt:lpstr>Четвърта среща на ученици и учители –  март 2017, Германия</vt:lpstr>
      <vt:lpstr>Слайд 15</vt:lpstr>
      <vt:lpstr>Трета последна транснационална среща на учители – юни 2017, Румъния</vt:lpstr>
      <vt:lpstr>Слайд 17</vt:lpstr>
      <vt:lpstr> Нематериални резултати за учениците</vt:lpstr>
      <vt:lpstr>Материални резултати за учениците</vt:lpstr>
      <vt:lpstr>Устойчиви резултати за учителите</vt:lpstr>
      <vt:lpstr>Слайд 21</vt:lpstr>
    </vt:vector>
  </TitlesOfParts>
  <Company>Dark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isabelSerna</dc:creator>
  <cp:lastModifiedBy>Asus</cp:lastModifiedBy>
  <cp:revision>100</cp:revision>
  <dcterms:created xsi:type="dcterms:W3CDTF">2014-12-01T12:35:06Z</dcterms:created>
  <dcterms:modified xsi:type="dcterms:W3CDTF">2017-08-30T10:44:18Z</dcterms:modified>
</cp:coreProperties>
</file>