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7" r:id="rId2"/>
    <p:sldId id="268" r:id="rId3"/>
    <p:sldId id="256" r:id="rId4"/>
    <p:sldId id="257" r:id="rId5"/>
    <p:sldId id="259" r:id="rId6"/>
    <p:sldId id="269" r:id="rId7"/>
    <p:sldId id="260" r:id="rId8"/>
    <p:sldId id="261" r:id="rId9"/>
    <p:sldId id="262" r:id="rId10"/>
    <p:sldId id="265"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97" autoAdjust="0"/>
    <p:restoredTop sz="94660"/>
  </p:normalViewPr>
  <p:slideViewPr>
    <p:cSldViewPr>
      <p:cViewPr varScale="1">
        <p:scale>
          <a:sx n="74" d="100"/>
          <a:sy n="74" d="100"/>
        </p:scale>
        <p:origin x="14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8CF0EC-8E73-446C-BE51-1D313B21BAA7}" type="datetimeFigureOut">
              <a:rPr lang="en-GB" smtClean="0"/>
              <a:t>10/01/2017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4BFCF9-7FB8-407B-A709-4BC60A45BAAA}" type="slidenum">
              <a:rPr lang="en-GB" smtClean="0"/>
              <a:t>‹#›</a:t>
            </a:fld>
            <a:endParaRPr lang="en-GB" dirty="0"/>
          </a:p>
        </p:txBody>
      </p:sp>
    </p:spTree>
    <p:extLst>
      <p:ext uri="{BB962C8B-B14F-4D97-AF65-F5344CB8AC3E}">
        <p14:creationId xmlns:p14="http://schemas.microsoft.com/office/powerpoint/2010/main" val="37278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8CF0EC-8E73-446C-BE51-1D313B21BAA7}" type="datetimeFigureOut">
              <a:rPr lang="en-GB" smtClean="0"/>
              <a:t>10/01/2017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4BFCF9-7FB8-407B-A709-4BC60A45BAAA}" type="slidenum">
              <a:rPr lang="en-GB" smtClean="0"/>
              <a:t>‹#›</a:t>
            </a:fld>
            <a:endParaRPr lang="en-GB" dirty="0"/>
          </a:p>
        </p:txBody>
      </p:sp>
    </p:spTree>
    <p:extLst>
      <p:ext uri="{BB962C8B-B14F-4D97-AF65-F5344CB8AC3E}">
        <p14:creationId xmlns:p14="http://schemas.microsoft.com/office/powerpoint/2010/main" val="355872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8CF0EC-8E73-446C-BE51-1D313B21BAA7}" type="datetimeFigureOut">
              <a:rPr lang="en-GB" smtClean="0"/>
              <a:t>10/01/2017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4BFCF9-7FB8-407B-A709-4BC60A45BAAA}" type="slidenum">
              <a:rPr lang="en-GB" smtClean="0"/>
              <a:t>‹#›</a:t>
            </a:fld>
            <a:endParaRPr lang="en-GB" dirty="0"/>
          </a:p>
        </p:txBody>
      </p:sp>
    </p:spTree>
    <p:extLst>
      <p:ext uri="{BB962C8B-B14F-4D97-AF65-F5344CB8AC3E}">
        <p14:creationId xmlns:p14="http://schemas.microsoft.com/office/powerpoint/2010/main" val="145535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8CF0EC-8E73-446C-BE51-1D313B21BAA7}" type="datetimeFigureOut">
              <a:rPr lang="en-GB" smtClean="0"/>
              <a:t>10/01/2017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4BFCF9-7FB8-407B-A709-4BC60A45BAAA}" type="slidenum">
              <a:rPr lang="en-GB" smtClean="0"/>
              <a:t>‹#›</a:t>
            </a:fld>
            <a:endParaRPr lang="en-GB" dirty="0"/>
          </a:p>
        </p:txBody>
      </p:sp>
    </p:spTree>
    <p:extLst>
      <p:ext uri="{BB962C8B-B14F-4D97-AF65-F5344CB8AC3E}">
        <p14:creationId xmlns:p14="http://schemas.microsoft.com/office/powerpoint/2010/main" val="198584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8CF0EC-8E73-446C-BE51-1D313B21BAA7}" type="datetimeFigureOut">
              <a:rPr lang="en-GB" smtClean="0"/>
              <a:t>10/01/2017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54BFCF9-7FB8-407B-A709-4BC60A45BAAA}" type="slidenum">
              <a:rPr lang="en-GB" smtClean="0"/>
              <a:t>‹#›</a:t>
            </a:fld>
            <a:endParaRPr lang="en-GB" dirty="0"/>
          </a:p>
        </p:txBody>
      </p:sp>
    </p:spTree>
    <p:extLst>
      <p:ext uri="{BB962C8B-B14F-4D97-AF65-F5344CB8AC3E}">
        <p14:creationId xmlns:p14="http://schemas.microsoft.com/office/powerpoint/2010/main" val="15804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8CF0EC-8E73-446C-BE51-1D313B21BAA7}" type="datetimeFigureOut">
              <a:rPr lang="en-GB" smtClean="0"/>
              <a:t>10/01/2017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54BFCF9-7FB8-407B-A709-4BC60A45BAAA}" type="slidenum">
              <a:rPr lang="en-GB" smtClean="0"/>
              <a:t>‹#›</a:t>
            </a:fld>
            <a:endParaRPr lang="en-GB" dirty="0"/>
          </a:p>
        </p:txBody>
      </p:sp>
    </p:spTree>
    <p:extLst>
      <p:ext uri="{BB962C8B-B14F-4D97-AF65-F5344CB8AC3E}">
        <p14:creationId xmlns:p14="http://schemas.microsoft.com/office/powerpoint/2010/main" val="275910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8CF0EC-8E73-446C-BE51-1D313B21BAA7}" type="datetimeFigureOut">
              <a:rPr lang="en-GB" smtClean="0"/>
              <a:t>10/01/2017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54BFCF9-7FB8-407B-A709-4BC60A45BAAA}" type="slidenum">
              <a:rPr lang="en-GB" smtClean="0"/>
              <a:t>‹#›</a:t>
            </a:fld>
            <a:endParaRPr lang="en-GB" dirty="0"/>
          </a:p>
        </p:txBody>
      </p:sp>
    </p:spTree>
    <p:extLst>
      <p:ext uri="{BB962C8B-B14F-4D97-AF65-F5344CB8AC3E}">
        <p14:creationId xmlns:p14="http://schemas.microsoft.com/office/powerpoint/2010/main" val="31570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8CF0EC-8E73-446C-BE51-1D313B21BAA7}" type="datetimeFigureOut">
              <a:rPr lang="en-GB" smtClean="0"/>
              <a:t>10/01/2017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54BFCF9-7FB8-407B-A709-4BC60A45BAAA}" type="slidenum">
              <a:rPr lang="en-GB" smtClean="0"/>
              <a:t>‹#›</a:t>
            </a:fld>
            <a:endParaRPr lang="en-GB" dirty="0"/>
          </a:p>
        </p:txBody>
      </p:sp>
    </p:spTree>
    <p:extLst>
      <p:ext uri="{BB962C8B-B14F-4D97-AF65-F5344CB8AC3E}">
        <p14:creationId xmlns:p14="http://schemas.microsoft.com/office/powerpoint/2010/main" val="2617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CF0EC-8E73-446C-BE51-1D313B21BAA7}" type="datetimeFigureOut">
              <a:rPr lang="en-GB" smtClean="0"/>
              <a:t>10/01/2017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54BFCF9-7FB8-407B-A709-4BC60A45BAAA}" type="slidenum">
              <a:rPr lang="en-GB" smtClean="0"/>
              <a:t>‹#›</a:t>
            </a:fld>
            <a:endParaRPr lang="en-GB" dirty="0"/>
          </a:p>
        </p:txBody>
      </p:sp>
    </p:spTree>
    <p:extLst>
      <p:ext uri="{BB962C8B-B14F-4D97-AF65-F5344CB8AC3E}">
        <p14:creationId xmlns:p14="http://schemas.microsoft.com/office/powerpoint/2010/main" val="382025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8CF0EC-8E73-446C-BE51-1D313B21BAA7}" type="datetimeFigureOut">
              <a:rPr lang="en-GB" smtClean="0"/>
              <a:t>10/01/2017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54BFCF9-7FB8-407B-A709-4BC60A45BAAA}" type="slidenum">
              <a:rPr lang="en-GB" smtClean="0"/>
              <a:t>‹#›</a:t>
            </a:fld>
            <a:endParaRPr lang="en-GB" dirty="0"/>
          </a:p>
        </p:txBody>
      </p:sp>
    </p:spTree>
    <p:extLst>
      <p:ext uri="{BB962C8B-B14F-4D97-AF65-F5344CB8AC3E}">
        <p14:creationId xmlns:p14="http://schemas.microsoft.com/office/powerpoint/2010/main" val="134114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8CF0EC-8E73-446C-BE51-1D313B21BAA7}" type="datetimeFigureOut">
              <a:rPr lang="en-GB" smtClean="0"/>
              <a:t>10/01/2017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54BFCF9-7FB8-407B-A709-4BC60A45BAAA}" type="slidenum">
              <a:rPr lang="en-GB" smtClean="0"/>
              <a:t>‹#›</a:t>
            </a:fld>
            <a:endParaRPr lang="en-GB" dirty="0"/>
          </a:p>
        </p:txBody>
      </p:sp>
    </p:spTree>
    <p:extLst>
      <p:ext uri="{BB962C8B-B14F-4D97-AF65-F5344CB8AC3E}">
        <p14:creationId xmlns:p14="http://schemas.microsoft.com/office/powerpoint/2010/main" val="150221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CF0EC-8E73-446C-BE51-1D313B21BAA7}" type="datetimeFigureOut">
              <a:rPr lang="en-GB" smtClean="0"/>
              <a:t>10/01/2017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BFCF9-7FB8-407B-A709-4BC60A45BAAA}" type="slidenum">
              <a:rPr lang="en-GB" smtClean="0"/>
              <a:t>‹#›</a:t>
            </a:fld>
            <a:endParaRPr lang="en-GB" dirty="0"/>
          </a:p>
        </p:txBody>
      </p:sp>
    </p:spTree>
    <p:extLst>
      <p:ext uri="{BB962C8B-B14F-4D97-AF65-F5344CB8AC3E}">
        <p14:creationId xmlns:p14="http://schemas.microsoft.com/office/powerpoint/2010/main" val="28943068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omic Sans MS" panose="030F0702030302020204" pitchFamily="66" charset="0"/>
              </a:rPr>
              <a:t>Kenmare, Co. Kerry, Ireland</a:t>
            </a:r>
            <a:r>
              <a:rPr lang="en-IE" dirty="0" smtClean="0"/>
              <a:t>.</a:t>
            </a:r>
            <a:endParaRPr lang="en-IE" dirty="0"/>
          </a:p>
        </p:txBody>
      </p:sp>
      <p:pic>
        <p:nvPicPr>
          <p:cNvPr id="4" name="Content Placeholder 3"/>
          <p:cNvPicPr>
            <a:picLocks noGrp="1" noChangeAspect="1"/>
          </p:cNvPicPr>
          <p:nvPr>
            <p:ph idx="1"/>
          </p:nvPr>
        </p:nvPicPr>
        <p:blipFill>
          <a:blip r:embed="rId2"/>
          <a:stretch>
            <a:fillRect/>
          </a:stretch>
        </p:blipFill>
        <p:spPr>
          <a:xfrm>
            <a:off x="476250" y="1872456"/>
            <a:ext cx="8191500" cy="3981450"/>
          </a:xfrm>
          <a:prstGeom prst="rect">
            <a:avLst/>
          </a:prstGeom>
        </p:spPr>
      </p:pic>
    </p:spTree>
    <p:extLst>
      <p:ext uri="{BB962C8B-B14F-4D97-AF65-F5344CB8AC3E}">
        <p14:creationId xmlns:p14="http://schemas.microsoft.com/office/powerpoint/2010/main" val="513220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GB" sz="1800" b="1" dirty="0" err="1" smtClean="0">
                <a:latin typeface="Comic Sans MS" panose="030F0702030302020204" pitchFamily="66" charset="0"/>
              </a:rPr>
              <a:t>Kenmare</a:t>
            </a:r>
            <a:r>
              <a:rPr lang="en-GB" sz="1800" dirty="0" err="1" smtClean="0">
                <a:latin typeface="Comic Sans MS" panose="030F0702030302020204" pitchFamily="66" charset="0"/>
              </a:rPr>
              <a:t>is</a:t>
            </a:r>
            <a:r>
              <a:rPr lang="en-GB" sz="1800" dirty="0" smtClean="0">
                <a:latin typeface="Comic Sans MS" panose="030F0702030302020204" pitchFamily="66" charset="0"/>
              </a:rPr>
              <a:t> famous for its GAA team.</a:t>
            </a:r>
          </a:p>
          <a:p>
            <a:pPr marL="285750" indent="-285750">
              <a:buFont typeface="Arial" panose="020B0604020202020204" pitchFamily="34" charset="0"/>
              <a:buChar char="•"/>
            </a:pPr>
            <a:r>
              <a:rPr lang="en-GB" sz="1800" dirty="0" smtClean="0">
                <a:latin typeface="Comic Sans MS" panose="030F0702030302020204" pitchFamily="66" charset="0"/>
              </a:rPr>
              <a:t>The </a:t>
            </a:r>
            <a:r>
              <a:rPr lang="en-GB" sz="1800" dirty="0">
                <a:latin typeface="Comic Sans MS" panose="030F0702030302020204" pitchFamily="66" charset="0"/>
              </a:rPr>
              <a:t>team competes as a joint divisional side with other clubs from the Kenmare area in the county </a:t>
            </a:r>
            <a:r>
              <a:rPr lang="en-GB" sz="1800" dirty="0" smtClean="0">
                <a:latin typeface="Comic Sans MS" panose="030F0702030302020204" pitchFamily="66" charset="0"/>
              </a:rPr>
              <a:t>championships.</a:t>
            </a:r>
          </a:p>
          <a:p>
            <a:pPr marL="285750" indent="-285750">
              <a:buFont typeface="Arial" panose="020B0604020202020204" pitchFamily="34" charset="0"/>
              <a:buChar char="•"/>
            </a:pPr>
            <a:r>
              <a:rPr lang="en-GB" sz="1800" dirty="0" smtClean="0">
                <a:latin typeface="Comic Sans MS" panose="030F0702030302020204" pitchFamily="66" charset="0"/>
              </a:rPr>
              <a:t>Most </a:t>
            </a:r>
            <a:r>
              <a:rPr lang="en-GB" sz="1800" dirty="0">
                <a:latin typeface="Comic Sans MS" panose="030F0702030302020204" pitchFamily="66" charset="0"/>
              </a:rPr>
              <a:t>matches are </a:t>
            </a:r>
            <a:r>
              <a:rPr lang="en-GB" sz="1800" dirty="0" smtClean="0">
                <a:latin typeface="Comic Sans MS" panose="030F0702030302020204" pitchFamily="66" charset="0"/>
              </a:rPr>
              <a:t>played </a:t>
            </a:r>
            <a:r>
              <a:rPr lang="en-GB" sz="1800" dirty="0">
                <a:latin typeface="Comic Sans MS" panose="030F0702030302020204" pitchFamily="66" charset="0"/>
              </a:rPr>
              <a:t>at Father Breen Park, Kenmare. The Kenmare District is the smallest such district in Kerry</a:t>
            </a:r>
          </a:p>
        </p:txBody>
      </p:sp>
      <p:sp>
        <p:nvSpPr>
          <p:cNvPr id="6" name="Title 5"/>
          <p:cNvSpPr>
            <a:spLocks noGrp="1"/>
          </p:cNvSpPr>
          <p:nvPr>
            <p:ph type="title"/>
          </p:nvPr>
        </p:nvSpPr>
        <p:spPr>
          <a:xfrm>
            <a:off x="467580" y="332656"/>
            <a:ext cx="2997933" cy="864096"/>
          </a:xfrm>
        </p:spPr>
        <p:txBody>
          <a:bodyPr>
            <a:normAutofit/>
          </a:bodyPr>
          <a:lstStyle/>
          <a:p>
            <a:r>
              <a:rPr lang="en-IE" dirty="0" smtClean="0">
                <a:latin typeface="Comic Sans MS" panose="030F0702030302020204" pitchFamily="66" charset="0"/>
              </a:rPr>
              <a:t>Sport – Gaelic football</a:t>
            </a:r>
            <a:endParaRPr lang="en-IE"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3851920" y="509539"/>
            <a:ext cx="4736617" cy="5616624"/>
          </a:xfrm>
          <a:prstGeom prst="rect">
            <a:avLst/>
          </a:prstGeom>
        </p:spPr>
      </p:pic>
    </p:spTree>
    <p:extLst>
      <p:ext uri="{BB962C8B-B14F-4D97-AF65-F5344CB8AC3E}">
        <p14:creationId xmlns:p14="http://schemas.microsoft.com/office/powerpoint/2010/main" val="34136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87624" y="4149080"/>
            <a:ext cx="7128792" cy="2520280"/>
          </a:xfrm>
        </p:spPr>
        <p:txBody>
          <a:bodyPr>
            <a:normAutofit fontScale="92500" lnSpcReduction="20000"/>
          </a:bodyPr>
          <a:lstStyle/>
          <a:p>
            <a:pPr marL="285750" indent="-285750">
              <a:buFont typeface="Arial" panose="020B0604020202020204" pitchFamily="34" charset="0"/>
              <a:buChar char="•"/>
            </a:pPr>
            <a:r>
              <a:rPr lang="en-GB" sz="1800" dirty="0">
                <a:latin typeface="Comic Sans MS" panose="030F0702030302020204" pitchFamily="66" charset="0"/>
              </a:rPr>
              <a:t>This attractive setting of fifteen small boulder stones is readily accessible, being situated close to the centre of Kenmare. Measuring 17.4 by 15.8 meters in diameter, it is of special interest in being the only example in Munster of an egg-shaped stone ring. </a:t>
            </a:r>
            <a:endParaRPr lang="en-GB" sz="1800" dirty="0">
              <a:latin typeface="Comic Sans MS" panose="030F0702030302020204" pitchFamily="66" charset="0"/>
            </a:endParaRPr>
          </a:p>
          <a:p>
            <a:pPr marL="285750" indent="-285750">
              <a:buFont typeface="Arial" panose="020B0604020202020204" pitchFamily="34" charset="0"/>
              <a:buChar char="•"/>
            </a:pPr>
            <a:r>
              <a:rPr lang="en-GB" sz="1800" dirty="0" smtClean="0">
                <a:latin typeface="Comic Sans MS" panose="030F0702030302020204" pitchFamily="66" charset="0"/>
              </a:rPr>
              <a:t>The </a:t>
            </a:r>
            <a:r>
              <a:rPr lang="en-GB" sz="1800" dirty="0">
                <a:latin typeface="Comic Sans MS" panose="030F0702030302020204" pitchFamily="66" charset="0"/>
              </a:rPr>
              <a:t>ring surrounds a boulder-burial consisting of a massive seven ton capstone supported by several low stones. This style of burial appears to be restricted to this part of Ireland: there are over seventy examples in the south Munster area, with apparently just one elsewhere in Ireland. </a:t>
            </a:r>
            <a:r>
              <a:rPr lang="en-GB" dirty="0"/>
              <a:t/>
            </a:r>
            <a:br>
              <a:rPr lang="en-GB" dirty="0"/>
            </a:br>
            <a:endParaRPr lang="en-GB" dirty="0"/>
          </a:p>
        </p:txBody>
      </p:sp>
      <p:pic>
        <p:nvPicPr>
          <p:cNvPr id="7" name="Picture 6"/>
          <p:cNvPicPr>
            <a:picLocks noChangeAspect="1"/>
          </p:cNvPicPr>
          <p:nvPr/>
        </p:nvPicPr>
        <p:blipFill>
          <a:blip r:embed="rId2"/>
          <a:stretch>
            <a:fillRect/>
          </a:stretch>
        </p:blipFill>
        <p:spPr>
          <a:xfrm>
            <a:off x="1187624" y="404663"/>
            <a:ext cx="7128792" cy="3530875"/>
          </a:xfrm>
          <a:prstGeom prst="rect">
            <a:avLst/>
          </a:prstGeom>
        </p:spPr>
      </p:pic>
    </p:spTree>
    <p:extLst>
      <p:ext uri="{BB962C8B-B14F-4D97-AF65-F5344CB8AC3E}">
        <p14:creationId xmlns:p14="http://schemas.microsoft.com/office/powerpoint/2010/main" val="3034214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omic Sans MS" panose="030F0702030302020204" pitchFamily="66" charset="0"/>
              </a:rPr>
              <a:t>About the town</a:t>
            </a:r>
            <a:endParaRPr lang="en-IE"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r>
              <a:rPr lang="en-IE" dirty="0" smtClean="0">
                <a:latin typeface="Comic Sans MS" panose="030F0702030302020204" pitchFamily="66" charset="0"/>
              </a:rPr>
              <a:t>Founded in 1670.</a:t>
            </a:r>
          </a:p>
          <a:p>
            <a:r>
              <a:rPr lang="en-IE" dirty="0" smtClean="0">
                <a:latin typeface="Comic Sans MS" panose="030F0702030302020204" pitchFamily="66" charset="0"/>
              </a:rPr>
              <a:t>Irish name for Kenmare is ‘</a:t>
            </a:r>
            <a:r>
              <a:rPr lang="en-IE" dirty="0" err="1" smtClean="0">
                <a:latin typeface="Comic Sans MS" panose="030F0702030302020204" pitchFamily="66" charset="0"/>
              </a:rPr>
              <a:t>Neidín</a:t>
            </a:r>
            <a:r>
              <a:rPr lang="en-IE" dirty="0" smtClean="0">
                <a:latin typeface="Comic Sans MS" panose="030F0702030302020204" pitchFamily="66" charset="0"/>
              </a:rPr>
              <a:t>’ meaning ‘Little Nest’</a:t>
            </a:r>
          </a:p>
          <a:p>
            <a:r>
              <a:rPr lang="en-IE" dirty="0" smtClean="0">
                <a:latin typeface="Comic Sans MS" panose="030F0702030302020204" pitchFamily="66" charset="0"/>
              </a:rPr>
              <a:t>Situated on in the South West of Ireland, on the internationally famous ‘Ring of Kerry’</a:t>
            </a:r>
          </a:p>
          <a:p>
            <a:r>
              <a:rPr lang="en-IE" dirty="0" smtClean="0">
                <a:latin typeface="Comic Sans MS" panose="030F0702030302020204" pitchFamily="66" charset="0"/>
              </a:rPr>
              <a:t>Also situated on the ‘Wild Atlantic Way’ – A drive around Irelands beautiful coastline.</a:t>
            </a:r>
          </a:p>
          <a:p>
            <a:r>
              <a:rPr lang="en-IE" dirty="0" smtClean="0">
                <a:latin typeface="Comic Sans MS" panose="030F0702030302020204" pitchFamily="66" charset="0"/>
              </a:rPr>
              <a:t>Kerry’s 1</a:t>
            </a:r>
            <a:r>
              <a:rPr lang="en-IE" baseline="30000" dirty="0" smtClean="0">
                <a:latin typeface="Comic Sans MS" panose="030F0702030302020204" pitchFamily="66" charset="0"/>
              </a:rPr>
              <a:t>st</a:t>
            </a:r>
            <a:r>
              <a:rPr lang="en-IE" dirty="0" smtClean="0">
                <a:latin typeface="Comic Sans MS" panose="030F0702030302020204" pitchFamily="66" charset="0"/>
              </a:rPr>
              <a:t> Heritage Town.</a:t>
            </a:r>
          </a:p>
          <a:p>
            <a:endParaRPr lang="en-IE" dirty="0"/>
          </a:p>
        </p:txBody>
      </p:sp>
    </p:spTree>
    <p:extLst>
      <p:ext uri="{BB962C8B-B14F-4D97-AF65-F5344CB8AC3E}">
        <p14:creationId xmlns:p14="http://schemas.microsoft.com/office/powerpoint/2010/main" val="425435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en-GB" dirty="0" smtClean="0">
                <a:latin typeface="Comic Sans MS" panose="030F0702030302020204" pitchFamily="66" charset="0"/>
              </a:rPr>
              <a:t>Kenmare </a:t>
            </a:r>
            <a:r>
              <a:rPr lang="en-GB" dirty="0" smtClean="0">
                <a:latin typeface="Comic Sans MS" panose="030F0702030302020204" pitchFamily="66" charset="0"/>
              </a:rPr>
              <a:t>Activities and Places of Interest</a:t>
            </a:r>
            <a:endParaRPr lang="en-GB" dirty="0">
              <a:latin typeface="Comic Sans MS" panose="030F0702030302020204" pitchFamily="66" charset="0"/>
            </a:endParaRPr>
          </a:p>
        </p:txBody>
      </p:sp>
      <p:sp>
        <p:nvSpPr>
          <p:cNvPr id="4" name="TextBox 3"/>
          <p:cNvSpPr txBox="1"/>
          <p:nvPr/>
        </p:nvSpPr>
        <p:spPr>
          <a:xfrm>
            <a:off x="1259632" y="2348880"/>
            <a:ext cx="6624736" cy="4247317"/>
          </a:xfrm>
          <a:prstGeom prst="rect">
            <a:avLst/>
          </a:prstGeom>
          <a:noFill/>
        </p:spPr>
        <p:txBody>
          <a:bodyPr wrap="square" rtlCol="0">
            <a:spAutoFit/>
          </a:bodyPr>
          <a:lstStyle/>
          <a:p>
            <a:pPr marL="285750" indent="-285750">
              <a:buFont typeface="Arial" panose="020B0604020202020204" pitchFamily="34" charset="0"/>
              <a:buChar char="•"/>
            </a:pPr>
            <a:r>
              <a:rPr lang="en-IE" sz="3600" dirty="0" smtClean="0">
                <a:latin typeface="Comic Sans MS" panose="030F0702030302020204" pitchFamily="66" charset="0"/>
              </a:rPr>
              <a:t>Fair Day - 15</a:t>
            </a:r>
            <a:r>
              <a:rPr lang="en-IE" sz="3600" baseline="30000" dirty="0" smtClean="0">
                <a:latin typeface="Comic Sans MS" panose="030F0702030302020204" pitchFamily="66" charset="0"/>
              </a:rPr>
              <a:t>th</a:t>
            </a:r>
            <a:r>
              <a:rPr lang="en-IE" sz="3600" dirty="0" smtClean="0">
                <a:latin typeface="Comic Sans MS" panose="030F0702030302020204" pitchFamily="66" charset="0"/>
              </a:rPr>
              <a:t> August</a:t>
            </a:r>
          </a:p>
          <a:p>
            <a:pPr marL="285750" indent="-285750">
              <a:buFont typeface="Arial" panose="020B0604020202020204" pitchFamily="34" charset="0"/>
              <a:buChar char="•"/>
            </a:pPr>
            <a:r>
              <a:rPr lang="en-IE" sz="3600" dirty="0" smtClean="0">
                <a:latin typeface="Comic Sans MS" panose="030F0702030302020204" pitchFamily="66" charset="0"/>
              </a:rPr>
              <a:t>The Church</a:t>
            </a:r>
          </a:p>
          <a:p>
            <a:pPr marL="285750" indent="-285750">
              <a:buFont typeface="Arial" panose="020B0604020202020204" pitchFamily="34" charset="0"/>
              <a:buChar char="•"/>
            </a:pPr>
            <a:r>
              <a:rPr lang="en-IE" sz="3600" dirty="0" smtClean="0">
                <a:latin typeface="Comic Sans MS" panose="030F0702030302020204" pitchFamily="66" charset="0"/>
              </a:rPr>
              <a:t>The Stone Circle</a:t>
            </a:r>
          </a:p>
          <a:p>
            <a:pPr marL="285750" indent="-285750">
              <a:buFont typeface="Arial" panose="020B0604020202020204" pitchFamily="34" charset="0"/>
              <a:buChar char="•"/>
            </a:pPr>
            <a:r>
              <a:rPr lang="en-IE" sz="3600" dirty="0" err="1" smtClean="0">
                <a:latin typeface="Comic Sans MS" panose="030F0702030302020204" pitchFamily="66" charset="0"/>
              </a:rPr>
              <a:t>Reenagross</a:t>
            </a:r>
            <a:endParaRPr lang="en-IE" sz="3600" dirty="0" smtClean="0">
              <a:latin typeface="Comic Sans MS" panose="030F0702030302020204" pitchFamily="66" charset="0"/>
            </a:endParaRPr>
          </a:p>
          <a:p>
            <a:pPr marL="285750" indent="-285750">
              <a:buFont typeface="Arial" panose="020B0604020202020204" pitchFamily="34" charset="0"/>
              <a:buChar char="•"/>
            </a:pPr>
            <a:r>
              <a:rPr lang="en-IE" sz="3600" dirty="0" smtClean="0">
                <a:latin typeface="Comic Sans MS" panose="030F0702030302020204" pitchFamily="66" charset="0"/>
              </a:rPr>
              <a:t>Kenmare Nightlife</a:t>
            </a:r>
          </a:p>
          <a:p>
            <a:pPr marL="285750" indent="-285750">
              <a:buFont typeface="Arial" panose="020B0604020202020204" pitchFamily="34" charset="0"/>
              <a:buChar char="•"/>
            </a:pPr>
            <a:r>
              <a:rPr lang="en-IE" sz="3600" dirty="0" smtClean="0">
                <a:latin typeface="Comic Sans MS" panose="030F0702030302020204" pitchFamily="66" charset="0"/>
              </a:rPr>
              <a:t>The Suspension Bridge</a:t>
            </a:r>
          </a:p>
          <a:p>
            <a:pPr marL="285750" indent="-285750">
              <a:buFont typeface="Arial" panose="020B0604020202020204" pitchFamily="34" charset="0"/>
              <a:buChar char="•"/>
            </a:pPr>
            <a:r>
              <a:rPr lang="en-IE" sz="3600" dirty="0" smtClean="0">
                <a:latin typeface="Comic Sans MS" panose="030F0702030302020204" pitchFamily="66" charset="0"/>
              </a:rPr>
              <a:t>Sport</a:t>
            </a:r>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2097703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116" y="4678518"/>
            <a:ext cx="5486400" cy="566738"/>
          </a:xfrm>
        </p:spPr>
        <p:txBody>
          <a:bodyPr/>
          <a:lstStyle/>
          <a:p>
            <a:r>
              <a:rPr lang="en-GB" dirty="0" smtClean="0">
                <a:latin typeface="Comic Sans MS" panose="030F0702030302020204" pitchFamily="66" charset="0"/>
              </a:rPr>
              <a:t>The 15</a:t>
            </a:r>
            <a:r>
              <a:rPr lang="en-GB" baseline="30000" dirty="0" smtClean="0">
                <a:latin typeface="Comic Sans MS" panose="030F0702030302020204" pitchFamily="66" charset="0"/>
              </a:rPr>
              <a:t>th</a:t>
            </a:r>
            <a:r>
              <a:rPr lang="en-GB" dirty="0" smtClean="0">
                <a:latin typeface="Comic Sans MS" panose="030F0702030302020204" pitchFamily="66" charset="0"/>
              </a:rPr>
              <a:t> of August </a:t>
            </a:r>
            <a:r>
              <a:rPr lang="en-GB" dirty="0" smtClean="0">
                <a:latin typeface="Comic Sans MS" panose="030F0702030302020204" pitchFamily="66" charset="0"/>
              </a:rPr>
              <a:t>– Fair Day</a:t>
            </a:r>
            <a:endParaRPr lang="en-GB" dirty="0">
              <a:latin typeface="Comic Sans MS" panose="030F0702030302020204" pitchFamily="66" charset="0"/>
            </a:endParaRPr>
          </a:p>
        </p:txBody>
      </p:sp>
      <p:sp>
        <p:nvSpPr>
          <p:cNvPr id="4" name="Text Placeholder 3"/>
          <p:cNvSpPr>
            <a:spLocks noGrp="1"/>
          </p:cNvSpPr>
          <p:nvPr>
            <p:ph type="body" sz="half" idx="2"/>
          </p:nvPr>
        </p:nvSpPr>
        <p:spPr>
          <a:xfrm>
            <a:off x="1792288" y="5328244"/>
            <a:ext cx="5876056" cy="1302022"/>
          </a:xfrm>
        </p:spPr>
        <p:txBody>
          <a:bodyPr>
            <a:noAutofit/>
          </a:bodyPr>
          <a:lstStyle/>
          <a:p>
            <a:r>
              <a:rPr lang="en-GB" sz="1800" dirty="0" smtClean="0">
                <a:latin typeface="Comic Sans MS" panose="030F0702030302020204" pitchFamily="66" charset="0"/>
              </a:rPr>
              <a:t>The 15</a:t>
            </a:r>
            <a:r>
              <a:rPr lang="en-GB" sz="1800" baseline="30000" dirty="0" smtClean="0">
                <a:latin typeface="Comic Sans MS" panose="030F0702030302020204" pitchFamily="66" charset="0"/>
              </a:rPr>
              <a:t>th</a:t>
            </a:r>
            <a:r>
              <a:rPr lang="en-GB" sz="1800" dirty="0" smtClean="0">
                <a:latin typeface="Comic Sans MS" panose="030F0702030302020204" pitchFamily="66" charset="0"/>
              </a:rPr>
              <a:t> of August is a huge market day which takes place In the street. You can buy almost any thing from clothes to tools. There are also a lot of travellers at the 15</a:t>
            </a:r>
            <a:r>
              <a:rPr lang="en-GB" sz="1800" baseline="30000" dirty="0" smtClean="0">
                <a:latin typeface="Comic Sans MS" panose="030F0702030302020204" pitchFamily="66" charset="0"/>
              </a:rPr>
              <a:t>th</a:t>
            </a:r>
            <a:r>
              <a:rPr lang="en-GB" sz="1800" dirty="0" smtClean="0">
                <a:latin typeface="Comic Sans MS" panose="030F0702030302020204" pitchFamily="66" charset="0"/>
              </a:rPr>
              <a:t> they man the stalls sell many things. </a:t>
            </a:r>
            <a:endParaRPr lang="en-GB" sz="1800" dirty="0">
              <a:latin typeface="Comic Sans MS" panose="030F0702030302020204" pitchFamily="66" charset="0"/>
            </a:endParaRPr>
          </a:p>
        </p:txBody>
      </p:sp>
      <p:pic>
        <p:nvPicPr>
          <p:cNvPr id="8" name="Picture 7"/>
          <p:cNvPicPr>
            <a:picLocks noChangeAspect="1"/>
          </p:cNvPicPr>
          <p:nvPr/>
        </p:nvPicPr>
        <p:blipFill>
          <a:blip r:embed="rId2"/>
          <a:stretch>
            <a:fillRect/>
          </a:stretch>
        </p:blipFill>
        <p:spPr>
          <a:xfrm>
            <a:off x="1043608" y="404664"/>
            <a:ext cx="6984776" cy="4190866"/>
          </a:xfrm>
          <a:prstGeom prst="rect">
            <a:avLst/>
          </a:prstGeom>
        </p:spPr>
      </p:pic>
    </p:spTree>
    <p:extLst>
      <p:ext uri="{BB962C8B-B14F-4D97-AF65-F5344CB8AC3E}">
        <p14:creationId xmlns:p14="http://schemas.microsoft.com/office/powerpoint/2010/main" val="3850518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63688" y="116632"/>
            <a:ext cx="6118870" cy="4076875"/>
          </a:xfrm>
          <a:prstGeom prst="rect">
            <a:avLst/>
          </a:prstGeom>
        </p:spPr>
      </p:pic>
      <p:sp>
        <p:nvSpPr>
          <p:cNvPr id="8" name="Text Placeholder 7"/>
          <p:cNvSpPr>
            <a:spLocks noGrp="1"/>
          </p:cNvSpPr>
          <p:nvPr>
            <p:ph type="body" sz="half" idx="2"/>
          </p:nvPr>
        </p:nvSpPr>
        <p:spPr>
          <a:xfrm>
            <a:off x="1763688" y="4437112"/>
            <a:ext cx="6118870" cy="2160240"/>
          </a:xfrm>
        </p:spPr>
        <p:txBody>
          <a:bodyPr>
            <a:noAutofit/>
          </a:bodyPr>
          <a:lstStyle/>
          <a:p>
            <a:r>
              <a:rPr lang="en-IE" u="sng" dirty="0">
                <a:latin typeface="Comic Sans MS" panose="030F0702030302020204" pitchFamily="66" charset="0"/>
              </a:rPr>
              <a:t>Holy Cross Kenmare</a:t>
            </a:r>
          </a:p>
          <a:p>
            <a:r>
              <a:rPr lang="en-IE" dirty="0">
                <a:latin typeface="Comic Sans MS" panose="030F0702030302020204" pitchFamily="66" charset="0"/>
              </a:rPr>
              <a:t>Holy Cross was consecrated in 1864.</a:t>
            </a:r>
          </a:p>
          <a:p>
            <a:r>
              <a:rPr lang="en-IE" dirty="0">
                <a:latin typeface="Comic Sans MS" panose="030F0702030302020204" pitchFamily="66" charset="0"/>
              </a:rPr>
              <a:t>It was built by Fr. John O’Sullivan who is buried in front of Our Lady’s altar. The Architect was Charles Hansom. It is locally believed that Fr. O’Sullivan topped the spire of the church with a cock to crow over the local landlord’s agent, whose office was in the Square and had refused him a site for the church</a:t>
            </a:r>
            <a:r>
              <a:rPr lang="en-IE" dirty="0" smtClean="0">
                <a:latin typeface="Comic Sans MS" panose="030F0702030302020204" pitchFamily="66" charset="0"/>
              </a:rPr>
              <a:t>.</a:t>
            </a:r>
            <a:endParaRPr lang="en-IE" dirty="0">
              <a:latin typeface="Comic Sans MS" panose="030F0702030302020204" pitchFamily="66" charset="0"/>
            </a:endParaRPr>
          </a:p>
          <a:p>
            <a:r>
              <a:rPr lang="en-IE" dirty="0">
                <a:latin typeface="Comic Sans MS" panose="030F0702030302020204" pitchFamily="66" charset="0"/>
              </a:rPr>
              <a:t>The most notable internal features of the building are the ornate chancel, the organ and the carved roof (the wood for which came from the Black Forest in </a:t>
            </a:r>
            <a:r>
              <a:rPr lang="en-IE" dirty="0" smtClean="0">
                <a:latin typeface="Comic Sans MS" panose="030F0702030302020204" pitchFamily="66" charset="0"/>
              </a:rPr>
              <a:t>Germany.</a:t>
            </a:r>
            <a:endParaRPr lang="en-IE" dirty="0">
              <a:latin typeface="Comic Sans MS" panose="030F0702030302020204" pitchFamily="66" charset="0"/>
            </a:endParaRPr>
          </a:p>
        </p:txBody>
      </p:sp>
    </p:spTree>
    <p:extLst>
      <p:ext uri="{BB962C8B-B14F-4D97-AF65-F5344CB8AC3E}">
        <p14:creationId xmlns:p14="http://schemas.microsoft.com/office/powerpoint/2010/main" val="1728438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620688"/>
            <a:ext cx="5976664" cy="648072"/>
          </a:xfrm>
        </p:spPr>
        <p:txBody>
          <a:bodyPr>
            <a:noAutofit/>
          </a:bodyPr>
          <a:lstStyle/>
          <a:p>
            <a:pPr algn="ctr"/>
            <a:r>
              <a:rPr lang="en-IE" sz="6000" dirty="0" err="1" smtClean="0">
                <a:latin typeface="Comic Sans MS" panose="030F0702030302020204" pitchFamily="66" charset="0"/>
              </a:rPr>
              <a:t>Reenagross</a:t>
            </a:r>
            <a:endParaRPr lang="en-IE" sz="6000" dirty="0">
              <a:latin typeface="Comic Sans MS" panose="030F0702030302020204" pitchFamily="66" charset="0"/>
            </a:endParaRPr>
          </a:p>
        </p:txBody>
      </p:sp>
      <p:sp>
        <p:nvSpPr>
          <p:cNvPr id="4" name="Text Placeholder 3"/>
          <p:cNvSpPr>
            <a:spLocks noGrp="1"/>
          </p:cNvSpPr>
          <p:nvPr>
            <p:ph type="body" sz="half" idx="2"/>
          </p:nvPr>
        </p:nvSpPr>
        <p:spPr>
          <a:xfrm>
            <a:off x="1619672" y="1700808"/>
            <a:ext cx="6192688" cy="3744416"/>
          </a:xfrm>
        </p:spPr>
        <p:txBody>
          <a:bodyPr>
            <a:normAutofit lnSpcReduction="10000"/>
          </a:bodyPr>
          <a:lstStyle/>
          <a:p>
            <a:pPr marL="342900" indent="-342900">
              <a:buFont typeface="Arial" panose="020B0604020202020204" pitchFamily="34" charset="0"/>
              <a:buChar char="•"/>
            </a:pPr>
            <a:r>
              <a:rPr lang="en-IE" sz="2000" dirty="0">
                <a:latin typeface="Comic Sans MS" panose="030F0702030302020204" pitchFamily="66" charset="0"/>
              </a:rPr>
              <a:t>This stunning park on the southern edge of town is one of Kenmare’s closest hidden </a:t>
            </a:r>
            <a:r>
              <a:rPr lang="en-IE" sz="2000" dirty="0" smtClean="0">
                <a:latin typeface="Comic Sans MS" panose="030F0702030302020204" pitchFamily="66" charset="0"/>
              </a:rPr>
              <a:t>gems.</a:t>
            </a:r>
          </a:p>
          <a:p>
            <a:pPr marL="342900" indent="-342900">
              <a:buFont typeface="Arial" panose="020B0604020202020204" pitchFamily="34" charset="0"/>
              <a:buChar char="•"/>
            </a:pPr>
            <a:r>
              <a:rPr lang="en-IE" sz="2000" dirty="0" smtClean="0">
                <a:latin typeface="Comic Sans MS" panose="030F0702030302020204" pitchFamily="66" charset="0"/>
              </a:rPr>
              <a:t>A </a:t>
            </a:r>
            <a:r>
              <a:rPr lang="en-IE" sz="2000" dirty="0">
                <a:latin typeface="Comic Sans MS" panose="030F0702030302020204" pitchFamily="66" charset="0"/>
              </a:rPr>
              <a:t>unique natural heritage area, the woodland park is filled with oak &amp; holly, birds and butterflies, and of course, Rhododendrons.</a:t>
            </a:r>
          </a:p>
          <a:p>
            <a:endParaRPr lang="en-IE" sz="2000" dirty="0">
              <a:latin typeface="Comic Sans MS" panose="030F0702030302020204" pitchFamily="66" charset="0"/>
            </a:endParaRPr>
          </a:p>
          <a:p>
            <a:r>
              <a:rPr lang="en-IE" sz="2000" dirty="0">
                <a:latin typeface="Comic Sans MS" panose="030F0702030302020204" pitchFamily="66" charset="0"/>
              </a:rPr>
              <a:t>Here is a video of a local photographer capturing a moment during the </a:t>
            </a:r>
            <a:r>
              <a:rPr lang="en-IE" sz="2000" dirty="0" smtClean="0">
                <a:latin typeface="Comic Sans MS" panose="030F0702030302020204" pitchFamily="66" charset="0"/>
              </a:rPr>
              <a:t>peak </a:t>
            </a:r>
            <a:r>
              <a:rPr lang="en-IE" sz="2000" dirty="0">
                <a:latin typeface="Comic Sans MS" panose="030F0702030302020204" pitchFamily="66" charset="0"/>
              </a:rPr>
              <a:t>of the tunnel </a:t>
            </a:r>
            <a:r>
              <a:rPr lang="en-IE" sz="2000" dirty="0" smtClean="0">
                <a:latin typeface="Comic Sans MS" panose="030F0702030302020204" pitchFamily="66" charset="0"/>
              </a:rPr>
              <a:t>flowering:</a:t>
            </a:r>
          </a:p>
          <a:p>
            <a:endParaRPr lang="en-IE" sz="2000" dirty="0">
              <a:latin typeface="Comic Sans MS" panose="030F0702030302020204" pitchFamily="66" charset="0"/>
            </a:endParaRPr>
          </a:p>
          <a:p>
            <a:r>
              <a:rPr lang="en-IE" sz="2000" dirty="0" err="1">
                <a:latin typeface="Comic Sans MS" panose="030F0702030302020204" pitchFamily="66" charset="0"/>
              </a:rPr>
              <a:t>view-source:http</a:t>
            </a:r>
            <a:r>
              <a:rPr lang="en-IE" sz="2000" dirty="0">
                <a:latin typeface="Comic Sans MS" panose="030F0702030302020204" pitchFamily="66" charset="0"/>
              </a:rPr>
              <a:t>://kenmare.com/gem/</a:t>
            </a:r>
            <a:r>
              <a:rPr lang="en-IE" sz="2000" dirty="0" err="1">
                <a:latin typeface="Comic Sans MS" panose="030F0702030302020204" pitchFamily="66" charset="0"/>
              </a:rPr>
              <a:t>reenagross</a:t>
            </a:r>
            <a:r>
              <a:rPr lang="en-IE" sz="2000" dirty="0">
                <a:latin typeface="Comic Sans MS" panose="030F0702030302020204" pitchFamily="66" charset="0"/>
              </a:rPr>
              <a:t>/</a:t>
            </a:r>
          </a:p>
        </p:txBody>
      </p:sp>
    </p:spTree>
    <p:extLst>
      <p:ext uri="{BB962C8B-B14F-4D97-AF65-F5344CB8AC3E}">
        <p14:creationId xmlns:p14="http://schemas.microsoft.com/office/powerpoint/2010/main" val="160999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92696"/>
            <a:ext cx="3008312" cy="742404"/>
          </a:xfrm>
        </p:spPr>
        <p:txBody>
          <a:bodyPr>
            <a:normAutofit fontScale="90000"/>
          </a:bodyPr>
          <a:lstStyle/>
          <a:p>
            <a:r>
              <a:rPr lang="en-GB" sz="2800" dirty="0" smtClean="0">
                <a:latin typeface="Comic Sans MS" panose="030F0702030302020204" pitchFamily="66" charset="0"/>
              </a:rPr>
              <a:t>The Kenmare night life</a:t>
            </a:r>
            <a:endParaRPr lang="en-GB" sz="2800" dirty="0">
              <a:latin typeface="Comic Sans MS" panose="030F0702030302020204" pitchFamily="66" charset="0"/>
            </a:endParaRPr>
          </a:p>
        </p:txBody>
      </p:sp>
      <p:sp>
        <p:nvSpPr>
          <p:cNvPr id="4" name="Text Placeholder 3"/>
          <p:cNvSpPr>
            <a:spLocks noGrp="1"/>
          </p:cNvSpPr>
          <p:nvPr>
            <p:ph type="body" sz="half" idx="2"/>
          </p:nvPr>
        </p:nvSpPr>
        <p:spPr>
          <a:noFill/>
        </p:spPr>
        <p:style>
          <a:lnRef idx="1">
            <a:schemeClr val="accent4"/>
          </a:lnRef>
          <a:fillRef idx="3">
            <a:schemeClr val="accent4"/>
          </a:fillRef>
          <a:effectRef idx="2">
            <a:schemeClr val="accent4"/>
          </a:effectRef>
          <a:fontRef idx="minor">
            <a:schemeClr val="lt1"/>
          </a:fontRef>
        </p:style>
        <p:txBody>
          <a:bodyPr>
            <a:normAutofit/>
          </a:bodyPr>
          <a:lstStyle/>
          <a:p>
            <a:pPr marL="285750" indent="-285750">
              <a:buFont typeface="Arial" panose="020B0604020202020204" pitchFamily="34" charset="0"/>
              <a:buChar char="•"/>
            </a:pPr>
            <a:r>
              <a:rPr lang="en-GB" sz="1800" dirty="0" smtClean="0">
                <a:solidFill>
                  <a:schemeClr val="tx1"/>
                </a:solidFill>
                <a:latin typeface="Comic Sans MS" panose="030F0702030302020204" pitchFamily="66" charset="0"/>
              </a:rPr>
              <a:t>In Kenmare there is a wide range of bars and restruat to  dine in of have a drink in. </a:t>
            </a:r>
            <a:r>
              <a:rPr lang="en-GB" sz="1800" dirty="0" smtClean="0">
                <a:solidFill>
                  <a:schemeClr val="tx1"/>
                </a:solidFill>
                <a:latin typeface="Comic Sans MS" panose="030F0702030302020204" pitchFamily="66" charset="0"/>
              </a:rPr>
              <a:t>They </a:t>
            </a:r>
            <a:r>
              <a:rPr lang="en-GB" sz="1800" dirty="0" smtClean="0">
                <a:solidFill>
                  <a:schemeClr val="tx1"/>
                </a:solidFill>
                <a:latin typeface="Comic Sans MS" panose="030F0702030302020204" pitchFamily="66" charset="0"/>
              </a:rPr>
              <a:t>are all good choices with award winning food. </a:t>
            </a:r>
            <a:endParaRPr lang="en-GB" sz="1800" dirty="0" smtClean="0">
              <a:solidFill>
                <a:schemeClr val="tx1"/>
              </a:solidFill>
              <a:latin typeface="Comic Sans MS" panose="030F0702030302020204" pitchFamily="66" charset="0"/>
            </a:endParaRPr>
          </a:p>
          <a:p>
            <a:pPr marL="285750" indent="-285750">
              <a:buFont typeface="Arial" panose="020B0604020202020204" pitchFamily="34" charset="0"/>
              <a:buChar char="•"/>
            </a:pPr>
            <a:r>
              <a:rPr lang="en-GB" sz="1800" dirty="0" smtClean="0">
                <a:solidFill>
                  <a:schemeClr val="tx1"/>
                </a:solidFill>
                <a:latin typeface="Comic Sans MS" panose="030F0702030302020204" pitchFamily="66" charset="0"/>
              </a:rPr>
              <a:t>There </a:t>
            </a:r>
            <a:r>
              <a:rPr lang="en-GB" sz="1800" dirty="0" smtClean="0">
                <a:solidFill>
                  <a:schemeClr val="tx1"/>
                </a:solidFill>
                <a:latin typeface="Comic Sans MS" panose="030F0702030302020204" pitchFamily="66" charset="0"/>
              </a:rPr>
              <a:t>are no night clubs in Kenmare but there is a wide range of pubs to choose from with that there are lots of places to </a:t>
            </a:r>
            <a:r>
              <a:rPr lang="en-GB" sz="1800" dirty="0" smtClean="0">
                <a:solidFill>
                  <a:schemeClr val="tx1"/>
                </a:solidFill>
                <a:latin typeface="Comic Sans MS" panose="030F0702030302020204" pitchFamily="66" charset="0"/>
              </a:rPr>
              <a:t>go and dance the night away!</a:t>
            </a:r>
            <a:endParaRPr lang="en-GB" sz="1800" dirty="0">
              <a:solidFill>
                <a:schemeClr val="tx1"/>
              </a:solidFill>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3707904" y="308430"/>
            <a:ext cx="5230426" cy="5817733"/>
          </a:xfrm>
          <a:prstGeom prst="rect">
            <a:avLst/>
          </a:prstGeom>
        </p:spPr>
      </p:pic>
    </p:spTree>
    <p:extLst>
      <p:ext uri="{BB962C8B-B14F-4D97-AF65-F5344CB8AC3E}">
        <p14:creationId xmlns:p14="http://schemas.microsoft.com/office/powerpoint/2010/main" val="945160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792" y="4293096"/>
            <a:ext cx="5486400" cy="566738"/>
          </a:xfrm>
        </p:spPr>
        <p:txBody>
          <a:bodyPr>
            <a:normAutofit/>
          </a:bodyPr>
          <a:lstStyle/>
          <a:p>
            <a:pPr algn="ctr"/>
            <a:r>
              <a:rPr lang="en-GB" sz="2800" dirty="0" smtClean="0">
                <a:latin typeface="Comic Sans MS" panose="030F0702030302020204" pitchFamily="66" charset="0"/>
              </a:rPr>
              <a:t>The old Kenmare road </a:t>
            </a:r>
            <a:endParaRPr lang="en-GB" sz="2800" dirty="0">
              <a:latin typeface="Comic Sans MS" panose="030F0702030302020204" pitchFamily="66" charset="0"/>
            </a:endParaRPr>
          </a:p>
        </p:txBody>
      </p:sp>
      <p:sp>
        <p:nvSpPr>
          <p:cNvPr id="4" name="Text Placeholder 3"/>
          <p:cNvSpPr>
            <a:spLocks noGrp="1"/>
          </p:cNvSpPr>
          <p:nvPr>
            <p:ph type="body" sz="half" idx="2"/>
          </p:nvPr>
        </p:nvSpPr>
        <p:spPr/>
        <p:txBody>
          <a:bodyPr>
            <a:noAutofit/>
          </a:bodyPr>
          <a:lstStyle/>
          <a:p>
            <a:r>
              <a:rPr lang="en-GB" sz="1800" dirty="0" smtClean="0">
                <a:latin typeface="Comic Sans MS" panose="030F0702030302020204" pitchFamily="66" charset="0"/>
              </a:rPr>
              <a:t>The old Kenmare road is a 16km walk that starts in Kenmare  and goes  rough the  beautiful Killarney national park were you walk to parking lot of torc waterfall. </a:t>
            </a:r>
            <a:endParaRPr lang="en-GB" sz="1800" dirty="0">
              <a:latin typeface="Comic Sans MS" panose="030F0702030302020204" pitchFamily="66" charset="0"/>
            </a:endParaRPr>
          </a:p>
        </p:txBody>
      </p:sp>
      <p:pic>
        <p:nvPicPr>
          <p:cNvPr id="8" name="Picture 7"/>
          <p:cNvPicPr>
            <a:picLocks noChangeAspect="1"/>
          </p:cNvPicPr>
          <p:nvPr/>
        </p:nvPicPr>
        <p:blipFill>
          <a:blip r:embed="rId2"/>
          <a:stretch>
            <a:fillRect/>
          </a:stretch>
        </p:blipFill>
        <p:spPr>
          <a:xfrm>
            <a:off x="971600" y="332656"/>
            <a:ext cx="7056784" cy="3853375"/>
          </a:xfrm>
          <a:prstGeom prst="rect">
            <a:avLst/>
          </a:prstGeom>
        </p:spPr>
      </p:pic>
    </p:spTree>
    <p:extLst>
      <p:ext uri="{BB962C8B-B14F-4D97-AF65-F5344CB8AC3E}">
        <p14:creationId xmlns:p14="http://schemas.microsoft.com/office/powerpoint/2010/main" val="1539075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43608" y="3933056"/>
            <a:ext cx="7200800" cy="2718733"/>
          </a:xfrm>
        </p:spPr>
        <p:txBody>
          <a:bodyPr>
            <a:normAutofit lnSpcReduction="10000"/>
          </a:bodyPr>
          <a:lstStyle/>
          <a:p>
            <a:pPr marL="285750" indent="-285750">
              <a:buFont typeface="Arial" panose="020B0604020202020204" pitchFamily="34" charset="0"/>
              <a:buChar char="•"/>
            </a:pPr>
            <a:r>
              <a:rPr lang="en-GB" sz="1800" dirty="0" smtClean="0">
                <a:latin typeface="Comic Sans MS" panose="030F0702030302020204" pitchFamily="66" charset="0"/>
              </a:rPr>
              <a:t>Work on </a:t>
            </a:r>
            <a:r>
              <a:rPr lang="en-GB" sz="1800" dirty="0">
                <a:latin typeface="Comic Sans MS" panose="030F0702030302020204" pitchFamily="66" charset="0"/>
              </a:rPr>
              <a:t>the road began in 1834 and as the work progressed the question of a bridge across the Kenmare River was discussed. </a:t>
            </a:r>
            <a:endParaRPr lang="en-GB" sz="1800" dirty="0" smtClean="0">
              <a:latin typeface="Comic Sans MS" panose="030F0702030302020204" pitchFamily="66" charset="0"/>
            </a:endParaRPr>
          </a:p>
          <a:p>
            <a:pPr marL="285750" indent="-285750">
              <a:buFont typeface="Arial" panose="020B0604020202020204" pitchFamily="34" charset="0"/>
              <a:buChar char="•"/>
            </a:pPr>
            <a:r>
              <a:rPr lang="en-GB" sz="1800" dirty="0" smtClean="0">
                <a:latin typeface="Comic Sans MS" panose="030F0702030302020204" pitchFamily="66" charset="0"/>
              </a:rPr>
              <a:t>The </a:t>
            </a:r>
            <a:r>
              <a:rPr lang="en-GB" sz="1800" dirty="0">
                <a:latin typeface="Comic Sans MS" panose="030F0702030302020204" pitchFamily="66" charset="0"/>
              </a:rPr>
              <a:t>proposal was investigated by one William Bald, F.R.S.E., M.R.I.A. at the expense of the Marquis of Lansdowne who had offered to build at his own expense "a floating chain or fly bridge" over the Sound at a cost no exceeding £1,500. </a:t>
            </a:r>
            <a:endParaRPr lang="en-GB" sz="1800" dirty="0" smtClean="0">
              <a:latin typeface="Comic Sans MS" panose="030F0702030302020204" pitchFamily="66" charset="0"/>
            </a:endParaRPr>
          </a:p>
          <a:p>
            <a:pPr marL="285750" indent="-285750">
              <a:buFont typeface="Arial" panose="020B0604020202020204" pitchFamily="34" charset="0"/>
              <a:buChar char="•"/>
            </a:pPr>
            <a:r>
              <a:rPr lang="en-GB" sz="1800" dirty="0" smtClean="0">
                <a:latin typeface="Comic Sans MS" panose="030F0702030302020204" pitchFamily="66" charset="0"/>
              </a:rPr>
              <a:t>Bald </a:t>
            </a:r>
            <a:r>
              <a:rPr lang="en-GB" sz="1800" dirty="0">
                <a:latin typeface="Comic Sans MS" panose="030F0702030302020204" pitchFamily="66" charset="0"/>
              </a:rPr>
              <a:t>also designed the road from Kenmare to </a:t>
            </a:r>
            <a:r>
              <a:rPr lang="en-GB" sz="1800" dirty="0" err="1" smtClean="0">
                <a:latin typeface="Comic Sans MS" panose="030F0702030302020204" pitchFamily="66" charset="0"/>
              </a:rPr>
              <a:t>Glengariff</a:t>
            </a:r>
            <a:r>
              <a:rPr lang="en-GB" sz="1800" dirty="0" smtClean="0">
                <a:latin typeface="Comic Sans MS" panose="030F0702030302020204" pitchFamily="66" charset="0"/>
              </a:rPr>
              <a:t>, Co. Cork</a:t>
            </a:r>
            <a:endParaRPr lang="en-GB" sz="1800" dirty="0">
              <a:latin typeface="Comic Sans MS" panose="030F0702030302020204" pitchFamily="66" charset="0"/>
            </a:endParaRPr>
          </a:p>
          <a:p>
            <a:r>
              <a:rPr lang="en-GB" dirty="0" smtClean="0"/>
              <a:t> </a:t>
            </a:r>
            <a:endParaRPr lang="en-GB" dirty="0"/>
          </a:p>
        </p:txBody>
      </p:sp>
      <p:sp>
        <p:nvSpPr>
          <p:cNvPr id="6" name="Title 5"/>
          <p:cNvSpPr>
            <a:spLocks noGrp="1"/>
          </p:cNvSpPr>
          <p:nvPr>
            <p:ph type="title"/>
          </p:nvPr>
        </p:nvSpPr>
        <p:spPr>
          <a:xfrm>
            <a:off x="2195737" y="3068960"/>
            <a:ext cx="4896543" cy="711670"/>
          </a:xfrm>
        </p:spPr>
        <p:txBody>
          <a:bodyPr>
            <a:normAutofit/>
          </a:bodyPr>
          <a:lstStyle/>
          <a:p>
            <a:pPr algn="ctr"/>
            <a:r>
              <a:rPr lang="en-IE" sz="2800" dirty="0" smtClean="0">
                <a:latin typeface="Comic Sans MS" panose="030F0702030302020204" pitchFamily="66" charset="0"/>
              </a:rPr>
              <a:t>Kenmare Suspension Bridge</a:t>
            </a:r>
            <a:endParaRPr lang="en-IE" sz="2800"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1043608" y="197801"/>
            <a:ext cx="7200800" cy="2884266"/>
          </a:xfrm>
          <a:prstGeom prst="rect">
            <a:avLst/>
          </a:prstGeom>
        </p:spPr>
      </p:pic>
    </p:spTree>
    <p:extLst>
      <p:ext uri="{BB962C8B-B14F-4D97-AF65-F5344CB8AC3E}">
        <p14:creationId xmlns:p14="http://schemas.microsoft.com/office/powerpoint/2010/main" val="2166862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1750</TotalTime>
  <Words>658</Words>
  <Application>Microsoft Office PowerPoint</Application>
  <PresentationFormat>On-screen Show (4:3)</PresentationFormat>
  <Paragraphs>44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Comic Sans MS</vt:lpstr>
      <vt:lpstr>Office Theme</vt:lpstr>
      <vt:lpstr>Kenmare, Co. Kerry, Ireland.</vt:lpstr>
      <vt:lpstr>About the town</vt:lpstr>
      <vt:lpstr>Kenmare Activities and Places of Interest</vt:lpstr>
      <vt:lpstr>The 15th of August – Fair Day</vt:lpstr>
      <vt:lpstr>PowerPoint Presentation</vt:lpstr>
      <vt:lpstr>Reenagross</vt:lpstr>
      <vt:lpstr>The Kenmare night life</vt:lpstr>
      <vt:lpstr>The old Kenmare road </vt:lpstr>
      <vt:lpstr>Kenmare Suspension Bridge</vt:lpstr>
      <vt:lpstr>Sport – Gaelic football</vt:lpstr>
      <vt:lpstr>PowerPoint Presentation</vt:lpstr>
    </vt:vector>
  </TitlesOfParts>
  <Company>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stjohns 03</dc:creator>
  <cp:lastModifiedBy>ronan</cp:lastModifiedBy>
  <cp:revision>23</cp:revision>
  <dcterms:created xsi:type="dcterms:W3CDTF">2016-11-09T09:13:35Z</dcterms:created>
  <dcterms:modified xsi:type="dcterms:W3CDTF">2017-01-10T16:16:56Z</dcterms:modified>
</cp:coreProperties>
</file>