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2" r:id="rId20"/>
    <p:sldId id="275" r:id="rId21"/>
    <p:sldId id="276" r:id="rId22"/>
    <p:sldId id="277" r:id="rId23"/>
    <p:sldId id="278" r:id="rId24"/>
    <p:sldId id="279" r:id="rId25"/>
    <p:sldId id="280"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fld id="{F43AE178-D8EB-4E9D-902F-2DD6EF908241}" type="datetimeFigureOut">
              <a:rPr lang="de-DE" smtClean="0"/>
              <a:pPr/>
              <a:t>07.11.2016</a:t>
            </a:fld>
            <a:endParaRPr lang="de-DE"/>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endParaRPr lang="de-DE"/>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83481C40-4AFC-4359-9900-34516F689113}" type="slidenum">
              <a:rPr lang="de-DE" smtClean="0"/>
              <a:pPr/>
              <a:t>‹Nr.›</a:t>
            </a:fld>
            <a:endParaRPr lang="de-DE"/>
          </a:p>
        </p:txBody>
      </p:sp>
    </p:spTree>
  </p:cSld>
  <p:clrMapOvr>
    <a:masterClrMapping/>
  </p:clrMapOvr>
  <p:transition spd="slow" advTm="5000">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F43AE178-D8EB-4E9D-902F-2DD6EF908241}" type="datetimeFigureOut">
              <a:rPr lang="de-DE" smtClean="0"/>
              <a:pPr/>
              <a:t>07.11.2016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83481C40-4AFC-4359-9900-34516F689113}" type="slidenum">
              <a:rPr lang="de-DE" smtClean="0"/>
              <a:pPr/>
              <a:t>‹Nr.›</a:t>
            </a:fld>
            <a:endParaRPr lang="de-DE"/>
          </a:p>
        </p:txBody>
      </p:sp>
    </p:spTree>
  </p:cSld>
  <p:clrMapOvr>
    <a:masterClrMapping/>
  </p:clrMapOvr>
  <p:transition spd="slow" advTm="5000">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F43AE178-D8EB-4E9D-902F-2DD6EF908241}" type="datetimeFigureOut">
              <a:rPr lang="de-DE" smtClean="0"/>
              <a:pPr/>
              <a:t>07.11.2016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83481C40-4AFC-4359-9900-34516F689113}" type="slidenum">
              <a:rPr lang="de-DE" smtClean="0"/>
              <a:pPr/>
              <a:t>‹Nr.›</a:t>
            </a:fld>
            <a:endParaRPr lang="de-DE"/>
          </a:p>
        </p:txBody>
      </p:sp>
    </p:spTree>
  </p:cSld>
  <p:clrMapOvr>
    <a:masterClrMapping/>
  </p:clrMapOvr>
  <p:transition spd="slow" advTm="5000">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F43AE178-D8EB-4E9D-902F-2DD6EF908241}" type="datetimeFigureOut">
              <a:rPr lang="de-DE" smtClean="0"/>
              <a:pPr/>
              <a:t>07.11.2016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83481C40-4AFC-4359-9900-34516F689113}" type="slidenum">
              <a:rPr lang="de-DE" smtClean="0"/>
              <a:pPr/>
              <a:t>‹Nr.›</a:t>
            </a:fld>
            <a:endParaRPr lang="de-DE"/>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masterClrMapping/>
  </p:clrMapOvr>
  <p:transition spd="slow" advTm="5000">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fld id="{F43AE178-D8EB-4E9D-902F-2DD6EF908241}" type="datetimeFigureOut">
              <a:rPr lang="de-DE" smtClean="0"/>
              <a:pPr/>
              <a:t>07.11.2016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83481C40-4AFC-4359-9900-34516F689113}" type="slidenum">
              <a:rPr lang="de-DE" smtClean="0"/>
              <a:pPr/>
              <a:t>‹Nr.›</a:t>
            </a:fld>
            <a:endParaRPr lang="de-DE"/>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advTm="5000">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F43AE178-D8EB-4E9D-902F-2DD6EF908241}" type="datetimeFigureOut">
              <a:rPr lang="de-DE" smtClean="0"/>
              <a:pPr/>
              <a:t>07.11.2016</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83481C40-4AFC-4359-9900-34516F689113}" type="slidenum">
              <a:rPr lang="de-DE" smtClean="0"/>
              <a:pPr/>
              <a:t>‹Nr.›</a:t>
            </a:fld>
            <a:endParaRPr lang="de-DE"/>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transition spd="slow" advTm="5000">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F43AE178-D8EB-4E9D-902F-2DD6EF908241}" type="datetimeFigureOut">
              <a:rPr lang="de-DE" smtClean="0"/>
              <a:pPr/>
              <a:t>07.11.2016</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p:txBody>
          <a:bodyPr/>
          <a:lstStyle>
            <a:extLst/>
          </a:lstStyle>
          <a:p>
            <a:fld id="{83481C40-4AFC-4359-9900-34516F689113}"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transition spd="slow" advTm="5000">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fld id="{F43AE178-D8EB-4E9D-902F-2DD6EF908241}" type="datetimeFigureOut">
              <a:rPr lang="de-DE" smtClean="0"/>
              <a:pPr/>
              <a:t>07.11.2016</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83481C40-4AFC-4359-9900-34516F689113}" type="slidenum">
              <a:rPr lang="de-DE" smtClean="0"/>
              <a:pPr/>
              <a:t>‹Nr.›</a:t>
            </a:fld>
            <a:endParaRPr lang="de-DE"/>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transition spd="slow" advTm="5000">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F43AE178-D8EB-4E9D-902F-2DD6EF908241}" type="datetimeFigureOut">
              <a:rPr lang="de-DE" smtClean="0"/>
              <a:pPr/>
              <a:t>07.11.2016</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83481C40-4AFC-4359-9900-34516F689113}" type="slidenum">
              <a:rPr lang="de-DE" smtClean="0"/>
              <a:pPr/>
              <a:t>‹Nr.›</a:t>
            </a:fld>
            <a:endParaRPr lang="de-DE"/>
          </a:p>
        </p:txBody>
      </p:sp>
    </p:spTree>
  </p:cSld>
  <p:clrMapOvr>
    <a:masterClrMapping/>
  </p:clrMapOvr>
  <p:transition spd="slow" advTm="5000">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fld id="{F43AE178-D8EB-4E9D-902F-2DD6EF908241}" type="datetimeFigureOut">
              <a:rPr lang="de-DE" smtClean="0"/>
              <a:pPr/>
              <a:t>07.11.2016</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83481C40-4AFC-4359-9900-34516F689113}"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transition spd="slow" advTm="5000">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fld id="{F43AE178-D8EB-4E9D-902F-2DD6EF908241}" type="datetimeFigureOut">
              <a:rPr lang="de-DE" smtClean="0"/>
              <a:pPr/>
              <a:t>07.11.2016</a:t>
            </a:fld>
            <a:endParaRPr lang="de-DE"/>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de-DE"/>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83481C40-4AFC-4359-9900-34516F689113}" type="slidenum">
              <a:rPr lang="de-DE" smtClean="0"/>
              <a:pPr/>
              <a:t>‹Nr.›</a:t>
            </a:fld>
            <a:endParaRPr lang="de-DE"/>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ihand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winkliges Dreiec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advTm="5000">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18000"/>
          </a:srgbClr>
        </a:solidFill>
        <a:effectLst/>
      </p:bgPr>
    </p:bg>
    <p:spTree>
      <p:nvGrpSpPr>
        <p:cNvPr id="1" name=""/>
        <p:cNvGrpSpPr/>
        <p:nvPr/>
      </p:nvGrpSpPr>
      <p:grpSpPr>
        <a:xfrm>
          <a:off x="0" y="0"/>
          <a:ext cx="0" cy="0"/>
          <a:chOff x="0" y="0"/>
          <a:chExt cx="0" cy="0"/>
        </a:xfrm>
      </p:grpSpPr>
      <p:sp>
        <p:nvSpPr>
          <p:cNvPr id="13" name="Freihand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ihand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winkliges Dreiec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43AE178-D8EB-4E9D-902F-2DD6EF908241}" type="datetimeFigureOut">
              <a:rPr lang="de-DE" smtClean="0"/>
              <a:pPr/>
              <a:t>07.11.2016</a:t>
            </a:fld>
            <a:endParaRPr lang="de-DE"/>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de-DE"/>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3481C40-4AFC-4359-9900-34516F689113}"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Tm="5000">
    <p:wedg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upload.wikimedia.org/wikipedia/commons/d/d2/University_of_Potsdam_at_Neues_Palais.jp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upload.wikimedia.org/wikipedia/commons/c/cc/Potsdam_brandenburger_tor.jp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upload.wikimedia.org/wikipedia/en/0/0c/Dutcharchitecture9.pn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pload.wikimedia.org/wikipedia/commons/e/ed/Belzig_Burg_2.JP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upload.wikimedia.org/wikipedia/commons/d/db/EUV-FFO.JP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upload.wikimedia.org/wikipedia/commons/9/93/Elsterm%C3%BChlePlessa2.jp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upload.wikimedia.org/wikipedia/commons/8/87/Lausitz_A.jp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upload.wikimedia.org/wikipedia/commons/4/49/F60_in_Betrieb.jpg"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upload.wikimedia.org/wikipedia/commons/7/73/F60_Lichterfeld.jpg"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upload.wikimedia.org/wikipedia/commons/7/7a/Deutschland_Lage_von_Brandenburg.svg"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upload.wikimedia.org/wikipedia/commons/6/6a/Landkreise_Brandenburg.sv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upload.wikimedia.org/wikipedia/commons/4/45/Brandenburg_Wappen.sv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Potsdam" TargetMode="External"/><Relationship Id="rId7" Type="http://schemas.openxmlformats.org/officeDocument/2006/relationships/hyperlink" Target="http://en.wikipedia.org/wiki/Bundesrat_of_Germany" TargetMode="External"/><Relationship Id="rId2" Type="http://schemas.openxmlformats.org/officeDocument/2006/relationships/hyperlink" Target="http://en.wikipedia.org/wiki/Germany" TargetMode="External"/><Relationship Id="rId1" Type="http://schemas.openxmlformats.org/officeDocument/2006/relationships/slideLayout" Target="../slideLayouts/slideLayout7.xml"/><Relationship Id="rId6" Type="http://schemas.openxmlformats.org/officeDocument/2006/relationships/hyperlink" Target="http://en.wikipedia.org/wiki/The_Left_(Germany)" TargetMode="External"/><Relationship Id="rId5" Type="http://schemas.openxmlformats.org/officeDocument/2006/relationships/hyperlink" Target="http://en.wikipedia.org/wiki/Social_Democratic_Party_of_Germany" TargetMode="External"/><Relationship Id="rId4" Type="http://schemas.openxmlformats.org/officeDocument/2006/relationships/hyperlink" Target="http://en.wikipedia.org/wiki/Minister-Presid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3/36/SpreewaldLehde.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e/ec/Spreewald_kahn_02.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upload.wikimedia.org/wikipedia/commons/5/5e/Spreewaldhaus.jp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b/bb/Potsdam_-_Schloss_Sanssouci.jp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c/ce/Potsdam_Altes_Rathaus.jpg"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1472" y="404665"/>
            <a:ext cx="7886728" cy="1238385"/>
          </a:xfrm>
        </p:spPr>
        <p:txBody>
          <a:bodyPr>
            <a:normAutofit/>
          </a:bodyPr>
          <a:lstStyle/>
          <a:p>
            <a:pPr algn="ctr"/>
            <a:r>
              <a:rPr lang="de-DE" sz="3600" b="1" dirty="0" smtClean="0">
                <a:latin typeface="Constantia" pitchFamily="18" charset="0"/>
              </a:rPr>
              <a:t>Brandenburg – State </a:t>
            </a:r>
            <a:r>
              <a:rPr lang="de-DE" sz="3600" b="1" dirty="0" err="1" smtClean="0">
                <a:latin typeface="Constantia" pitchFamily="18" charset="0"/>
              </a:rPr>
              <a:t>of</a:t>
            </a:r>
            <a:r>
              <a:rPr lang="de-DE" sz="3600" b="1" dirty="0" smtClean="0">
                <a:latin typeface="Constantia" pitchFamily="18" charset="0"/>
              </a:rPr>
              <a:t> Germany</a:t>
            </a:r>
            <a:endParaRPr lang="de-DE" sz="3600" b="1" dirty="0">
              <a:latin typeface="Constantia" pitchFamily="18" charset="0"/>
            </a:endParaRPr>
          </a:p>
        </p:txBody>
      </p:sp>
      <p:sp>
        <p:nvSpPr>
          <p:cNvPr id="3" name="Untertitel 2"/>
          <p:cNvSpPr>
            <a:spLocks noGrp="1"/>
          </p:cNvSpPr>
          <p:nvPr>
            <p:ph type="subTitle" idx="1"/>
          </p:nvPr>
        </p:nvSpPr>
        <p:spPr/>
        <p:txBody>
          <a:bodyPr/>
          <a:lstStyle/>
          <a:p>
            <a:endParaRPr lang="de-DE"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32856"/>
            <a:ext cx="6993307" cy="419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381350"/>
      </p:ext>
    </p:extLst>
  </p:cSld>
  <p:clrMapOvr>
    <a:masterClrMapping/>
  </p:clrMapOvr>
  <p:transition spd="slow" advTm="5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le:University of Potsdam at Neues Palai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772816"/>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b="1" dirty="0" smtClean="0">
                <a:solidFill>
                  <a:schemeClr val="bg1"/>
                </a:solidFill>
              </a:rPr>
              <a:t>University </a:t>
            </a:r>
            <a:r>
              <a:rPr lang="de-DE" b="1" dirty="0" err="1" smtClean="0">
                <a:solidFill>
                  <a:schemeClr val="bg1"/>
                </a:solidFill>
              </a:rPr>
              <a:t>of</a:t>
            </a:r>
            <a:r>
              <a:rPr lang="de-DE" b="1" dirty="0" smtClean="0">
                <a:solidFill>
                  <a:schemeClr val="bg1"/>
                </a:solidFill>
              </a:rPr>
              <a:t> Potsdam</a:t>
            </a:r>
            <a:endParaRPr lang="de-DE" b="1" dirty="0">
              <a:solidFill>
                <a:schemeClr val="bg1"/>
              </a:solidFill>
            </a:endParaRPr>
          </a:p>
        </p:txBody>
      </p:sp>
    </p:spTree>
    <p:extLst>
      <p:ext uri="{BB962C8B-B14F-4D97-AF65-F5344CB8AC3E}">
        <p14:creationId xmlns:p14="http://schemas.microsoft.com/office/powerpoint/2010/main" val="3569015967"/>
      </p:ext>
    </p:extLst>
  </p:cSld>
  <p:clrMapOvr>
    <a:masterClrMapping/>
  </p:clrMapOvr>
  <p:transition spd="slow" advTm="5000">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chemeClr val="bg1"/>
                </a:solidFill>
              </a:rPr>
              <a:t>Potsdam`s</a:t>
            </a:r>
            <a:r>
              <a:rPr lang="de-DE" dirty="0" smtClean="0">
                <a:solidFill>
                  <a:schemeClr val="bg1"/>
                </a:solidFill>
              </a:rPr>
              <a:t> Brandenburg Gate</a:t>
            </a:r>
            <a:endParaRPr lang="de-DE" dirty="0">
              <a:solidFill>
                <a:schemeClr val="bg1"/>
              </a:solidFill>
            </a:endParaRPr>
          </a:p>
        </p:txBody>
      </p:sp>
      <p:pic>
        <p:nvPicPr>
          <p:cNvPr id="11266" name="Picture 2" descr="File:Potsdam brandenburger to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180" y="1484784"/>
            <a:ext cx="6768752" cy="507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450289"/>
      </p:ext>
    </p:extLst>
  </p:cSld>
  <p:clrMapOvr>
    <a:masterClrMapping/>
  </p:clrMapOvr>
  <p:transition spd="slow" advTm="5000">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chemeClr val="bg1"/>
                </a:solidFill>
              </a:rPr>
              <a:t>Dutch</a:t>
            </a:r>
            <a:r>
              <a:rPr lang="de-DE" dirty="0" smtClean="0">
                <a:solidFill>
                  <a:schemeClr val="bg1"/>
                </a:solidFill>
              </a:rPr>
              <a:t> </a:t>
            </a:r>
            <a:r>
              <a:rPr lang="de-DE" dirty="0" err="1" smtClean="0">
                <a:solidFill>
                  <a:schemeClr val="bg1"/>
                </a:solidFill>
              </a:rPr>
              <a:t>Quarter</a:t>
            </a:r>
            <a:r>
              <a:rPr lang="de-DE" dirty="0" smtClean="0">
                <a:solidFill>
                  <a:schemeClr val="bg1"/>
                </a:solidFill>
              </a:rPr>
              <a:t> in Potsdam</a:t>
            </a:r>
            <a:endParaRPr lang="de-DE" dirty="0">
              <a:solidFill>
                <a:schemeClr val="bg1"/>
              </a:solidFill>
            </a:endParaRPr>
          </a:p>
        </p:txBody>
      </p:sp>
      <p:pic>
        <p:nvPicPr>
          <p:cNvPr id="12290" name="Picture 2" descr="File:Dutcharchitecture9.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132856"/>
            <a:ext cx="6178199"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678655"/>
      </p:ext>
    </p:extLst>
  </p:cSld>
  <p:clrMapOvr>
    <a:masterClrMapping/>
  </p:clrMapOvr>
  <p:transition spd="slow" advTm="5000">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bg1"/>
                </a:solidFill>
              </a:rPr>
              <a:t>Belzig Castle</a:t>
            </a:r>
            <a:endParaRPr lang="de-DE" b="1" dirty="0">
              <a:solidFill>
                <a:schemeClr val="bg1"/>
              </a:solidFill>
            </a:endParaRPr>
          </a:p>
        </p:txBody>
      </p:sp>
      <p:pic>
        <p:nvPicPr>
          <p:cNvPr id="13314" name="Picture 2" descr="File:Belzig Burg 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700808"/>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479172"/>
      </p:ext>
    </p:extLst>
  </p:cSld>
  <p:clrMapOvr>
    <a:masterClrMapping/>
  </p:clrMapOvr>
  <p:transition spd="slow" advTm="5000">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214290"/>
            <a:ext cx="8229600" cy="1143000"/>
          </a:xfrm>
        </p:spPr>
        <p:txBody>
          <a:bodyPr>
            <a:noAutofit/>
          </a:bodyPr>
          <a:lstStyle/>
          <a:p>
            <a:r>
              <a:rPr lang="de-DE" sz="3600" b="1" dirty="0" smtClean="0">
                <a:solidFill>
                  <a:schemeClr val="bg1"/>
                </a:solidFill>
              </a:rPr>
              <a:t>European University in Frankfurt </a:t>
            </a:r>
            <a:br>
              <a:rPr lang="de-DE" sz="3600" b="1" dirty="0" smtClean="0">
                <a:solidFill>
                  <a:schemeClr val="bg1"/>
                </a:solidFill>
              </a:rPr>
            </a:br>
            <a:r>
              <a:rPr lang="de-DE" sz="3600" b="1" dirty="0" smtClean="0">
                <a:solidFill>
                  <a:schemeClr val="bg1"/>
                </a:solidFill>
              </a:rPr>
              <a:t>( Oder)</a:t>
            </a:r>
            <a:endParaRPr lang="de-DE" sz="3600" b="1" dirty="0">
              <a:solidFill>
                <a:schemeClr val="bg1"/>
              </a:solidFill>
            </a:endParaRPr>
          </a:p>
        </p:txBody>
      </p:sp>
      <p:pic>
        <p:nvPicPr>
          <p:cNvPr id="14338" name="Picture 2" descr="File:EUV-FF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84784"/>
            <a:ext cx="762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96202"/>
      </p:ext>
    </p:extLst>
  </p:cSld>
  <p:clrMapOvr>
    <a:masterClrMapping/>
  </p:clrMapOvr>
  <p:transition spd="slow" advTm="5000">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600" b="1" dirty="0" err="1" smtClean="0">
                <a:solidFill>
                  <a:schemeClr val="bg1"/>
                </a:solidFill>
              </a:rPr>
              <a:t>Watermill</a:t>
            </a:r>
            <a:r>
              <a:rPr lang="de-DE" sz="3600" b="1" dirty="0" smtClean="0">
                <a:solidFill>
                  <a:schemeClr val="bg1"/>
                </a:solidFill>
              </a:rPr>
              <a:t> in </a:t>
            </a:r>
            <a:r>
              <a:rPr lang="de-DE" sz="3600" b="1" dirty="0" err="1" smtClean="0">
                <a:solidFill>
                  <a:schemeClr val="bg1"/>
                </a:solidFill>
              </a:rPr>
              <a:t>Plessa</a:t>
            </a:r>
            <a:r>
              <a:rPr lang="de-DE" sz="3600" b="1" dirty="0" smtClean="0">
                <a:solidFill>
                  <a:schemeClr val="bg1"/>
                </a:solidFill>
              </a:rPr>
              <a:t> ( Elbe-Elster </a:t>
            </a:r>
            <a:r>
              <a:rPr lang="de-DE" sz="3600" b="1" dirty="0" err="1" smtClean="0">
                <a:solidFill>
                  <a:schemeClr val="bg1"/>
                </a:solidFill>
              </a:rPr>
              <a:t>district</a:t>
            </a:r>
            <a:r>
              <a:rPr lang="de-DE" sz="3600" b="1" dirty="0" smtClean="0">
                <a:solidFill>
                  <a:schemeClr val="bg1"/>
                </a:solidFill>
              </a:rPr>
              <a:t>)</a:t>
            </a:r>
            <a:endParaRPr lang="de-DE" sz="3600" b="1" dirty="0">
              <a:solidFill>
                <a:schemeClr val="bg1"/>
              </a:solidFill>
            </a:endParaRPr>
          </a:p>
        </p:txBody>
      </p:sp>
      <p:pic>
        <p:nvPicPr>
          <p:cNvPr id="15362" name="Picture 2" descr="File:ElstermühlePlessa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2816"/>
            <a:ext cx="6480720" cy="486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988641"/>
      </p:ext>
    </p:extLst>
  </p:cSld>
  <p:clrMapOvr>
    <a:masterClrMapping/>
  </p:clrMapOvr>
  <p:transition spd="slow" advTm="5000">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bg1"/>
                </a:solidFill>
              </a:rPr>
              <a:t>Lausitz – lots </a:t>
            </a:r>
            <a:r>
              <a:rPr lang="de-DE" b="1" dirty="0" err="1" smtClean="0">
                <a:solidFill>
                  <a:schemeClr val="bg1"/>
                </a:solidFill>
              </a:rPr>
              <a:t>of</a:t>
            </a:r>
            <a:r>
              <a:rPr lang="de-DE" b="1" dirty="0" smtClean="0">
                <a:solidFill>
                  <a:schemeClr val="bg1"/>
                </a:solidFill>
              </a:rPr>
              <a:t> </a:t>
            </a:r>
            <a:r>
              <a:rPr lang="de-DE" b="1" dirty="0" err="1" smtClean="0">
                <a:solidFill>
                  <a:schemeClr val="bg1"/>
                </a:solidFill>
              </a:rPr>
              <a:t>old</a:t>
            </a:r>
            <a:r>
              <a:rPr lang="de-DE" b="1" dirty="0" smtClean="0">
                <a:solidFill>
                  <a:schemeClr val="bg1"/>
                </a:solidFill>
              </a:rPr>
              <a:t> </a:t>
            </a:r>
            <a:r>
              <a:rPr lang="de-DE" b="1" dirty="0" err="1" smtClean="0">
                <a:solidFill>
                  <a:schemeClr val="bg1"/>
                </a:solidFill>
              </a:rPr>
              <a:t>castles</a:t>
            </a:r>
            <a:r>
              <a:rPr lang="de-DE" b="1" dirty="0" smtClean="0">
                <a:solidFill>
                  <a:schemeClr val="bg1"/>
                </a:solidFill>
              </a:rPr>
              <a:t> </a:t>
            </a:r>
            <a:r>
              <a:rPr lang="de-DE" b="1" dirty="0" err="1" smtClean="0">
                <a:solidFill>
                  <a:schemeClr val="bg1"/>
                </a:solidFill>
              </a:rPr>
              <a:t>and</a:t>
            </a:r>
            <a:r>
              <a:rPr lang="de-DE" b="1" dirty="0" smtClean="0">
                <a:solidFill>
                  <a:schemeClr val="bg1"/>
                </a:solidFill>
              </a:rPr>
              <a:t> </a:t>
            </a:r>
            <a:r>
              <a:rPr lang="de-DE" b="1" dirty="0" err="1" smtClean="0">
                <a:solidFill>
                  <a:schemeClr val="bg1"/>
                </a:solidFill>
              </a:rPr>
              <a:t>rivers</a:t>
            </a:r>
            <a:endParaRPr lang="de-DE" b="1" dirty="0">
              <a:solidFill>
                <a:schemeClr val="bg1"/>
              </a:solidFill>
            </a:endParaRPr>
          </a:p>
        </p:txBody>
      </p:sp>
      <p:pic>
        <p:nvPicPr>
          <p:cNvPr id="16386" name="Picture 2" descr="File:Lausitz 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2816"/>
            <a:ext cx="5857875" cy="439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456874"/>
      </p:ext>
    </p:extLst>
  </p:cSld>
  <p:clrMapOvr>
    <a:masterClrMapping/>
  </p:clrMapOvr>
  <p:transition spd="slow" advTm="5000">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bg1"/>
                </a:solidFill>
              </a:rPr>
              <a:t>F60 </a:t>
            </a:r>
            <a:r>
              <a:rPr lang="de-DE" b="1" dirty="0" err="1" smtClean="0">
                <a:solidFill>
                  <a:schemeClr val="bg1"/>
                </a:solidFill>
              </a:rPr>
              <a:t>Overburden</a:t>
            </a:r>
            <a:r>
              <a:rPr lang="de-DE" b="1" dirty="0" smtClean="0">
                <a:solidFill>
                  <a:schemeClr val="bg1"/>
                </a:solidFill>
              </a:rPr>
              <a:t> </a:t>
            </a:r>
            <a:r>
              <a:rPr lang="de-DE" b="1" dirty="0" err="1" smtClean="0">
                <a:solidFill>
                  <a:schemeClr val="bg1"/>
                </a:solidFill>
              </a:rPr>
              <a:t>Conveyor</a:t>
            </a:r>
            <a:r>
              <a:rPr lang="de-DE" b="1" dirty="0" smtClean="0">
                <a:solidFill>
                  <a:schemeClr val="bg1"/>
                </a:solidFill>
              </a:rPr>
              <a:t>  Bridge</a:t>
            </a:r>
            <a:br>
              <a:rPr lang="de-DE" b="1" dirty="0" smtClean="0">
                <a:solidFill>
                  <a:schemeClr val="bg1"/>
                </a:solidFill>
              </a:rPr>
            </a:br>
            <a:r>
              <a:rPr lang="de-DE" dirty="0" smtClean="0">
                <a:solidFill>
                  <a:schemeClr val="bg1"/>
                </a:solidFill>
              </a:rPr>
              <a:t>in </a:t>
            </a:r>
            <a:r>
              <a:rPr lang="de-DE" dirty="0" err="1" smtClean="0">
                <a:solidFill>
                  <a:schemeClr val="bg1"/>
                </a:solidFill>
              </a:rPr>
              <a:t>the</a:t>
            </a:r>
            <a:r>
              <a:rPr lang="de-DE" dirty="0" smtClean="0">
                <a:solidFill>
                  <a:schemeClr val="bg1"/>
                </a:solidFill>
              </a:rPr>
              <a:t> </a:t>
            </a:r>
            <a:r>
              <a:rPr lang="de-DE" dirty="0" err="1" smtClean="0">
                <a:solidFill>
                  <a:schemeClr val="bg1"/>
                </a:solidFill>
              </a:rPr>
              <a:t>past</a:t>
            </a:r>
            <a:endParaRPr lang="de-DE" b="1" dirty="0">
              <a:solidFill>
                <a:schemeClr val="bg1"/>
              </a:solidFill>
            </a:endParaRPr>
          </a:p>
        </p:txBody>
      </p:sp>
      <p:pic>
        <p:nvPicPr>
          <p:cNvPr id="17410" name="Picture 2" descr="File:F60 in Betrie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20888"/>
            <a:ext cx="76200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25314"/>
      </p:ext>
    </p:extLst>
  </p:cSld>
  <p:clrMapOvr>
    <a:masterClrMapping/>
  </p:clrMapOvr>
  <p:transition spd="slow" advTm="5000">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a:t>
            </a:r>
            <a:r>
              <a:rPr lang="de-DE" dirty="0" err="1" smtClean="0">
                <a:solidFill>
                  <a:schemeClr val="bg1"/>
                </a:solidFill>
              </a:rPr>
              <a:t>and</a:t>
            </a:r>
            <a:r>
              <a:rPr lang="de-DE" dirty="0" smtClean="0">
                <a:solidFill>
                  <a:schemeClr val="bg1"/>
                </a:solidFill>
              </a:rPr>
              <a:t> </a:t>
            </a:r>
            <a:r>
              <a:rPr lang="de-DE" dirty="0" err="1" smtClean="0">
                <a:solidFill>
                  <a:schemeClr val="bg1"/>
                </a:solidFill>
              </a:rPr>
              <a:t>now</a:t>
            </a:r>
            <a:r>
              <a:rPr lang="de-DE" dirty="0" smtClean="0">
                <a:solidFill>
                  <a:schemeClr val="bg1"/>
                </a:solidFill>
              </a:rPr>
              <a:t> … a </a:t>
            </a:r>
            <a:r>
              <a:rPr lang="de-DE" dirty="0" err="1" smtClean="0">
                <a:solidFill>
                  <a:schemeClr val="bg1"/>
                </a:solidFill>
              </a:rPr>
              <a:t>museum</a:t>
            </a:r>
            <a:endParaRPr lang="de-DE" dirty="0">
              <a:solidFill>
                <a:schemeClr val="bg1"/>
              </a:solidFill>
            </a:endParaRPr>
          </a:p>
        </p:txBody>
      </p:sp>
      <p:pic>
        <p:nvPicPr>
          <p:cNvPr id="18434" name="Picture 2" descr="File:F60 Lichterfel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718" y="1268760"/>
            <a:ext cx="3285365"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102254"/>
      </p:ext>
    </p:extLst>
  </p:cSld>
  <p:clrMapOvr>
    <a:masterClrMapping/>
  </p:clrMapOvr>
  <p:transition spd="slow" advTm="5000">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274638"/>
            <a:ext cx="8229600" cy="1143000"/>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smtClean="0"/>
              <a:t>F60 is the series designation of five overburden conveyor bridges used in brown coal (lignite) opencast mining in the </a:t>
            </a:r>
            <a:r>
              <a:rPr lang="en-US" sz="3100" dirty="0" err="1" smtClean="0"/>
              <a:t>Lusatian</a:t>
            </a:r>
            <a:r>
              <a:rPr lang="en-US" sz="3100" dirty="0" smtClean="0"/>
              <a:t> coalfields in Germany. They were built by the former </a:t>
            </a:r>
            <a:r>
              <a:rPr lang="en-US" sz="3100" dirty="0" err="1" smtClean="0"/>
              <a:t>Volkseigener</a:t>
            </a:r>
            <a:r>
              <a:rPr lang="en-US" sz="3100" dirty="0" smtClean="0"/>
              <a:t> </a:t>
            </a:r>
            <a:r>
              <a:rPr lang="en-US" sz="3100" dirty="0" err="1" smtClean="0"/>
              <a:t>Betrieb</a:t>
            </a:r>
            <a:r>
              <a:rPr lang="en-US" sz="3100" dirty="0" smtClean="0"/>
              <a:t> TAKRAF in </a:t>
            </a:r>
            <a:r>
              <a:rPr lang="en-US" sz="3100" dirty="0" err="1" smtClean="0"/>
              <a:t>Lauchhammer</a:t>
            </a:r>
            <a:r>
              <a:rPr lang="en-US" sz="3100" dirty="0" smtClean="0"/>
              <a:t> and are the largest movable technical industrial machines in the world. As overburden conveyor bridges, they transport the overburden which lies over the coal seam. The cutting height is 60 meters, hence the name F60. With a length of 502 meters, it is described as the lying Eiffel tower. In total, the F60 is up to 80 m high and 240 m wide. In operating condition, it weighs 13,600 metric tons.</a:t>
            </a:r>
            <a:br>
              <a:rPr lang="en-US" sz="3100" dirty="0" smtClean="0"/>
            </a:br>
            <a:r>
              <a:rPr lang="en-US" sz="3100" dirty="0" smtClean="0"/>
              <a:t/>
            </a:r>
            <a:br>
              <a:rPr lang="en-US" sz="3100" dirty="0" smtClean="0"/>
            </a:br>
            <a:endParaRPr lang="de-DE" dirty="0"/>
          </a:p>
        </p:txBody>
      </p:sp>
    </p:spTree>
    <p:extLst>
      <p:ext uri="{BB962C8B-B14F-4D97-AF65-F5344CB8AC3E}">
        <p14:creationId xmlns:p14="http://schemas.microsoft.com/office/powerpoint/2010/main" val="617363602"/>
      </p:ext>
    </p:extLst>
  </p:cSld>
  <p:clrMapOvr>
    <a:masterClrMapping/>
  </p:clrMapOvr>
  <p:transition spd="slow" advTm="500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Deutschland Lage von Brandenburg.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92696"/>
            <a:ext cx="3729521" cy="50428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Landkreise Brandenburg.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057" y="941426"/>
            <a:ext cx="4794857" cy="480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37393"/>
      </p:ext>
    </p:extLst>
  </p:cSld>
  <p:clrMapOvr>
    <a:masterClrMapping/>
  </p:clrMapOvr>
  <p:transition spd="slow" advTm="5000">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b="1" dirty="0" smtClean="0"/>
              <a:t/>
            </a:r>
            <a:br>
              <a:rPr lang="de-DE" b="1" dirty="0" smtClean="0"/>
            </a:br>
            <a:r>
              <a:rPr lang="de-DE" b="1" dirty="0" err="1" smtClean="0">
                <a:solidFill>
                  <a:schemeClr val="bg1"/>
                </a:solidFill>
              </a:rPr>
              <a:t>Doberlug</a:t>
            </a:r>
            <a:r>
              <a:rPr lang="de-DE" b="1" dirty="0" smtClean="0">
                <a:solidFill>
                  <a:schemeClr val="bg1"/>
                </a:solidFill>
              </a:rPr>
              <a:t>-Kirchhain</a:t>
            </a:r>
            <a:br>
              <a:rPr lang="de-DE" b="1" dirty="0" smtClean="0">
                <a:solidFill>
                  <a:schemeClr val="bg1"/>
                </a:solidFill>
              </a:rPr>
            </a:br>
            <a:endParaRPr lang="de-DE" dirty="0">
              <a:solidFill>
                <a:schemeClr val="bg1"/>
              </a:solidFill>
            </a:endParaRPr>
          </a:p>
        </p:txBody>
      </p:sp>
      <p:pic>
        <p:nvPicPr>
          <p:cNvPr id="19458" name="Picture 2" descr="Foto von: Klosterkirche Doberl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844824"/>
            <a:ext cx="3456384" cy="445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6364"/>
      </p:ext>
    </p:extLst>
  </p:cSld>
  <p:clrMapOvr>
    <a:masterClrMapping/>
  </p:clrMapOvr>
  <p:transition spd="slow" advTm="5000">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20482" name="Picture 2" descr="Foto von: Refektorium  Doberlug-Kirchh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60" y="1268760"/>
            <a:ext cx="7058480" cy="4693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42057"/>
      </p:ext>
    </p:extLst>
  </p:cSld>
  <p:clrMapOvr>
    <a:masterClrMapping/>
  </p:clrMapOvr>
  <p:transition spd="slow" advTm="5000">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oto von: Bockwindmühle Treb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6864763" cy="514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589812"/>
      </p:ext>
    </p:extLst>
  </p:cSld>
  <p:clrMapOvr>
    <a:masterClrMapping/>
  </p:clrMapOvr>
  <p:transition spd="slow" advTm="5000">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oto von: 'Bad Erna' und Umgeb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0728"/>
            <a:ext cx="681675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95966"/>
      </p:ext>
    </p:extLst>
  </p:cSld>
  <p:clrMapOvr>
    <a:masterClrMapping/>
  </p:clrMapOvr>
  <p:transition spd="slow" advTm="5000">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oto von: Weißgerbermuseum Doberlug-Kirchh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6947502"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417519"/>
      </p:ext>
    </p:extLst>
  </p:cSld>
  <p:clrMapOvr>
    <a:masterClrMapping/>
  </p:clrMapOvr>
  <p:transition spd="slow" advTm="5000">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berggrundschule.de/images/bergschule/schulhaus/k%20bl.finsterw%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96752"/>
            <a:ext cx="633670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97255"/>
      </p:ext>
    </p:extLst>
  </p:cSld>
  <p:clrMapOvr>
    <a:masterClrMapping/>
  </p:clrMapOvr>
  <p:transition spd="slow" advTm="5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Brandenburg Wappe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059" y="2132856"/>
            <a:ext cx="3371850" cy="402907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r>
              <a:rPr lang="de-DE" sz="6000" b="1" dirty="0" err="1" smtClean="0">
                <a:solidFill>
                  <a:schemeClr val="bg1"/>
                </a:solidFill>
              </a:rPr>
              <a:t>Coat</a:t>
            </a:r>
            <a:r>
              <a:rPr lang="de-DE" sz="6000" b="1" dirty="0" smtClean="0">
                <a:solidFill>
                  <a:schemeClr val="bg1"/>
                </a:solidFill>
              </a:rPr>
              <a:t> </a:t>
            </a:r>
            <a:r>
              <a:rPr lang="de-DE" sz="6000" b="1" dirty="0" err="1" smtClean="0">
                <a:solidFill>
                  <a:schemeClr val="bg1"/>
                </a:solidFill>
              </a:rPr>
              <a:t>of</a:t>
            </a:r>
            <a:r>
              <a:rPr lang="de-DE" sz="6000" b="1" dirty="0" smtClean="0">
                <a:solidFill>
                  <a:schemeClr val="bg1"/>
                </a:solidFill>
              </a:rPr>
              <a:t> </a:t>
            </a:r>
            <a:r>
              <a:rPr lang="de-DE" sz="6000" b="1" dirty="0" err="1" smtClean="0">
                <a:solidFill>
                  <a:schemeClr val="bg1"/>
                </a:solidFill>
              </a:rPr>
              <a:t>arms</a:t>
            </a:r>
            <a:endParaRPr lang="de-DE" sz="6000" b="1" dirty="0">
              <a:solidFill>
                <a:schemeClr val="bg1"/>
              </a:solidFill>
            </a:endParaRPr>
          </a:p>
        </p:txBody>
      </p:sp>
    </p:spTree>
    <p:extLst>
      <p:ext uri="{BB962C8B-B14F-4D97-AF65-F5344CB8AC3E}">
        <p14:creationId xmlns:p14="http://schemas.microsoft.com/office/powerpoint/2010/main" val="3482522831"/>
      </p:ext>
    </p:extLst>
  </p:cSld>
  <p:clrMapOvr>
    <a:masterClrMapping/>
  </p:clrMapOvr>
  <p:transition spd="slow" advTm="5000">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3406276200"/>
              </p:ext>
            </p:extLst>
          </p:nvPr>
        </p:nvGraphicFramePr>
        <p:xfrm>
          <a:off x="323528" y="908724"/>
          <a:ext cx="8363272" cy="4966137"/>
        </p:xfrm>
        <a:graphic>
          <a:graphicData uri="http://schemas.openxmlformats.org/drawingml/2006/table">
            <a:tbl>
              <a:tblPr/>
              <a:tblGrid>
                <a:gridCol w="4181636"/>
                <a:gridCol w="4181636"/>
              </a:tblGrid>
              <a:tr h="451467">
                <a:tc>
                  <a:txBody>
                    <a:bodyPr/>
                    <a:lstStyle/>
                    <a:p>
                      <a:r>
                        <a:rPr lang="de-DE" dirty="0"/>
                        <a:t>Country</a:t>
                      </a:r>
                    </a:p>
                  </a:txBody>
                  <a:tcPr anchor="ctr">
                    <a:lnL>
                      <a:noFill/>
                    </a:lnL>
                    <a:lnR>
                      <a:noFill/>
                    </a:lnR>
                    <a:lnT>
                      <a:noFill/>
                    </a:lnT>
                    <a:lnB>
                      <a:noFill/>
                    </a:lnB>
                  </a:tcPr>
                </a:tc>
                <a:tc>
                  <a:txBody>
                    <a:bodyPr/>
                    <a:lstStyle/>
                    <a:p>
                      <a:r>
                        <a:rPr lang="de-DE">
                          <a:hlinkClick r:id="rId2" tooltip="Germany"/>
                        </a:rPr>
                        <a:t>Germany</a:t>
                      </a:r>
                      <a:endParaRPr lang="de-DE"/>
                    </a:p>
                  </a:txBody>
                  <a:tcPr anchor="ctr">
                    <a:lnL>
                      <a:noFill/>
                    </a:lnL>
                    <a:lnR>
                      <a:noFill/>
                    </a:lnR>
                    <a:lnT>
                      <a:noFill/>
                    </a:lnT>
                    <a:lnB>
                      <a:noFill/>
                    </a:lnB>
                  </a:tcPr>
                </a:tc>
              </a:tr>
              <a:tr h="451467">
                <a:tc>
                  <a:txBody>
                    <a:bodyPr/>
                    <a:lstStyle/>
                    <a:p>
                      <a:r>
                        <a:rPr lang="de-DE"/>
                        <a:t>Capital</a:t>
                      </a:r>
                    </a:p>
                  </a:txBody>
                  <a:tcPr anchor="ctr">
                    <a:lnL>
                      <a:noFill/>
                    </a:lnL>
                    <a:lnR>
                      <a:noFill/>
                    </a:lnR>
                    <a:lnT>
                      <a:noFill/>
                    </a:lnT>
                    <a:lnB>
                      <a:noFill/>
                    </a:lnB>
                  </a:tcPr>
                </a:tc>
                <a:tc>
                  <a:txBody>
                    <a:bodyPr/>
                    <a:lstStyle/>
                    <a:p>
                      <a:r>
                        <a:rPr lang="de-DE">
                          <a:hlinkClick r:id="rId3" tooltip="Potsdam"/>
                        </a:rPr>
                        <a:t>Potsdam</a:t>
                      </a:r>
                      <a:endParaRPr lang="de-DE"/>
                    </a:p>
                  </a:txBody>
                  <a:tcPr anchor="ctr">
                    <a:lnL>
                      <a:noFill/>
                    </a:lnL>
                    <a:lnR>
                      <a:noFill/>
                    </a:lnR>
                    <a:lnT>
                      <a:noFill/>
                    </a:lnT>
                    <a:lnB>
                      <a:noFill/>
                    </a:lnB>
                  </a:tcPr>
                </a:tc>
              </a:tr>
              <a:tr h="451467">
                <a:tc gridSpan="2">
                  <a:txBody>
                    <a:bodyPr/>
                    <a:lstStyle/>
                    <a:p>
                      <a:r>
                        <a:rPr lang="de-DE" b="1"/>
                        <a:t>Government</a:t>
                      </a:r>
                      <a:endParaRPr lang="de-DE"/>
                    </a:p>
                  </a:txBody>
                  <a:tcPr anchor="ctr">
                    <a:lnL>
                      <a:noFill/>
                    </a:lnL>
                    <a:lnR>
                      <a:noFill/>
                    </a:lnR>
                    <a:lnT>
                      <a:noFill/>
                    </a:lnT>
                    <a:lnB>
                      <a:noFill/>
                    </a:lnB>
                  </a:tcPr>
                </a:tc>
                <a:tc hMerge="1">
                  <a:txBody>
                    <a:bodyPr/>
                    <a:lstStyle/>
                    <a:p>
                      <a:endParaRPr lang="de-DE"/>
                    </a:p>
                  </a:txBody>
                  <a:tcPr/>
                </a:tc>
              </a:tr>
              <a:tr h="451467">
                <a:tc>
                  <a:txBody>
                    <a:bodyPr/>
                    <a:lstStyle/>
                    <a:p>
                      <a:r>
                        <a:rPr lang="de-DE"/>
                        <a:t> • </a:t>
                      </a:r>
                      <a:r>
                        <a:rPr lang="de-DE">
                          <a:hlinkClick r:id="rId4" tooltip="Minister-President"/>
                        </a:rPr>
                        <a:t>Minister-President</a:t>
                      </a:r>
                      <a:endParaRPr lang="de-DE"/>
                    </a:p>
                  </a:txBody>
                  <a:tcPr anchor="ctr">
                    <a:lnL>
                      <a:noFill/>
                    </a:lnL>
                    <a:lnR>
                      <a:noFill/>
                    </a:lnR>
                    <a:lnT>
                      <a:noFill/>
                    </a:lnT>
                    <a:lnB>
                      <a:noFill/>
                    </a:lnB>
                  </a:tcPr>
                </a:tc>
                <a:tc>
                  <a:txBody>
                    <a:bodyPr/>
                    <a:lstStyle/>
                    <a:p>
                      <a:r>
                        <a:rPr lang="de-DE" dirty="0" smtClean="0"/>
                        <a:t>Dietmar </a:t>
                      </a:r>
                      <a:r>
                        <a:rPr lang="de-DE" dirty="0" err="1" smtClean="0"/>
                        <a:t>Woidke</a:t>
                      </a:r>
                      <a:endParaRPr lang="de-DE" dirty="0"/>
                    </a:p>
                  </a:txBody>
                  <a:tcPr anchor="ctr">
                    <a:lnL>
                      <a:noFill/>
                    </a:lnL>
                    <a:lnR>
                      <a:noFill/>
                    </a:lnR>
                    <a:lnT>
                      <a:noFill/>
                    </a:lnT>
                    <a:lnB>
                      <a:noFill/>
                    </a:lnB>
                  </a:tcPr>
                </a:tc>
              </a:tr>
              <a:tr h="451467">
                <a:tc>
                  <a:txBody>
                    <a:bodyPr/>
                    <a:lstStyle/>
                    <a:p>
                      <a:r>
                        <a:rPr lang="de-DE"/>
                        <a:t> • Governing parties</a:t>
                      </a:r>
                    </a:p>
                  </a:txBody>
                  <a:tcPr anchor="ctr">
                    <a:lnL>
                      <a:noFill/>
                    </a:lnL>
                    <a:lnR>
                      <a:noFill/>
                    </a:lnR>
                    <a:lnT>
                      <a:noFill/>
                    </a:lnT>
                    <a:lnB>
                      <a:noFill/>
                    </a:lnB>
                  </a:tcPr>
                </a:tc>
                <a:tc>
                  <a:txBody>
                    <a:bodyPr/>
                    <a:lstStyle/>
                    <a:p>
                      <a:r>
                        <a:rPr lang="de-DE">
                          <a:hlinkClick r:id="rId5" tooltip="Social Democratic Party of Germany"/>
                        </a:rPr>
                        <a:t>SPD</a:t>
                      </a:r>
                      <a:r>
                        <a:rPr lang="de-DE"/>
                        <a:t> / </a:t>
                      </a:r>
                      <a:r>
                        <a:rPr lang="de-DE">
                          <a:hlinkClick r:id="rId6" tooltip="The Left (Germany)"/>
                        </a:rPr>
                        <a:t>The Left</a:t>
                      </a:r>
                      <a:endParaRPr lang="de-DE"/>
                    </a:p>
                  </a:txBody>
                  <a:tcPr anchor="ctr">
                    <a:lnL>
                      <a:noFill/>
                    </a:lnL>
                    <a:lnR>
                      <a:noFill/>
                    </a:lnR>
                    <a:lnT>
                      <a:noFill/>
                    </a:lnT>
                    <a:lnB>
                      <a:noFill/>
                    </a:lnB>
                  </a:tcPr>
                </a:tc>
              </a:tr>
              <a:tr h="451467">
                <a:tc>
                  <a:txBody>
                    <a:bodyPr/>
                    <a:lstStyle/>
                    <a:p>
                      <a:r>
                        <a:rPr lang="de-DE"/>
                        <a:t> • </a:t>
                      </a:r>
                      <a:r>
                        <a:rPr lang="de-DE">
                          <a:hlinkClick r:id="rId7" tooltip="Bundesrat of Germany"/>
                        </a:rPr>
                        <a:t>Votes in Bundesrat</a:t>
                      </a:r>
                      <a:endParaRPr lang="de-DE"/>
                    </a:p>
                  </a:txBody>
                  <a:tcPr anchor="ctr">
                    <a:lnL>
                      <a:noFill/>
                    </a:lnL>
                    <a:lnR>
                      <a:noFill/>
                    </a:lnR>
                    <a:lnT>
                      <a:noFill/>
                    </a:lnT>
                    <a:lnB>
                      <a:noFill/>
                    </a:lnB>
                  </a:tcPr>
                </a:tc>
                <a:tc>
                  <a:txBody>
                    <a:bodyPr/>
                    <a:lstStyle/>
                    <a:p>
                      <a:r>
                        <a:rPr lang="de-DE"/>
                        <a:t>4 (of 69)</a:t>
                      </a:r>
                    </a:p>
                  </a:txBody>
                  <a:tcPr anchor="ctr">
                    <a:lnL>
                      <a:noFill/>
                    </a:lnL>
                    <a:lnR>
                      <a:noFill/>
                    </a:lnR>
                    <a:lnT>
                      <a:noFill/>
                    </a:lnT>
                    <a:lnB>
                      <a:noFill/>
                    </a:lnB>
                  </a:tcPr>
                </a:tc>
              </a:tr>
              <a:tr h="451467">
                <a:tc gridSpan="2">
                  <a:txBody>
                    <a:bodyPr/>
                    <a:lstStyle/>
                    <a:p>
                      <a:r>
                        <a:rPr lang="de-DE" b="1"/>
                        <a:t>Area</a:t>
                      </a:r>
                      <a:endParaRPr lang="de-DE"/>
                    </a:p>
                  </a:txBody>
                  <a:tcPr anchor="ctr">
                    <a:lnL>
                      <a:noFill/>
                    </a:lnL>
                    <a:lnR>
                      <a:noFill/>
                    </a:lnR>
                    <a:lnT>
                      <a:noFill/>
                    </a:lnT>
                    <a:lnB>
                      <a:noFill/>
                    </a:lnB>
                  </a:tcPr>
                </a:tc>
                <a:tc hMerge="1">
                  <a:txBody>
                    <a:bodyPr/>
                    <a:lstStyle/>
                    <a:p>
                      <a:endParaRPr lang="de-DE"/>
                    </a:p>
                  </a:txBody>
                  <a:tcPr/>
                </a:tc>
              </a:tr>
              <a:tr h="451467">
                <a:tc>
                  <a:txBody>
                    <a:bodyPr/>
                    <a:lstStyle/>
                    <a:p>
                      <a:r>
                        <a:rPr lang="de-DE"/>
                        <a:t> • Total</a:t>
                      </a:r>
                    </a:p>
                  </a:txBody>
                  <a:tcPr anchor="ctr">
                    <a:lnL>
                      <a:noFill/>
                    </a:lnL>
                    <a:lnR>
                      <a:noFill/>
                    </a:lnR>
                    <a:lnT>
                      <a:noFill/>
                    </a:lnT>
                    <a:lnB>
                      <a:noFill/>
                    </a:lnB>
                  </a:tcPr>
                </a:tc>
                <a:tc>
                  <a:txBody>
                    <a:bodyPr/>
                    <a:lstStyle/>
                    <a:p>
                      <a:r>
                        <a:rPr lang="de-DE"/>
                        <a:t>29,478.63 km</a:t>
                      </a:r>
                      <a:r>
                        <a:rPr lang="de-DE" baseline="30000"/>
                        <a:t>2</a:t>
                      </a:r>
                      <a:r>
                        <a:rPr lang="de-DE"/>
                        <a:t> (11,381.8 sq mi)</a:t>
                      </a:r>
                    </a:p>
                  </a:txBody>
                  <a:tcPr anchor="ctr">
                    <a:lnL>
                      <a:noFill/>
                    </a:lnL>
                    <a:lnR>
                      <a:noFill/>
                    </a:lnR>
                    <a:lnT>
                      <a:noFill/>
                    </a:lnT>
                    <a:lnB>
                      <a:noFill/>
                    </a:lnB>
                  </a:tcPr>
                </a:tc>
              </a:tr>
              <a:tr h="451467">
                <a:tc gridSpan="2">
                  <a:txBody>
                    <a:bodyPr/>
                    <a:lstStyle/>
                    <a:p>
                      <a:r>
                        <a:rPr lang="de-DE" b="1"/>
                        <a:t>Population</a:t>
                      </a:r>
                      <a:r>
                        <a:rPr lang="de-DE"/>
                        <a:t> (2010-12-31)</a:t>
                      </a:r>
                      <a:r>
                        <a:rPr lang="de-DE" baseline="30000">
                          <a:hlinkClick r:id=""/>
                        </a:rPr>
                        <a:t>[1]</a:t>
                      </a:r>
                      <a:endParaRPr lang="de-DE"/>
                    </a:p>
                  </a:txBody>
                  <a:tcPr anchor="ctr">
                    <a:lnL>
                      <a:noFill/>
                    </a:lnL>
                    <a:lnR>
                      <a:noFill/>
                    </a:lnR>
                    <a:lnT>
                      <a:noFill/>
                    </a:lnT>
                    <a:lnB>
                      <a:noFill/>
                    </a:lnB>
                  </a:tcPr>
                </a:tc>
                <a:tc hMerge="1">
                  <a:txBody>
                    <a:bodyPr/>
                    <a:lstStyle/>
                    <a:p>
                      <a:endParaRPr lang="de-DE"/>
                    </a:p>
                  </a:txBody>
                  <a:tcPr/>
                </a:tc>
              </a:tr>
              <a:tr h="451467">
                <a:tc>
                  <a:txBody>
                    <a:bodyPr/>
                    <a:lstStyle/>
                    <a:p>
                      <a:r>
                        <a:rPr lang="de-DE"/>
                        <a:t> • Total</a:t>
                      </a:r>
                    </a:p>
                  </a:txBody>
                  <a:tcPr anchor="ctr">
                    <a:lnL>
                      <a:noFill/>
                    </a:lnL>
                    <a:lnR>
                      <a:noFill/>
                    </a:lnR>
                    <a:lnT>
                      <a:noFill/>
                    </a:lnT>
                    <a:lnB>
                      <a:noFill/>
                    </a:lnB>
                  </a:tcPr>
                </a:tc>
                <a:tc>
                  <a:txBody>
                    <a:bodyPr/>
                    <a:lstStyle/>
                    <a:p>
                      <a:r>
                        <a:rPr lang="de-DE"/>
                        <a:t>2,503,273</a:t>
                      </a:r>
                    </a:p>
                  </a:txBody>
                  <a:tcPr anchor="ctr">
                    <a:lnL>
                      <a:noFill/>
                    </a:lnL>
                    <a:lnR>
                      <a:noFill/>
                    </a:lnR>
                    <a:lnT>
                      <a:noFill/>
                    </a:lnT>
                    <a:lnB>
                      <a:noFill/>
                    </a:lnB>
                  </a:tcPr>
                </a:tc>
              </a:tr>
              <a:tr h="451467">
                <a:tc>
                  <a:txBody>
                    <a:bodyPr/>
                    <a:lstStyle/>
                    <a:p>
                      <a:r>
                        <a:rPr lang="de-DE"/>
                        <a:t> </a:t>
                      </a:r>
                      <a:r>
                        <a:rPr lang="de-DE" b="1"/>
                        <a:t>• Density</a:t>
                      </a:r>
                      <a:endParaRPr lang="de-DE"/>
                    </a:p>
                  </a:txBody>
                  <a:tcPr anchor="ctr">
                    <a:lnL>
                      <a:noFill/>
                    </a:lnL>
                    <a:lnR>
                      <a:noFill/>
                    </a:lnR>
                    <a:lnT>
                      <a:noFill/>
                    </a:lnT>
                    <a:lnB>
                      <a:noFill/>
                    </a:lnB>
                  </a:tcPr>
                </a:tc>
                <a:tc>
                  <a:txBody>
                    <a:bodyPr/>
                    <a:lstStyle/>
                    <a:p>
                      <a:r>
                        <a:rPr lang="de-DE" dirty="0"/>
                        <a:t>84.9/km</a:t>
                      </a:r>
                      <a:r>
                        <a:rPr lang="de-DE" baseline="30000" dirty="0"/>
                        <a:t>2</a:t>
                      </a:r>
                      <a:r>
                        <a:rPr lang="de-DE" dirty="0"/>
                        <a:t> (219.9/</a:t>
                      </a:r>
                      <a:r>
                        <a:rPr lang="de-DE" dirty="0" err="1"/>
                        <a:t>sq</a:t>
                      </a:r>
                      <a:r>
                        <a:rPr lang="de-DE" dirty="0"/>
                        <a:t> mi)</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4048057140"/>
      </p:ext>
    </p:extLst>
  </p:cSld>
  <p:clrMapOvr>
    <a:masterClrMapping/>
  </p:clrMapOvr>
  <p:transition spd="slow" advTm="5000">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SpreewaldLeh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3598045" cy="479739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idx="4294967295"/>
          </p:nvPr>
        </p:nvSpPr>
        <p:spPr>
          <a:xfrm>
            <a:off x="0" y="274638"/>
            <a:ext cx="8229600" cy="1143000"/>
          </a:xfrm>
        </p:spPr>
        <p:txBody>
          <a:bodyPr/>
          <a:lstStyle/>
          <a:p>
            <a:r>
              <a:rPr lang="de-DE" b="1" dirty="0" smtClean="0"/>
              <a:t>Spreewald</a:t>
            </a:r>
            <a:endParaRPr lang="de-DE" b="1" dirty="0"/>
          </a:p>
        </p:txBody>
      </p:sp>
      <p:sp>
        <p:nvSpPr>
          <p:cNvPr id="5" name="Rechteck 4"/>
          <p:cNvSpPr/>
          <p:nvPr/>
        </p:nvSpPr>
        <p:spPr>
          <a:xfrm>
            <a:off x="4355976" y="1412777"/>
            <a:ext cx="4536504" cy="4801314"/>
          </a:xfrm>
          <a:prstGeom prst="rect">
            <a:avLst/>
          </a:prstGeom>
        </p:spPr>
        <p:txBody>
          <a:bodyPr wrap="square">
            <a:spAutoFit/>
          </a:bodyPr>
          <a:lstStyle/>
          <a:p>
            <a:r>
              <a:rPr lang="en-US" b="1" smtClean="0"/>
              <a:t>The </a:t>
            </a:r>
            <a:r>
              <a:rPr lang="en-US" b="1" dirty="0" err="1" smtClean="0"/>
              <a:t>Spreewald</a:t>
            </a:r>
            <a:r>
              <a:rPr lang="en-US" b="1" dirty="0" smtClean="0"/>
              <a:t> (German for "Spree Woods"; in Lower Sorbian: </a:t>
            </a:r>
            <a:r>
              <a:rPr lang="en-US" b="1" dirty="0" err="1" smtClean="0"/>
              <a:t>Błota</a:t>
            </a:r>
            <a:r>
              <a:rPr lang="en-US" b="1" dirty="0" smtClean="0"/>
              <a:t>) is situated about 100 km south-east of Berlin. It was designated a biosphere reserve by UNESCO in 1991. It is known for its traditional irrigation system which consists of more than 200 small channels (called "</a:t>
            </a:r>
            <a:r>
              <a:rPr lang="en-US" b="1" dirty="0" err="1" smtClean="0"/>
              <a:t>Fließe</a:t>
            </a:r>
            <a:r>
              <a:rPr lang="en-US" b="1" dirty="0" smtClean="0"/>
              <a:t>"; total length: 1,300 km ) within the 484-square-kilometre (187 </a:t>
            </a:r>
            <a:r>
              <a:rPr lang="en-US" b="1" dirty="0" err="1" smtClean="0"/>
              <a:t>sq</a:t>
            </a:r>
            <a:r>
              <a:rPr lang="en-US" b="1" dirty="0" smtClean="0"/>
              <a:t> mi) area. The landscape was shaped during the ice-age. Alder forests on wetlands and pine forests on sandy dry areas are characteristic for the region. Grasslands and fields can be found as well.</a:t>
            </a:r>
          </a:p>
          <a:p>
            <a:endParaRPr lang="en-US" b="1" dirty="0" err="1" smtClean="0"/>
          </a:p>
        </p:txBody>
      </p:sp>
    </p:spTree>
    <p:extLst>
      <p:ext uri="{BB962C8B-B14F-4D97-AF65-F5344CB8AC3E}">
        <p14:creationId xmlns:p14="http://schemas.microsoft.com/office/powerpoint/2010/main" val="959753780"/>
      </p:ext>
    </p:extLst>
  </p:cSld>
  <p:clrMapOvr>
    <a:masterClrMapping/>
  </p:clrMapOvr>
  <p:transition spd="slow" advTm="7000">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Spreewald kahn 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620688"/>
            <a:ext cx="7143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190709"/>
      </p:ext>
    </p:extLst>
  </p:cSld>
  <p:clrMapOvr>
    <a:masterClrMapping/>
  </p:clrMapOvr>
  <p:transition spd="slow" advTm="5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Spreewaldhau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56792"/>
            <a:ext cx="6840760" cy="513057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solidFill>
                  <a:schemeClr val="bg1"/>
                </a:solidFill>
              </a:rPr>
              <a:t>Historical </a:t>
            </a:r>
            <a:r>
              <a:rPr lang="de-DE" dirty="0" err="1" smtClean="0">
                <a:solidFill>
                  <a:schemeClr val="bg1"/>
                </a:solidFill>
              </a:rPr>
              <a:t>house</a:t>
            </a:r>
            <a:r>
              <a:rPr lang="de-DE" dirty="0" smtClean="0">
                <a:solidFill>
                  <a:schemeClr val="bg1"/>
                </a:solidFill>
              </a:rPr>
              <a:t> in </a:t>
            </a:r>
            <a:r>
              <a:rPr lang="de-DE" dirty="0" err="1" smtClean="0">
                <a:solidFill>
                  <a:schemeClr val="bg1"/>
                </a:solidFill>
              </a:rPr>
              <a:t>Lehde</a:t>
            </a:r>
            <a:endParaRPr lang="de-DE" dirty="0">
              <a:solidFill>
                <a:schemeClr val="bg1"/>
              </a:solidFill>
            </a:endParaRPr>
          </a:p>
        </p:txBody>
      </p:sp>
    </p:spTree>
    <p:extLst>
      <p:ext uri="{BB962C8B-B14F-4D97-AF65-F5344CB8AC3E}">
        <p14:creationId xmlns:p14="http://schemas.microsoft.com/office/powerpoint/2010/main" val="2506406660"/>
      </p:ext>
    </p:extLst>
  </p:cSld>
  <p:clrMapOvr>
    <a:masterClrMapping/>
  </p:clrMapOvr>
  <p:transition spd="slow" advTm="5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bg1"/>
                </a:solidFill>
              </a:rPr>
              <a:t>Castle Sanssouci in Potsdam</a:t>
            </a:r>
            <a:endParaRPr lang="de-DE" b="1" dirty="0">
              <a:solidFill>
                <a:schemeClr val="bg1"/>
              </a:solidFill>
            </a:endParaRPr>
          </a:p>
        </p:txBody>
      </p:sp>
      <p:pic>
        <p:nvPicPr>
          <p:cNvPr id="8194" name="Picture 2" descr="File:Potsdam - Schloss Sanssouc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13" y="2564904"/>
            <a:ext cx="847253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837807"/>
      </p:ext>
    </p:extLst>
  </p:cSld>
  <p:clrMapOvr>
    <a:masterClrMapping/>
  </p:clrMapOvr>
  <p:transition spd="slow" advTm="5000">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0" y="274638"/>
            <a:ext cx="8229600" cy="1143000"/>
          </a:xfrm>
        </p:spPr>
        <p:txBody>
          <a:bodyPr>
            <a:normAutofit/>
          </a:bodyPr>
          <a:lstStyle/>
          <a:p>
            <a:r>
              <a:rPr lang="de-DE" sz="2800" b="1" dirty="0" smtClean="0"/>
              <a:t>The </a:t>
            </a:r>
            <a:r>
              <a:rPr lang="de-DE" sz="2800" b="1" dirty="0" err="1" smtClean="0"/>
              <a:t>old</a:t>
            </a:r>
            <a:r>
              <a:rPr lang="de-DE" sz="2800" b="1" dirty="0" smtClean="0"/>
              <a:t> </a:t>
            </a:r>
            <a:r>
              <a:rPr lang="de-DE" sz="2800" b="1" dirty="0" err="1" smtClean="0"/>
              <a:t>town</a:t>
            </a:r>
            <a:r>
              <a:rPr lang="de-DE" sz="2800" b="1" dirty="0" smtClean="0"/>
              <a:t> hall </a:t>
            </a:r>
            <a:r>
              <a:rPr lang="de-DE" sz="2800" b="1" dirty="0" err="1" smtClean="0"/>
              <a:t>and</a:t>
            </a:r>
            <a:r>
              <a:rPr lang="de-DE" sz="2800" b="1" dirty="0" smtClean="0"/>
              <a:t> </a:t>
            </a:r>
            <a:r>
              <a:rPr lang="de-DE" sz="2800" b="1" dirty="0" err="1" smtClean="0"/>
              <a:t>the</a:t>
            </a:r>
            <a:r>
              <a:rPr lang="de-DE" sz="2800" b="1" dirty="0" smtClean="0"/>
              <a:t> Einstein </a:t>
            </a:r>
            <a:r>
              <a:rPr lang="de-DE" sz="2800" b="1" dirty="0"/>
              <a:t>T</a:t>
            </a:r>
            <a:r>
              <a:rPr lang="de-DE" sz="2800" b="1" dirty="0" smtClean="0"/>
              <a:t>ower</a:t>
            </a:r>
            <a:endParaRPr lang="de-DE" sz="2800" b="1" dirty="0"/>
          </a:p>
        </p:txBody>
      </p:sp>
      <p:pic>
        <p:nvPicPr>
          <p:cNvPr id="9218" name="Picture 2" descr="File:Potsdam Altes Rathau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4289170" cy="479330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commons/3/36/Einsteinturm_74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276872"/>
            <a:ext cx="4075459" cy="305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002958"/>
      </p:ext>
    </p:extLst>
  </p:cSld>
  <p:clrMapOvr>
    <a:masterClrMapping/>
  </p:clrMapOvr>
  <p:transition spd="slow" advTm="5000">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198</Words>
  <Application>Microsoft Office PowerPoint</Application>
  <PresentationFormat>Bildschirmpräsentation (4:3)</PresentationFormat>
  <Paragraphs>37</Paragraphs>
  <Slides>25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Constantia</vt:lpstr>
      <vt:lpstr>Lucida Sans Unicode</vt:lpstr>
      <vt:lpstr>Verdana</vt:lpstr>
      <vt:lpstr>Wingdings 2</vt:lpstr>
      <vt:lpstr>Wingdings 3</vt:lpstr>
      <vt:lpstr>Deimos</vt:lpstr>
      <vt:lpstr>Brandenburg – State of Germany</vt:lpstr>
      <vt:lpstr>PowerPoint-Präsentation</vt:lpstr>
      <vt:lpstr>Coat of arms</vt:lpstr>
      <vt:lpstr>PowerPoint-Präsentation</vt:lpstr>
      <vt:lpstr>Spreewald</vt:lpstr>
      <vt:lpstr>PowerPoint-Präsentation</vt:lpstr>
      <vt:lpstr>Historical house in Lehde</vt:lpstr>
      <vt:lpstr>Castle Sanssouci in Potsdam</vt:lpstr>
      <vt:lpstr>The old town hall and the Einstein Tower</vt:lpstr>
      <vt:lpstr>University of Potsdam</vt:lpstr>
      <vt:lpstr>Potsdam`s Brandenburg Gate</vt:lpstr>
      <vt:lpstr>Dutch Quarter in Potsdam</vt:lpstr>
      <vt:lpstr>Belzig Castle</vt:lpstr>
      <vt:lpstr>European University in Frankfurt  ( Oder)</vt:lpstr>
      <vt:lpstr>Watermill in Plessa ( Elbe-Elster district)</vt:lpstr>
      <vt:lpstr>Lausitz – lots of old castles and rivers</vt:lpstr>
      <vt:lpstr>F60 Overburden Conveyor  Bridge in the past</vt:lpstr>
      <vt:lpstr>…and now … a museum</vt:lpstr>
      <vt:lpstr>              F60 is the series designation of five overburden conveyor bridges used in brown coal (lignite) opencast mining in the Lusatian coalfields in Germany. They were built by the former Volkseigener Betrieb TAKRAF in Lauchhammer and are the largest movable technical industrial machines in the world. As overburden conveyor bridges, they transport the overburden which lies over the coal seam. The cutting height is 60 meters, hence the name F60. With a length of 502 meters, it is described as the lying Eiffel tower. In total, the F60 is up to 80 m high and 240 m wide. In operating condition, it weighs 13,600 metric tons.  </vt:lpstr>
      <vt:lpstr> Doberlug-Kirchhain </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Brandenburg – State of Germany</dc:title>
  <dc:creator>Ron</dc:creator>
  <cp:lastModifiedBy>Lehrer</cp:lastModifiedBy>
  <cp:revision>12</cp:revision>
  <dcterms:created xsi:type="dcterms:W3CDTF">2012-01-02T15:10:42Z</dcterms:created>
  <dcterms:modified xsi:type="dcterms:W3CDTF">2016-11-07T12:10:43Z</dcterms:modified>
</cp:coreProperties>
</file>