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58" r:id="rId4"/>
    <p:sldId id="257" r:id="rId5"/>
    <p:sldId id="261" r:id="rId6"/>
    <p:sldId id="262" r:id="rId7"/>
    <p:sldId id="260" r:id="rId8"/>
    <p:sldId id="264" r:id="rId9"/>
    <p:sldId id="285" r:id="rId10"/>
    <p:sldId id="286" r:id="rId11"/>
    <p:sldId id="287" r:id="rId12"/>
    <p:sldId id="291" r:id="rId13"/>
    <p:sldId id="278" r:id="rId14"/>
    <p:sldId id="277" r:id="rId15"/>
    <p:sldId id="279" r:id="rId16"/>
    <p:sldId id="280" r:id="rId17"/>
    <p:sldId id="281" r:id="rId18"/>
    <p:sldId id="282" r:id="rId19"/>
    <p:sldId id="283" r:id="rId20"/>
    <p:sldId id="265" r:id="rId21"/>
    <p:sldId id="293" r:id="rId22"/>
    <p:sldId id="292" r:id="rId23"/>
    <p:sldId id="290" r:id="rId24"/>
    <p:sldId id="25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69302" autoAdjust="0"/>
  </p:normalViewPr>
  <p:slideViewPr>
    <p:cSldViewPr snapToGrid="0">
      <p:cViewPr varScale="1">
        <p:scale>
          <a:sx n="80" d="100"/>
          <a:sy n="80" d="100"/>
        </p:scale>
        <p:origin x="19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7230-4F5B-4E9B-86B4-F0B48C801842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C9B-1E1C-4DD7-A624-FD73A28CB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Lien avec les</a:t>
            </a:r>
            <a:r>
              <a:rPr lang="fr-FR" baseline="0" dirty="0" smtClean="0"/>
              <a:t> tailles de mémoire (téléphone, ordi)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52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500 MW – 1,4 millions de panneaux PV – 1400 terrains</a:t>
            </a:r>
            <a:r>
              <a:rPr lang="fr-FR" baseline="0" dirty="0" smtClean="0"/>
              <a:t> de foot </a:t>
            </a:r>
          </a:p>
          <a:p>
            <a:r>
              <a:rPr lang="fr-FR" baseline="0" dirty="0" err="1" smtClean="0"/>
              <a:t>Élec</a:t>
            </a:r>
            <a:r>
              <a:rPr lang="fr-FR" baseline="0" dirty="0" smtClean="0"/>
              <a:t> pour 250 000 habitants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3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52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L'UE s'est fixé l'objectif de 20% en 2020 (décliné en objectifs nationaux différents) et 27% en 2030.</a:t>
            </a:r>
          </a:p>
          <a:p>
            <a:r>
              <a:rPr lang="fr-FR" dirty="0" smtClean="0"/>
              <a:t>On parle de consommation tout confondu</a:t>
            </a:r>
            <a:r>
              <a:rPr lang="fr-FR" baseline="0" dirty="0" smtClean="0"/>
              <a:t> (électricité et thermique)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43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!! On ne parle ici que de l’électricité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47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Il</a:t>
            </a:r>
            <a:r>
              <a:rPr lang="fr-FR" baseline="0" dirty="0" smtClean="0"/>
              <a:t> manque un graphe ? Électricité (produite en partie à base de gaz)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La vente d’énergie, permet à la Russie d’engendrer des recettes et de financer la guerre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Dépendance de l’Europe au gaz (40% en moyenne : la Finlande dépend à 100 % du gaz russe, la France à 17-20% et l’Allemagne à 55 %. Cette dernière importe aussi de la Russie 42 % de son pétrole et de son charbon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gaz sert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Production d’engrais, production de gazole, d’électricité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>
                <a:sym typeface="Wingdings" panose="05000000000000000000" pitchFamily="2" charset="2"/>
              </a:rPr>
              <a:t> conflit, il montre le problème de dépendance </a:t>
            </a:r>
            <a:r>
              <a:rPr lang="fr-FR" baseline="0" smtClean="0">
                <a:sym typeface="Wingdings" panose="05000000000000000000" pitchFamily="2" charset="2"/>
              </a:rPr>
              <a:t>au gaz &amp; pétrole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589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mêmes que face au défi climatique </a:t>
            </a:r>
          </a:p>
          <a:p>
            <a:r>
              <a:rPr lang="fr-FR" dirty="0" smtClean="0"/>
              <a:t>+ en diversifiant les sources ! (attention à la dépendance à l’uranium</a:t>
            </a:r>
            <a:r>
              <a:rPr lang="fr-FR" baseline="0" dirty="0" smtClean="0"/>
              <a:t> et aux différentes ressources: métaux, minerais, sable, eau, 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3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5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</a:t>
            </a:r>
            <a:r>
              <a:rPr lang="fr-FR" baseline="0" dirty="0" smtClean="0"/>
              <a:t> critère pour l’énergie « verte » ou « propre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33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peut le mesurer </a:t>
            </a:r>
            <a:r>
              <a:rPr lang="fr-FR" baseline="0" dirty="0" smtClean="0"/>
              <a:t>par rapport à l’impact direct sur le climat (construction + fonctionnement)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Pourquoi aucun à 0 ? (construction)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Mais autres problèmes 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Géothermie et bois, limites selon l’emplacement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Solaire : utilisation de métaux plus ou moins rares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Hydraulique : utilisation massive de béton, risques, impacts environnementaux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Nucléaire : risques, gestion des déchets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Eolien : utilisation de métaux plus ou moins rares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+ schéma sur la production d’électricité (turbine + alternateur) </a:t>
            </a:r>
            <a:r>
              <a:rPr lang="fr-FR" baseline="0" dirty="0" err="1" smtClean="0"/>
              <a:t>entrainné</a:t>
            </a:r>
            <a:r>
              <a:rPr lang="fr-FR" baseline="0" dirty="0" smtClean="0"/>
              <a:t> par (vent, eau, vapeur : </a:t>
            </a:r>
            <a:r>
              <a:rPr lang="fr-FR" baseline="0" dirty="0" err="1" smtClean="0"/>
              <a:t>ch,fioul,gaz,géo,bois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nuclé</a:t>
            </a:r>
            <a:r>
              <a:rPr lang="fr-FR" baseline="0" dirty="0" smtClean="0"/>
              <a:t>) exception PV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5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</a:t>
            </a:r>
            <a:r>
              <a:rPr lang="fr-FR" baseline="0" dirty="0" smtClean="0"/>
              <a:t> est la valeur de la conso </a:t>
            </a:r>
            <a:r>
              <a:rPr lang="fr-FR" baseline="0" dirty="0" err="1" smtClean="0"/>
              <a:t>élec</a:t>
            </a:r>
            <a:r>
              <a:rPr lang="fr-FR" baseline="0" dirty="0" smtClean="0"/>
              <a:t> de la Roumanie ? 60TWh </a:t>
            </a:r>
          </a:p>
          <a:p>
            <a:r>
              <a:rPr lang="fr-FR" baseline="0" dirty="0" smtClean="0"/>
              <a:t>Et de la France ? 460 TWh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2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</a:t>
            </a:r>
            <a:r>
              <a:rPr lang="fr-FR" baseline="0" dirty="0" smtClean="0"/>
              <a:t> les puissances sont-elles différentes ? Nb d’heures de fonctionnements différents (exemple, en ce moment environ 50% des réacteurs nucléaires sont à l’arrêt)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7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60 TWh : consommation électrique de la Roumanie</a:t>
            </a:r>
          </a:p>
          <a:p>
            <a:endParaRPr lang="fr-FR" dirty="0" smtClean="0"/>
          </a:p>
          <a:p>
            <a:r>
              <a:rPr lang="fr-FR" dirty="0" smtClean="0"/>
              <a:t>Quizz : quantité +</a:t>
            </a:r>
            <a:r>
              <a:rPr lang="fr-FR" baseline="0" dirty="0" smtClean="0"/>
              <a:t> comment ça marche, </a:t>
            </a:r>
            <a:r>
              <a:rPr lang="fr-FR" dirty="0" smtClean="0"/>
              <a:t>avantages et inconvénients</a:t>
            </a:r>
          </a:p>
          <a:p>
            <a:endParaRPr lang="fr-FR" dirty="0" smtClean="0"/>
          </a:p>
          <a:p>
            <a:r>
              <a:rPr lang="fr-FR" dirty="0" smtClean="0"/>
              <a:t>Pourquoi</a:t>
            </a:r>
            <a:r>
              <a:rPr lang="fr-FR" baseline="0" dirty="0" smtClean="0"/>
              <a:t> les puissances sont-elles différentes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0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600 MW-</a:t>
            </a:r>
            <a:r>
              <a:rPr lang="fr-FR" baseline="0" dirty="0" smtClean="0"/>
              <a:t> 240 éoliennes - 1Mard €</a:t>
            </a:r>
          </a:p>
          <a:p>
            <a:endParaRPr lang="fr-FR" baseline="0" dirty="0" smtClean="0"/>
          </a:p>
          <a:p>
            <a:r>
              <a:rPr lang="fr-FR" dirty="0" smtClean="0"/>
              <a:t>Construction en cours d’un parc en Norvège 1000 MW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60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C9B-1E1C-4DD7-A624-FD73A28CB7C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73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CADAE-F69E-40A8-B8DC-3DEB57D97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010192-7373-46D4-866E-CCC34A27E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75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89ACD-4E0A-4291-BE68-5687B336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EA326E-4591-4D69-A6B8-0095A08A4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4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71955-4B4F-4923-AB78-AF83A32A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33CFC-53F0-460C-8A26-07AA1C5C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9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037E4-3669-4127-97EB-158481DD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C534CA-D06A-465B-A12C-9F7D9C6B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837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FC5AD-687E-4E2A-9E0E-0A522346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9F421-8264-41C9-BD2F-A5196327D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91E77D-AF07-4BB3-A542-A5273AA3A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08ED6-67D2-408C-8A84-23E4421B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334DE5-7B85-425B-A138-E78823E6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955549-DFB8-4E8C-8293-9DD94315A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C4EADD-7273-4AC8-94D4-A4C063DC2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315918-ADE6-4FA8-9C2F-5D14857F1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1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F7C4C-6128-41CF-8C75-D31F6E08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786C87E-A4F0-483F-B135-022DFA40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C03E4-6D88-477D-983B-6BF25664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A12D3-4FC0-4C5F-822F-4DAB196AC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C90CA-7CF3-4336-ADD4-1795794C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650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62FC8-890C-4E79-ADBE-44A1FCDF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C12627-E8C4-4D10-BCF5-E446E65CB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2DF88F-26A4-48BA-A9ED-11A0A5950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96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C2419F-821F-4DF0-8573-5A0670F8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5EAD77-E2EE-4388-97EC-D5F596F9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41C32D0-12BE-4715-9E39-0E796A8CED0F}"/>
              </a:ext>
            </a:extLst>
          </p:cNvPr>
          <p:cNvSpPr txBox="1">
            <a:spLocks/>
          </p:cNvSpPr>
          <p:nvPr userDrawn="1"/>
        </p:nvSpPr>
        <p:spPr>
          <a:xfrm>
            <a:off x="21131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75"/>
              <a:t>Ageden | Nom de la présentation</a:t>
            </a:r>
            <a:endParaRPr lang="fr-FR" sz="675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628A50-E893-4611-B696-FB9D7AD8528A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15012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EA13F-C77E-4039-84D6-AA7C93DDB3C8}" type="slidenum">
              <a:rPr lang="fr-FR" sz="675" smtClean="0"/>
              <a:pPr/>
              <a:t>‹N°›</a:t>
            </a:fld>
            <a:endParaRPr lang="fr-FR" sz="675" dirty="0"/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C88F2AA-A6EF-4285-B20F-7615D4DF8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680" y="6487382"/>
            <a:ext cx="140208" cy="105156"/>
          </a:xfrm>
          <a:prstGeom prst="rect">
            <a:avLst/>
          </a:prstGeom>
        </p:spPr>
      </p:pic>
      <p:pic>
        <p:nvPicPr>
          <p:cNvPr id="12" name="Image 11" descr="Une image contenant lampe, signe&#10;&#10;Description générée automatiquement">
            <a:extLst>
              <a:ext uri="{FF2B5EF4-FFF2-40B4-BE49-F238E27FC236}">
                <a16:creationId xmlns:a16="http://schemas.microsoft.com/office/drawing/2014/main" id="{3B5163CF-0D26-4C02-921E-D818D0EF59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41" y="4175755"/>
            <a:ext cx="3779528" cy="26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newsroom/news/coal-miners-visit-europes-largest-onshore-wind-farm-in-romani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kRpuIW0tBE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energie@ageden38.or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61" y="181287"/>
            <a:ext cx="3581400" cy="232987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9D199D7-4201-4DBC-88CD-6299C034EEA8}"/>
              </a:ext>
            </a:extLst>
          </p:cNvPr>
          <p:cNvSpPr txBox="1"/>
          <p:nvPr/>
        </p:nvSpPr>
        <p:spPr>
          <a:xfrm>
            <a:off x="485061" y="2692452"/>
            <a:ext cx="76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4"/>
                </a:solidFill>
                <a:latin typeface="Museo Slab 500" panose="02000000000000000000" pitchFamily="50" charset="0"/>
              </a:rPr>
              <a:t>Photovoltaïque, éolien et électricité verte en </a:t>
            </a:r>
            <a:r>
              <a:rPr lang="fr-FR" sz="3000" b="1" dirty="0">
                <a:solidFill>
                  <a:schemeClr val="accent4"/>
                </a:solidFill>
                <a:latin typeface="Museo Slab 500" panose="02000000000000000000" pitchFamily="50" charset="0"/>
              </a:rPr>
              <a:t>Europe</a:t>
            </a:r>
            <a:endParaRPr lang="x-none" sz="3000" b="1" dirty="0">
              <a:solidFill>
                <a:schemeClr val="accent4"/>
              </a:solidFill>
              <a:latin typeface="Museo Slab 5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510779" y="3802351"/>
            <a:ext cx="429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useo 300" panose="02000000000000000000" pitchFamily="50" charset="0"/>
              </a:rPr>
              <a:t>CAP électricien – lycée Pablo Neruda, Saint Martin d’Hères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useo 300" panose="02000000000000000000" pitchFamily="50" charset="0"/>
              </a:rPr>
              <a:t>Cyril BERNO</a:t>
            </a:r>
            <a:endParaRPr lang="x-none" sz="1200" dirty="0">
              <a:solidFill>
                <a:schemeClr val="tx1">
                  <a:lumMod val="95000"/>
                  <a:lumOff val="5000"/>
                </a:schemeClr>
              </a:solidFill>
              <a:latin typeface="Museo 300" panose="020000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8D81E0-8B8E-4E8B-B265-8B131B44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330" y="0"/>
            <a:ext cx="3989294" cy="2821391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52" y="253949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</a:t>
            </a:r>
            <a:r>
              <a:rPr lang="fr-FR" dirty="0" smtClean="0">
                <a:solidFill>
                  <a:schemeClr val="accent4"/>
                </a:solidFill>
              </a:rPr>
              <a:t>:</a:t>
            </a:r>
            <a:br>
              <a:rPr lang="fr-FR" dirty="0" smtClean="0">
                <a:solidFill>
                  <a:schemeClr val="accent4"/>
                </a:solidFill>
              </a:rPr>
            </a:br>
            <a:r>
              <a:rPr lang="fr-FR" dirty="0" smtClean="0">
                <a:solidFill>
                  <a:schemeClr val="accent4"/>
                </a:solidFill>
              </a:rPr>
              <a:t>PV</a:t>
            </a:r>
            <a:r>
              <a:rPr lang="fr-FR" dirty="0">
                <a:solidFill>
                  <a:schemeClr val="accent4"/>
                </a:solidFill>
              </a:rPr>
              <a:t>, éolien et énergies vertes en Europe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5139" y="2814160"/>
            <a:ext cx="7053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 sont les sources d’énergie les plus « vertes » pour produire de l’électricité ?</a:t>
            </a:r>
            <a:endParaRPr lang="fr-FR" sz="1000" b="1" dirty="0"/>
          </a:p>
          <a:p>
            <a:endParaRPr lang="fr-FR" sz="2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53928"/>
            <a:ext cx="6214187" cy="348434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060835" y="4552749"/>
            <a:ext cx="3888605" cy="88552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589270" y="4552749"/>
            <a:ext cx="582930" cy="885525"/>
            <a:chOff x="5589270" y="4552749"/>
            <a:chExt cx="582930" cy="885525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589270" y="4552749"/>
              <a:ext cx="582930" cy="885525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 flipV="1">
              <a:off x="5589270" y="4552749"/>
              <a:ext cx="582930" cy="885525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5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5139" y="2814160"/>
            <a:ext cx="7053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Comment produire l’équivalent de la consommation électrique de la Roumanie ?</a:t>
            </a:r>
            <a:endParaRPr lang="fr-FR" sz="1000" b="1" dirty="0"/>
          </a:p>
          <a:p>
            <a:endParaRPr lang="fr-FR" sz="2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1012" y="1614010"/>
            <a:ext cx="595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/>
              <a:t>10 réacteurs nucléaires (10 GW)</a:t>
            </a:r>
          </a:p>
          <a:p>
            <a:endParaRPr lang="fr-FR" sz="1000" b="1" smtClean="0"/>
          </a:p>
          <a:p>
            <a:endParaRPr lang="fr-FR" sz="2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5" y="1434769"/>
            <a:ext cx="1359990" cy="7382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t="13380" b="17693"/>
          <a:stretch/>
        </p:blipFill>
        <p:spPr>
          <a:xfrm>
            <a:off x="313691" y="2269566"/>
            <a:ext cx="1398804" cy="106206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866510" y="2448245"/>
            <a:ext cx="609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20 centrales </a:t>
            </a:r>
            <a:r>
              <a:rPr lang="fr-FR" sz="2400" b="1" dirty="0" smtClean="0"/>
              <a:t>thermiques </a:t>
            </a:r>
            <a:r>
              <a:rPr lang="fr-FR" sz="2400" b="1" dirty="0"/>
              <a:t>(10 GW)</a:t>
            </a:r>
          </a:p>
          <a:p>
            <a:r>
              <a:rPr lang="fr-FR" sz="2400" b="1" dirty="0" smtClean="0"/>
              <a:t>    (charbon, gaz ou bois)</a:t>
            </a:r>
            <a:endParaRPr lang="fr-FR" sz="24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16" y="4413062"/>
            <a:ext cx="1398804" cy="87843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16" y="5419104"/>
            <a:ext cx="1430424" cy="92556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819392" y="4592136"/>
            <a:ext cx="680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7</a:t>
            </a:r>
            <a:r>
              <a:rPr lang="fr-FR" sz="2400" b="1" dirty="0" smtClean="0"/>
              <a:t>000 éoliennes (40 </a:t>
            </a:r>
            <a:r>
              <a:rPr lang="fr-FR" sz="2400" b="1" dirty="0"/>
              <a:t>GW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851012" y="5651055"/>
            <a:ext cx="706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300 km² de panneaux photovoltaïques (60 </a:t>
            </a:r>
            <a:r>
              <a:rPr lang="fr-FR" sz="2400" b="1" dirty="0"/>
              <a:t>GW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91" y="3428189"/>
            <a:ext cx="1398804" cy="92077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66510" y="3657742"/>
            <a:ext cx="680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120 barrages hydroélectriques (20 </a:t>
            </a:r>
            <a:r>
              <a:rPr lang="fr-FR" sz="2400" b="1" dirty="0"/>
              <a:t>GW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 txBox="1">
            <a:spLocks/>
          </p:cNvSpPr>
          <p:nvPr/>
        </p:nvSpPr>
        <p:spPr>
          <a:xfrm>
            <a:off x="628650" y="56631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4"/>
                </a:solidFill>
              </a:rPr>
              <a:t>2. Quizz : PV, éolien et énergies vertes en Europe 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253" y="1081715"/>
            <a:ext cx="604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Comment </a:t>
            </a:r>
            <a:r>
              <a:rPr lang="fr-FR" b="1" dirty="0" smtClean="0"/>
              <a:t>produire 60 TWh/an (consommation de la Roumanie)? </a:t>
            </a:r>
            <a:endParaRPr lang="fr-FR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6700" y="2957035"/>
            <a:ext cx="901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Où se trouve le plus grand parc éolien terrestre européen?</a:t>
            </a:r>
            <a:endParaRPr lang="fr-FR" sz="2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388" y="4297192"/>
            <a:ext cx="8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/>
              </a:rPr>
              <a:t>Vidéo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185878"/>
            <a:ext cx="5178527" cy="37560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51" y="2185878"/>
            <a:ext cx="3338087" cy="17131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9100" y="1497007"/>
            <a:ext cx="901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Où se trouve le plus grand parc éolien terrestre européen?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3797486" y="4194322"/>
            <a:ext cx="12747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err="1" smtClean="0"/>
              <a:t>Fântânele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351" y="2957035"/>
            <a:ext cx="901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Où se trouve </a:t>
            </a:r>
            <a:r>
              <a:rPr lang="fr-FR" sz="2400" b="1" dirty="0" smtClean="0"/>
              <a:t>la plus puissante centrale solaire européenne ?</a:t>
            </a:r>
            <a:endParaRPr lang="fr-FR" sz="2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9" y="2546729"/>
            <a:ext cx="5227124" cy="29402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076" y="2177397"/>
            <a:ext cx="641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Espagne, installée par Eiffage (une entreprise française) :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29336" y="5054217"/>
            <a:ext cx="771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Vidéo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9076" y="1571458"/>
            <a:ext cx="901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Où se trouve </a:t>
            </a:r>
            <a:r>
              <a:rPr lang="fr-FR" sz="2400" b="1" dirty="0" smtClean="0"/>
              <a:t>la plus puissante centrale solaire européenne ?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954" y="2546730"/>
            <a:ext cx="3081846" cy="2178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5986" y="3451337"/>
            <a:ext cx="10182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/>
              <a:t>Badajoz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5139" y="2814160"/>
            <a:ext cx="70537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 est le pays de l’Union Européenne le plus avancé, dans le développement des énergie renouvelables ?</a:t>
            </a:r>
            <a:endParaRPr lang="fr-FR" sz="1000" b="1" dirty="0"/>
          </a:p>
          <a:p>
            <a:endParaRPr lang="fr-FR" sz="2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827"/>
          <a:stretch/>
        </p:blipFill>
        <p:spPr>
          <a:xfrm>
            <a:off x="2360489" y="3326129"/>
            <a:ext cx="4507816" cy="282181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DC84E8C-5880-4B0A-BC73-AC74C222EE30}"/>
              </a:ext>
            </a:extLst>
          </p:cNvPr>
          <p:cNvSpPr txBox="1">
            <a:spLocks/>
          </p:cNvSpPr>
          <p:nvPr/>
        </p:nvSpPr>
        <p:spPr>
          <a:xfrm>
            <a:off x="480060" y="1622936"/>
            <a:ext cx="8183879" cy="15503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dirty="0" smtClean="0">
                <a:latin typeface="Museo 300" panose="02000000000000000000" pitchFamily="50" charset="0"/>
              </a:rPr>
              <a:t>SPL </a:t>
            </a:r>
            <a:r>
              <a:rPr lang="fr-FR" sz="2100" b="1" dirty="0" smtClean="0">
                <a:latin typeface="Museo 300" panose="02000000000000000000" pitchFamily="50" charset="0"/>
              </a:rPr>
              <a:t>ALEC</a:t>
            </a:r>
            <a:r>
              <a:rPr lang="fr-FR" sz="2100" dirty="0" smtClean="0">
                <a:latin typeface="Museo 300" panose="02000000000000000000" pitchFamily="50" charset="0"/>
              </a:rPr>
              <a:t> de la Grande </a:t>
            </a:r>
            <a:r>
              <a:rPr lang="fr-FR" sz="2100" dirty="0">
                <a:latin typeface="Museo 300" panose="02000000000000000000" pitchFamily="50" charset="0"/>
              </a:rPr>
              <a:t>R</a:t>
            </a:r>
            <a:r>
              <a:rPr lang="fr-FR" sz="2100" dirty="0" smtClean="0">
                <a:latin typeface="Museo 300" panose="02000000000000000000" pitchFamily="50" charset="0"/>
              </a:rPr>
              <a:t>égion </a:t>
            </a:r>
            <a:r>
              <a:rPr lang="fr-FR" sz="2100" dirty="0">
                <a:latin typeface="Museo 300" panose="02000000000000000000" pitchFamily="50" charset="0"/>
              </a:rPr>
              <a:t>G</a:t>
            </a:r>
            <a:r>
              <a:rPr lang="fr-FR" sz="2100" dirty="0" smtClean="0">
                <a:latin typeface="Museo 300" panose="02000000000000000000" pitchFamily="50" charset="0"/>
              </a:rPr>
              <a:t>renobloise : au service de ses actionnaires publics (Métro, communes, département, …)</a:t>
            </a:r>
          </a:p>
          <a:p>
            <a:pPr marL="0" indent="0">
              <a:buNone/>
            </a:pPr>
            <a:endParaRPr lang="fr-FR" sz="2100" dirty="0">
              <a:latin typeface="Museo 300" panose="02000000000000000000" pitchFamily="50" charset="0"/>
            </a:endParaRPr>
          </a:p>
          <a:p>
            <a:pPr marL="0" indent="0">
              <a:buNone/>
            </a:pPr>
            <a:r>
              <a:rPr lang="fr-FR" sz="2100" dirty="0" smtClean="0">
                <a:latin typeface="Museo 300" panose="02000000000000000000" pitchFamily="50" charset="0"/>
              </a:rPr>
              <a:t>Association </a:t>
            </a:r>
            <a:r>
              <a:rPr lang="fr-FR" sz="2100" b="1" dirty="0" smtClean="0">
                <a:latin typeface="Museo 300" panose="02000000000000000000" pitchFamily="50" charset="0"/>
              </a:rPr>
              <a:t>AGEDEN</a:t>
            </a:r>
            <a:r>
              <a:rPr lang="fr-FR" sz="2100" dirty="0" smtClean="0">
                <a:latin typeface="Museo 300" panose="02000000000000000000" pitchFamily="50" charset="0"/>
              </a:rPr>
              <a:t> : au service des autres acteurs (communes hors Métro, écoles, lycées, entreprises, universités, …)</a:t>
            </a:r>
            <a:endParaRPr lang="fr-FR" sz="2100" dirty="0">
              <a:latin typeface="Museo 300" panose="02000000000000000000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 txBox="1">
            <a:spLocks/>
          </p:cNvSpPr>
          <p:nvPr/>
        </p:nvSpPr>
        <p:spPr>
          <a:xfrm>
            <a:off x="628649" y="2972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4"/>
                </a:solidFill>
              </a:rPr>
              <a:t>Réorganisation des services de l’ALEC et de l’AGEDEN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r="2914" b="6070"/>
          <a:stretch/>
        </p:blipFill>
        <p:spPr>
          <a:xfrm>
            <a:off x="0" y="2"/>
            <a:ext cx="9173497" cy="625426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122606" y="5016333"/>
            <a:ext cx="344129" cy="72570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397045" y="5017274"/>
            <a:ext cx="344129" cy="842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5938" y="4964055"/>
            <a:ext cx="344129" cy="7779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080842"/>
            <a:ext cx="6377940" cy="52617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71699" y="1057982"/>
            <a:ext cx="7184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 est le pays qui produit le plus d’électricité renouvelable ?</a:t>
            </a:r>
            <a:endParaRPr lang="fr-FR" sz="800" b="1" dirty="0"/>
          </a:p>
          <a:p>
            <a:endParaRPr lang="fr-FR" sz="16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65534" y="1560489"/>
            <a:ext cx="7793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Pourquoi le conflit en Ukraine fait monter les prix des </a:t>
            </a:r>
            <a:r>
              <a:rPr lang="fr-FR" sz="1400" b="1" dirty="0" smtClean="0"/>
              <a:t>ressources naturelles ?</a:t>
            </a:r>
            <a:endParaRPr lang="fr-FR" sz="600" b="1" dirty="0"/>
          </a:p>
          <a:p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4" y="1868265"/>
            <a:ext cx="5518484" cy="4422178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223"/>
            <a:ext cx="7854215" cy="40570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  <a:r>
              <a:rPr lang="fr-FR" dirty="0" smtClean="0">
                <a:solidFill>
                  <a:schemeClr val="accent4"/>
                </a:solidFill>
              </a:rPr>
              <a:t>. </a:t>
            </a:r>
            <a:r>
              <a:rPr lang="fr-FR" dirty="0">
                <a:solidFill>
                  <a:schemeClr val="accent4"/>
                </a:solidFill>
              </a:rPr>
              <a:t>Quizz : PV, éolien et énergies vertes en Europe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31767" y="1649503"/>
            <a:ext cx="7053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 solutions face à la flambée des prix ?</a:t>
            </a:r>
            <a:endParaRPr lang="fr-FR" sz="1000" b="1" dirty="0"/>
          </a:p>
          <a:p>
            <a:endParaRPr lang="fr-FR" sz="20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A9FE1FC-B3DE-4B0A-ACC9-D0F775F5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FA815-437A-44B1-9908-C2CDD876A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DDF138-D29C-46DF-909C-3B084427A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9" y="-300082"/>
            <a:ext cx="3971365" cy="280871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B6836D-773E-4A6C-BCE8-F7C6C6A40F8B}"/>
              </a:ext>
            </a:extLst>
          </p:cNvPr>
          <p:cNvSpPr/>
          <p:nvPr/>
        </p:nvSpPr>
        <p:spPr>
          <a:xfrm>
            <a:off x="5782235" y="3851395"/>
            <a:ext cx="3637430" cy="524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E67C07-3147-4958-8EA0-44DA28C5D998}"/>
              </a:ext>
            </a:extLst>
          </p:cNvPr>
          <p:cNvSpPr txBox="1"/>
          <p:nvPr/>
        </p:nvSpPr>
        <p:spPr>
          <a:xfrm>
            <a:off x="6057900" y="3965695"/>
            <a:ext cx="3032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accent4"/>
                </a:solidFill>
                <a:latin typeface="Museo 300" panose="02000000000000000000" pitchFamily="50" charset="0"/>
              </a:rPr>
              <a:t>www.ageden38.org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DE785E-74D2-402D-A9E3-FEE45335C4E8}"/>
              </a:ext>
            </a:extLst>
          </p:cNvPr>
          <p:cNvSpPr txBox="1"/>
          <p:nvPr/>
        </p:nvSpPr>
        <p:spPr>
          <a:xfrm>
            <a:off x="5856194" y="4615705"/>
            <a:ext cx="3045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</a:rPr>
              <a:t>04 76 23 </a:t>
            </a:r>
            <a:r>
              <a:rPr lang="fr-FR" sz="1350">
                <a:solidFill>
                  <a:schemeClr val="bg1"/>
                </a:solidFill>
                <a:latin typeface="Museo 300" panose="02000000000000000000" pitchFamily="50" charset="0"/>
              </a:rPr>
              <a:t>53 </a:t>
            </a:r>
            <a:r>
              <a:rPr lang="fr-FR" sz="1350" smtClean="0">
                <a:solidFill>
                  <a:schemeClr val="bg1"/>
                </a:solidFill>
                <a:latin typeface="Museo 300" panose="02000000000000000000" pitchFamily="50" charset="0"/>
              </a:rPr>
              <a:t>50</a:t>
            </a:r>
            <a:endParaRPr lang="fr-FR" sz="1350" dirty="0">
              <a:solidFill>
                <a:schemeClr val="bg1"/>
              </a:solidFill>
              <a:latin typeface="Museo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infoenergie@ageden38.org</a:t>
            </a:r>
            <a:endParaRPr lang="fr-FR" sz="1350" dirty="0">
              <a:solidFill>
                <a:schemeClr val="bg1"/>
              </a:solidFill>
              <a:latin typeface="Museo 300" panose="02000000000000000000" pitchFamily="50" charset="0"/>
            </a:endParaRPr>
          </a:p>
          <a:p>
            <a:pPr>
              <a:lnSpc>
                <a:spcPct val="200000"/>
              </a:lnSpc>
            </a:pPr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</a:rPr>
              <a:t>Siège : </a:t>
            </a:r>
          </a:p>
          <a:p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</a:rPr>
              <a:t>Bâtiment ESP’ACE</a:t>
            </a:r>
          </a:p>
          <a:p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</a:rPr>
              <a:t>14, avenue Benoît FRACHON</a:t>
            </a:r>
          </a:p>
          <a:p>
            <a:r>
              <a:rPr lang="fr-FR" sz="1350" dirty="0">
                <a:solidFill>
                  <a:schemeClr val="bg1"/>
                </a:solidFill>
                <a:latin typeface="Museo 300" panose="02000000000000000000" pitchFamily="50" charset="0"/>
              </a:rPr>
              <a:t>38400 Saint-Martin d’Hères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DE0A48-2BAF-430D-B13B-AE20C2AD90E5}"/>
              </a:ext>
            </a:extLst>
          </p:cNvPr>
          <p:cNvSpPr txBox="1"/>
          <p:nvPr/>
        </p:nvSpPr>
        <p:spPr>
          <a:xfrm>
            <a:off x="628650" y="2825095"/>
            <a:ext cx="4252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smtClean="0">
                <a:solidFill>
                  <a:schemeClr val="bg1"/>
                </a:solidFill>
                <a:latin typeface="Museo 300" panose="02000000000000000000" pitchFamily="50" charset="0"/>
              </a:rPr>
              <a:t>Merci pour votre attention !</a:t>
            </a:r>
            <a:endParaRPr lang="fr-FR" sz="1350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2B1BA-7EC3-434B-914F-412EDF8A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4447"/>
            <a:ext cx="7886700" cy="1296242"/>
          </a:xfrm>
        </p:spPr>
        <p:txBody>
          <a:bodyPr/>
          <a:lstStyle/>
          <a:p>
            <a:r>
              <a:rPr lang="fr-FR" dirty="0"/>
              <a:t>   </a:t>
            </a:r>
            <a:r>
              <a:rPr lang="fr-FR" dirty="0">
                <a:solidFill>
                  <a:schemeClr val="accent4"/>
                </a:solidFill>
              </a:rPr>
              <a:t>SOMMAIRE</a:t>
            </a:r>
          </a:p>
        </p:txBody>
      </p:sp>
      <p:pic>
        <p:nvPicPr>
          <p:cNvPr id="7" name="Espace réservé du contenu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A2CA081-7CF7-4A5C-BFB4-1155CCA74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50" y="865601"/>
            <a:ext cx="324612" cy="324612"/>
          </a:xfr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DC84E8C-5880-4B0A-BC73-AC74C222EE30}"/>
              </a:ext>
            </a:extLst>
          </p:cNvPr>
          <p:cNvSpPr txBox="1">
            <a:spLocks/>
          </p:cNvSpPr>
          <p:nvPr/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fr-FR" sz="2100" dirty="0" smtClean="0">
                <a:latin typeface="Museo 300" panose="02000000000000000000" pitchFamily="50" charset="0"/>
              </a:rPr>
              <a:t>Qu’est qu’un kilowattheure kWh ?</a:t>
            </a:r>
          </a:p>
          <a:p>
            <a:pPr marL="385763" indent="-385763">
              <a:buFont typeface="+mj-lt"/>
              <a:buAutoNum type="arabicPeriod"/>
            </a:pPr>
            <a:endParaRPr lang="fr-FR" sz="2100" dirty="0">
              <a:latin typeface="Museo 300" panose="02000000000000000000" pitchFamily="50" charset="0"/>
            </a:endParaRPr>
          </a:p>
          <a:p>
            <a:pPr marL="385763" indent="-385763">
              <a:buFont typeface="+mj-lt"/>
              <a:buAutoNum type="arabicPeriod"/>
            </a:pPr>
            <a:endParaRPr lang="fr-FR" sz="2100" dirty="0">
              <a:latin typeface="Museo 300" panose="02000000000000000000" pitchFamily="50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fr-FR" sz="2100" dirty="0" smtClean="0">
                <a:latin typeface="Museo 300" panose="02000000000000000000" pitchFamily="50" charset="0"/>
              </a:rPr>
              <a:t>Quizz : PV, éolien et énergies vertes en Europe</a:t>
            </a:r>
            <a:endParaRPr lang="fr-FR" sz="2100" dirty="0">
              <a:latin typeface="Museo 300" panose="02000000000000000000" pitchFamily="50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5" y="2559420"/>
            <a:ext cx="1254364" cy="12543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7" y="2736883"/>
            <a:ext cx="2539682" cy="25396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79" y="2055364"/>
            <a:ext cx="1951360" cy="1951360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53856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kilowattheure (kWh) :</a:t>
            </a:r>
            <a:endParaRPr lang="fr-FR" sz="4400" b="1" dirty="0"/>
          </a:p>
          <a:p>
            <a:endParaRPr lang="fr-FR" sz="1000" b="1" dirty="0"/>
          </a:p>
          <a:p>
            <a:r>
              <a:rPr lang="fr-FR" sz="2000" dirty="0"/>
              <a:t>Unité de mesure de la </a:t>
            </a:r>
            <a:r>
              <a:rPr lang="fr-FR" sz="2000" dirty="0" smtClean="0"/>
              <a:t>consommation/production </a:t>
            </a:r>
            <a:r>
              <a:rPr lang="fr-FR" sz="2000" dirty="0"/>
              <a:t>d’énergie </a:t>
            </a:r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20428" y="3192351"/>
            <a:ext cx="228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Quantité d’énergie </a:t>
            </a:r>
            <a:r>
              <a:rPr lang="fr-FR" sz="2000" b="1" dirty="0" smtClean="0"/>
              <a:t>(</a:t>
            </a:r>
            <a:r>
              <a:rPr lang="fr-FR" sz="2000" b="1" dirty="0"/>
              <a:t>kWh)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119014" y="321610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Puissance </a:t>
            </a:r>
            <a:r>
              <a:rPr lang="fr-FR" sz="2000" dirty="0" smtClean="0"/>
              <a:t>de l’appareil</a:t>
            </a:r>
            <a:endParaRPr lang="fr-FR" sz="2000" dirty="0"/>
          </a:p>
          <a:p>
            <a:pPr algn="ctr"/>
            <a:r>
              <a:rPr lang="fr-FR" sz="2000" b="1" dirty="0"/>
              <a:t>(kW)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152" y="3192352"/>
            <a:ext cx="294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Durée </a:t>
            </a:r>
            <a:r>
              <a:rPr lang="fr-FR" sz="2000" dirty="0" smtClean="0"/>
              <a:t>d’utilisation</a:t>
            </a:r>
            <a:endParaRPr lang="fr-FR" sz="2000" dirty="0"/>
          </a:p>
          <a:p>
            <a:pPr algn="ctr"/>
            <a:r>
              <a:rPr lang="fr-FR" sz="2000" b="1" dirty="0"/>
              <a:t>(</a:t>
            </a:r>
            <a:r>
              <a:rPr lang="fr-FR" sz="2000" b="1" dirty="0" smtClean="0"/>
              <a:t>h)</a:t>
            </a:r>
            <a:endParaRPr lang="fr-FR" sz="2000" dirty="0"/>
          </a:p>
        </p:txBody>
      </p:sp>
      <p:sp>
        <p:nvSpPr>
          <p:cNvPr id="11" name="Égal 10"/>
          <p:cNvSpPr/>
          <p:nvPr/>
        </p:nvSpPr>
        <p:spPr>
          <a:xfrm>
            <a:off x="2507670" y="3394696"/>
            <a:ext cx="529708" cy="44283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Multiplication 11"/>
          <p:cNvSpPr/>
          <p:nvPr/>
        </p:nvSpPr>
        <p:spPr>
          <a:xfrm>
            <a:off x="5365591" y="3388823"/>
            <a:ext cx="574563" cy="442832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7" y="4208014"/>
            <a:ext cx="1299210" cy="13306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2" y="4208014"/>
            <a:ext cx="1083425" cy="135428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60" y="4423411"/>
            <a:ext cx="3001792" cy="909918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53856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kilowattheure (kWh) :</a:t>
            </a:r>
            <a:endParaRPr lang="fr-FR" sz="4400" b="1" dirty="0"/>
          </a:p>
          <a:p>
            <a:endParaRPr lang="fr-FR" sz="1000" b="1" dirty="0"/>
          </a:p>
          <a:p>
            <a:r>
              <a:rPr lang="fr-FR" sz="2000" dirty="0"/>
              <a:t>Unité de mesure de la consommation/production d’énergie </a:t>
            </a:r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20428" y="3192351"/>
            <a:ext cx="228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Quantité d’énergie </a:t>
            </a:r>
            <a:r>
              <a:rPr lang="fr-FR" sz="2000" b="1" dirty="0" smtClean="0"/>
              <a:t>(</a:t>
            </a:r>
            <a:r>
              <a:rPr lang="fr-FR" sz="2000" b="1" dirty="0"/>
              <a:t>kWh)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119014" y="321610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Puissance </a:t>
            </a:r>
            <a:r>
              <a:rPr lang="fr-FR" sz="2000" dirty="0" smtClean="0"/>
              <a:t>de l’appareil</a:t>
            </a:r>
            <a:endParaRPr lang="fr-FR" sz="2000" dirty="0"/>
          </a:p>
          <a:p>
            <a:pPr algn="ctr"/>
            <a:r>
              <a:rPr lang="fr-FR" sz="2000" b="1" dirty="0"/>
              <a:t>(kW)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152" y="3192352"/>
            <a:ext cx="294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Durée </a:t>
            </a:r>
            <a:r>
              <a:rPr lang="fr-FR" sz="2000" dirty="0" smtClean="0"/>
              <a:t>d’utilisation</a:t>
            </a:r>
            <a:endParaRPr lang="fr-FR" sz="2000" dirty="0"/>
          </a:p>
          <a:p>
            <a:pPr algn="ctr"/>
            <a:r>
              <a:rPr lang="fr-FR" sz="2000" b="1" dirty="0"/>
              <a:t>(</a:t>
            </a:r>
            <a:r>
              <a:rPr lang="fr-FR" sz="2000" b="1" dirty="0" smtClean="0"/>
              <a:t>h)</a:t>
            </a:r>
            <a:endParaRPr lang="fr-FR" sz="2000" dirty="0"/>
          </a:p>
        </p:txBody>
      </p:sp>
      <p:sp>
        <p:nvSpPr>
          <p:cNvPr id="11" name="Égal 10"/>
          <p:cNvSpPr/>
          <p:nvPr/>
        </p:nvSpPr>
        <p:spPr>
          <a:xfrm>
            <a:off x="2507670" y="3394696"/>
            <a:ext cx="529708" cy="44283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Multiplication 11"/>
          <p:cNvSpPr/>
          <p:nvPr/>
        </p:nvSpPr>
        <p:spPr>
          <a:xfrm>
            <a:off x="5365591" y="3388823"/>
            <a:ext cx="574563" cy="442832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63" y="4358477"/>
            <a:ext cx="1995948" cy="12869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2" y="4208014"/>
            <a:ext cx="1083425" cy="13542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2" y="4293255"/>
            <a:ext cx="2277802" cy="1138901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53856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kilowattheure (kWh) :</a:t>
            </a:r>
            <a:endParaRPr lang="fr-FR" sz="4400" b="1" dirty="0"/>
          </a:p>
          <a:p>
            <a:endParaRPr lang="fr-FR" sz="1000" b="1" dirty="0"/>
          </a:p>
          <a:p>
            <a:r>
              <a:rPr lang="fr-FR" sz="2000" dirty="0"/>
              <a:t>Unité de mesure de la consommation d’énergie </a:t>
            </a:r>
          </a:p>
          <a:p>
            <a:endParaRPr lang="fr-FR" sz="2000" dirty="0"/>
          </a:p>
        </p:txBody>
      </p:sp>
      <p:sp>
        <p:nvSpPr>
          <p:cNvPr id="13" name="Cadre 12"/>
          <p:cNvSpPr/>
          <p:nvPr/>
        </p:nvSpPr>
        <p:spPr>
          <a:xfrm>
            <a:off x="135670" y="2736687"/>
            <a:ext cx="8856984" cy="1892037"/>
          </a:xfrm>
          <a:prstGeom prst="frame">
            <a:avLst>
              <a:gd name="adj1" fmla="val 47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2636" y="5165129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 kWh : c’est la quantité d’énergie nécessaire pour cuire un poulet au four.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8" y="4613000"/>
            <a:ext cx="1872208" cy="187220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0428" y="3192351"/>
            <a:ext cx="228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Quantité d’énergie </a:t>
            </a:r>
            <a:r>
              <a:rPr lang="fr-FR" sz="2000" b="1" dirty="0" smtClean="0"/>
              <a:t>(</a:t>
            </a:r>
            <a:r>
              <a:rPr lang="fr-FR" sz="2000" b="1" dirty="0"/>
              <a:t>kWh)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19014" y="321610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Puissance </a:t>
            </a:r>
            <a:r>
              <a:rPr lang="fr-FR" sz="2000" dirty="0" smtClean="0"/>
              <a:t>de l’appareil</a:t>
            </a:r>
            <a:endParaRPr lang="fr-FR" sz="2000" dirty="0"/>
          </a:p>
          <a:p>
            <a:pPr algn="ctr"/>
            <a:r>
              <a:rPr lang="fr-FR" sz="2000" b="1" dirty="0"/>
              <a:t>(kW)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940152" y="3192352"/>
            <a:ext cx="294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Durée </a:t>
            </a:r>
            <a:r>
              <a:rPr lang="fr-FR" sz="2000" dirty="0" smtClean="0"/>
              <a:t>d’utilisation</a:t>
            </a:r>
            <a:endParaRPr lang="fr-FR" sz="2000" dirty="0"/>
          </a:p>
          <a:p>
            <a:pPr algn="ctr"/>
            <a:r>
              <a:rPr lang="fr-FR" sz="2000" b="1" dirty="0"/>
              <a:t>(</a:t>
            </a:r>
            <a:r>
              <a:rPr lang="fr-FR" sz="2000" b="1" dirty="0" smtClean="0"/>
              <a:t>h)</a:t>
            </a:r>
            <a:endParaRPr lang="fr-FR" sz="2000" dirty="0"/>
          </a:p>
        </p:txBody>
      </p:sp>
      <p:sp>
        <p:nvSpPr>
          <p:cNvPr id="19" name="Égal 18"/>
          <p:cNvSpPr/>
          <p:nvPr/>
        </p:nvSpPr>
        <p:spPr>
          <a:xfrm>
            <a:off x="2507670" y="3394696"/>
            <a:ext cx="529708" cy="442832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Multiplication 19"/>
          <p:cNvSpPr/>
          <p:nvPr/>
        </p:nvSpPr>
        <p:spPr>
          <a:xfrm>
            <a:off x="5365591" y="3388823"/>
            <a:ext cx="574563" cy="442832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17" name="Google Shape;23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454" y="4920703"/>
            <a:ext cx="578226" cy="55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937" y="3482851"/>
            <a:ext cx="691987" cy="5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pic>
        <p:nvPicPr>
          <p:cNvPr id="19" name="Google Shape;23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844" y="4049836"/>
            <a:ext cx="301693" cy="815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3568" y="1269622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Produire 1 kilowattheure (kWh) :</a:t>
            </a:r>
            <a:endParaRPr lang="fr-FR" sz="4400" b="1" dirty="0"/>
          </a:p>
          <a:p>
            <a:endParaRPr lang="fr-FR" sz="2000" b="1" dirty="0"/>
          </a:p>
          <a:p>
            <a:r>
              <a:rPr lang="fr-FR" dirty="0"/>
              <a:t>= Un cycliste qui pédale à 20 km/h pendant </a:t>
            </a:r>
            <a:r>
              <a:rPr lang="fr-FR" b="1" dirty="0"/>
              <a:t>10h</a:t>
            </a:r>
          </a:p>
          <a:p>
            <a:endParaRPr lang="fr-FR" b="1" dirty="0"/>
          </a:p>
          <a:p>
            <a:r>
              <a:rPr lang="fr-FR" dirty="0"/>
              <a:t>= 8 000 L d’eau qui passe dans un barrage hydroélectrique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= la production de </a:t>
            </a:r>
            <a:r>
              <a:rPr lang="fr-FR" dirty="0" smtClean="0"/>
              <a:t>1 m² </a:t>
            </a:r>
            <a:r>
              <a:rPr lang="fr-FR" dirty="0"/>
              <a:t>de panneaux </a:t>
            </a:r>
            <a:r>
              <a:rPr lang="fr-FR" dirty="0" smtClean="0"/>
              <a:t>photovoltaïques</a:t>
            </a:r>
          </a:p>
          <a:p>
            <a:endParaRPr lang="fr-FR" dirty="0"/>
          </a:p>
          <a:p>
            <a:r>
              <a:rPr lang="fr-FR" dirty="0"/>
              <a:t>=            </a:t>
            </a:r>
            <a:r>
              <a:rPr lang="fr-FR" dirty="0" smtClean="0"/>
              <a:t>  </a:t>
            </a:r>
            <a:r>
              <a:rPr lang="fr-FR" dirty="0"/>
              <a:t>quelques bûches de </a:t>
            </a:r>
            <a:r>
              <a:rPr lang="fr-FR" dirty="0" smtClean="0"/>
              <a:t>bois</a:t>
            </a:r>
            <a:endParaRPr lang="fr-FR" dirty="0"/>
          </a:p>
          <a:p>
            <a:endParaRPr lang="fr-FR" dirty="0"/>
          </a:p>
          <a:p>
            <a:r>
              <a:rPr lang="fr-FR" dirty="0"/>
              <a:t>=          1,5 L de gaz comprimé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=          </a:t>
            </a:r>
            <a:r>
              <a:rPr lang="fr-FR" dirty="0" smtClean="0"/>
              <a:t>  un </a:t>
            </a:r>
            <a:r>
              <a:rPr lang="fr-FR" dirty="0"/>
              <a:t>petit tas de charbon </a:t>
            </a:r>
          </a:p>
          <a:p>
            <a:endParaRPr lang="fr-FR" dirty="0"/>
          </a:p>
          <a:p>
            <a:r>
              <a:rPr lang="fr-FR" dirty="0"/>
              <a:t>= Une cannette de 33 cl de pétrole</a:t>
            </a:r>
          </a:p>
          <a:p>
            <a:endParaRPr lang="fr-FR" dirty="0"/>
          </a:p>
          <a:p>
            <a:r>
              <a:rPr lang="fr-FR" dirty="0"/>
              <a:t>= Une pincée d’uranium</a:t>
            </a:r>
          </a:p>
        </p:txBody>
      </p:sp>
    </p:spTree>
    <p:extLst>
      <p:ext uri="{BB962C8B-B14F-4D97-AF65-F5344CB8AC3E}">
        <p14:creationId xmlns:p14="http://schemas.microsoft.com/office/powerpoint/2010/main" val="3307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5C70A-C9F7-4BE5-BEAB-AEC57F83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1. Qu’est-ce qu’un kilowattheure (kWh)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1051" y="1387234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Différents ordres de grandeur, sur une année …</a:t>
            </a:r>
            <a:endParaRPr lang="fr-FR" sz="4000" b="1" dirty="0"/>
          </a:p>
          <a:p>
            <a:endParaRPr lang="fr-FR" sz="900" b="1" dirty="0"/>
          </a:p>
        </p:txBody>
      </p:sp>
      <p:sp>
        <p:nvSpPr>
          <p:cNvPr id="16" name="Rectangle 15"/>
          <p:cNvSpPr/>
          <p:nvPr/>
        </p:nvSpPr>
        <p:spPr>
          <a:xfrm>
            <a:off x="262801" y="216587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1 </a:t>
            </a:r>
            <a:r>
              <a:rPr lang="fr-FR" b="1" dirty="0" smtClean="0"/>
              <a:t>kWh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253232" y="291174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1 </a:t>
            </a:r>
            <a:r>
              <a:rPr lang="fr-FR" b="1" dirty="0" err="1" smtClean="0"/>
              <a:t>MWh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304528" y="399234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1 </a:t>
            </a:r>
            <a:r>
              <a:rPr lang="fr-FR" b="1" dirty="0" err="1" smtClean="0"/>
              <a:t>GWh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47167" y="537469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1 </a:t>
            </a:r>
            <a:r>
              <a:rPr lang="fr-FR" b="1" dirty="0" smtClean="0"/>
              <a:t>TWh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2532025" y="2232515"/>
            <a:ext cx="4934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Une lampe LED allumée 2h par jour pendant un an = 4 kWh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2532025" y="3011158"/>
            <a:ext cx="5665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Eclairage </a:t>
            </a:r>
            <a:r>
              <a:rPr lang="fr-FR" sz="1400" dirty="0"/>
              <a:t>+ appareils électriques </a:t>
            </a:r>
            <a:r>
              <a:rPr lang="fr-FR" sz="1400" dirty="0" smtClean="0"/>
              <a:t>d’un logement à l’année = 3 </a:t>
            </a:r>
            <a:r>
              <a:rPr lang="fr-FR" sz="1400" dirty="0" err="1" smtClean="0"/>
              <a:t>MWh</a:t>
            </a: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4201075" y="5408095"/>
            <a:ext cx="3265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Consommation électrique annuelle de Grenoble Alpes Métropole = 4 TWh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4863147"/>
            <a:ext cx="2522122" cy="1392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3670702"/>
            <a:ext cx="1396368" cy="10472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84612" y="3932730"/>
            <a:ext cx="4220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Consommation électrique  annuelle des </a:t>
            </a:r>
            <a:r>
              <a:rPr lang="fr-FR" sz="1400" dirty="0"/>
              <a:t>5</a:t>
            </a:r>
            <a:r>
              <a:rPr lang="fr-FR" sz="1400" dirty="0" smtClean="0"/>
              <a:t> lignes de trams de Grenoble Alpes Métropole = 16 </a:t>
            </a:r>
            <a:r>
              <a:rPr lang="fr-FR" sz="1400" dirty="0" err="1" smtClean="0"/>
              <a:t>GWh</a:t>
            </a:r>
            <a:endParaRPr lang="fr-FR" sz="14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271" y="2709655"/>
            <a:ext cx="874025" cy="83692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802" y="2019747"/>
            <a:ext cx="563275" cy="57838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35801" y="256976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X 1000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00733" y="346156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X 1000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801" y="473253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X 1000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259398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A1AEA0F2-2E42-46C7-9B75-20632A88DEBF}"/>
              </a:ext>
            </a:extLst>
          </p:cNvPr>
          <p:cNvSpPr txBox="1"/>
          <p:nvPr/>
        </p:nvSpPr>
        <p:spPr>
          <a:xfrm>
            <a:off x="1294877" y="6354847"/>
            <a:ext cx="3233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rPr>
              <a:t>Photovoltaïque, éolien et électricité verte en Europe</a:t>
            </a:r>
            <a:endParaRPr 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AGEDEN">
      <a:dk1>
        <a:srgbClr val="0C0C0C"/>
      </a:dk1>
      <a:lt1>
        <a:sysClr val="window" lastClr="FFFFFF"/>
      </a:lt1>
      <a:dk2>
        <a:srgbClr val="E36F0B"/>
      </a:dk2>
      <a:lt2>
        <a:srgbClr val="E3D022"/>
      </a:lt2>
      <a:accent1>
        <a:srgbClr val="34943F"/>
      </a:accent1>
      <a:accent2>
        <a:srgbClr val="3F9D7E"/>
      </a:accent2>
      <a:accent3>
        <a:srgbClr val="1E8396"/>
      </a:accent3>
      <a:accent4>
        <a:srgbClr val="00AAD0"/>
      </a:accent4>
      <a:accent5>
        <a:srgbClr val="3C5399"/>
      </a:accent5>
      <a:accent6>
        <a:srgbClr val="70AD47"/>
      </a:accent6>
      <a:hlink>
        <a:srgbClr val="83468C"/>
      </a:hlink>
      <a:folHlink>
        <a:srgbClr val="C42967"/>
      </a:folHlink>
    </a:clrScheme>
    <a:fontScheme name="AGEDEN">
      <a:majorFont>
        <a:latin typeface="Museo Slab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DE4E22FA-0F33-4B13-B5A0-0F4A223E36FF}" vid="{988E4DA2-53CB-4109-BACE-392E541496E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Ageden_Modele_PPTX</Template>
  <TotalTime>394</TotalTime>
  <Words>1483</Words>
  <Application>Microsoft Office PowerPoint</Application>
  <PresentationFormat>Affichage à l'écran (4:3)</PresentationFormat>
  <Paragraphs>214</Paragraphs>
  <Slides>24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Museo 300</vt:lpstr>
      <vt:lpstr>Museo Sans 300</vt:lpstr>
      <vt:lpstr>Museo Slab 500</vt:lpstr>
      <vt:lpstr>Wingdings</vt:lpstr>
      <vt:lpstr>Thème Office</vt:lpstr>
      <vt:lpstr>Présentation PowerPoint</vt:lpstr>
      <vt:lpstr>Présentation PowerPoint</vt:lpstr>
      <vt:lpstr>   SOMMAIRE</vt:lpstr>
      <vt:lpstr>1. Qu’est-ce qu’un kilowattheure (kWh) ?</vt:lpstr>
      <vt:lpstr>1. Qu’est-ce qu’un kilowattheure (kWh) ?</vt:lpstr>
      <vt:lpstr>1. Qu’est-ce qu’un kilowattheure (kWh) ?</vt:lpstr>
      <vt:lpstr>1. Qu’est-ce qu’un kilowattheure (kWh) ?</vt:lpstr>
      <vt:lpstr>1. Qu’est-ce qu’un kilowattheure (kWh) ?</vt:lpstr>
      <vt:lpstr>1. Qu’est-ce qu’un kilowattheure (kWh) ?</vt:lpstr>
      <vt:lpstr>2. Quizz : PV, éolien et énergies vertes en Europe</vt:lpstr>
      <vt:lpstr>2. Quizz : PV, éolien et énergies vertes en Europe</vt:lpstr>
      <vt:lpstr>2. Quizz : PV, éolien et énergies vertes en Europe</vt:lpstr>
      <vt:lpstr>2. Quizz : PV, éolien et énergies vertes en Europe</vt:lpstr>
      <vt:lpstr>Présentation PowerPoint</vt:lpstr>
      <vt:lpstr>2. Quizz : PV, éolien et énergies vertes en Europe</vt:lpstr>
      <vt:lpstr>2. Quizz : PV, éolien et énergies vertes en Europe</vt:lpstr>
      <vt:lpstr>2. Quizz : PV, éolien et énergies vertes en Europe</vt:lpstr>
      <vt:lpstr>2. Quizz : PV, éolien et énergies vertes en Europe</vt:lpstr>
      <vt:lpstr>2. Quizz : PV, éolien et énergies vertes en Europe</vt:lpstr>
      <vt:lpstr>Présentation PowerPoint</vt:lpstr>
      <vt:lpstr>2. Quizz : PV, éolien et énergies vertes en Europe</vt:lpstr>
      <vt:lpstr>2. Quizz : PV, éolien et énergies vertes en Europe</vt:lpstr>
      <vt:lpstr>2. Quizz : PV, éolien et énergies vertes en Europe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Photovoltaïque, éolien et énergies vertes en Europe</dc:title>
  <dc:creator>Cyril</dc:creator>
  <cp:lastModifiedBy>Cyril</cp:lastModifiedBy>
  <cp:revision>39</cp:revision>
  <dcterms:created xsi:type="dcterms:W3CDTF">2022-03-18T09:32:55Z</dcterms:created>
  <dcterms:modified xsi:type="dcterms:W3CDTF">2022-04-05T11:56:38Z</dcterms:modified>
</cp:coreProperties>
</file>