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5"/>
  </p:notesMasterIdLst>
  <p:handoutMasterIdLst>
    <p:handoutMasterId r:id="rId16"/>
  </p:handoutMasterIdLst>
  <p:sldIdLst>
    <p:sldId id="256" r:id="rId5"/>
    <p:sldId id="257" r:id="rId6"/>
    <p:sldId id="269" r:id="rId7"/>
    <p:sldId id="270" r:id="rId8"/>
    <p:sldId id="273" r:id="rId9"/>
    <p:sldId id="275" r:id="rId10"/>
    <p:sldId id="277" r:id="rId11"/>
    <p:sldId id="280" r:id="rId12"/>
    <p:sldId id="274" r:id="rId13"/>
    <p:sldId id="279" r:id="rId14"/>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356" autoAdjust="0"/>
  </p:normalViewPr>
  <p:slideViewPr>
    <p:cSldViewPr snapToGrid="0" showGuides="1">
      <p:cViewPr varScale="1">
        <p:scale>
          <a:sx n="65" d="100"/>
          <a:sy n="65" d="100"/>
        </p:scale>
        <p:origin x="21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2" d="100"/>
          <a:sy n="72" d="100"/>
        </p:scale>
        <p:origin x="41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8CEEF-ADF0-4745-93B3-A04FB2F59584}"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l-GR"/>
        </a:p>
      </dgm:t>
    </dgm:pt>
    <dgm:pt modelId="{0BB33C61-ADD6-4972-9A46-2D39E683F72A}">
      <dgm:prSet phldrT="[Κείμενο]" phldr="1"/>
      <dgm:spPr/>
      <dgm:t>
        <a:bodyPr/>
        <a:lstStyle/>
        <a:p>
          <a:endParaRPr lang="el-GR" dirty="0"/>
        </a:p>
      </dgm:t>
    </dgm:pt>
    <dgm:pt modelId="{FB5669F9-BB69-4373-A0C1-4630CE69D92C}" type="parTrans" cxnId="{B52E029D-857F-4CD8-B7D9-D275FF65AE87}">
      <dgm:prSet/>
      <dgm:spPr/>
      <dgm:t>
        <a:bodyPr/>
        <a:lstStyle/>
        <a:p>
          <a:endParaRPr lang="el-GR"/>
        </a:p>
      </dgm:t>
    </dgm:pt>
    <dgm:pt modelId="{C1DD1F7B-AB26-44CA-852F-E95E97CBDDAF}" type="sibTrans" cxnId="{B52E029D-857F-4CD8-B7D9-D275FF65AE87}">
      <dgm:prSet/>
      <dgm:spPr/>
      <dgm:t>
        <a:bodyPr/>
        <a:lstStyle/>
        <a:p>
          <a:endParaRPr lang="el-GR"/>
        </a:p>
      </dgm:t>
    </dgm:pt>
    <dgm:pt modelId="{CBFCDDE9-3456-4659-8BFC-BF33C4E23A45}">
      <dgm:prSet phldrT="[Κείμενο]" custT="1"/>
      <dgm:spPr>
        <a:solidFill>
          <a:schemeClr val="tx1"/>
        </a:solidFill>
      </dgm:spPr>
      <dgm:t>
        <a:bodyPr/>
        <a:lstStyle/>
        <a:p>
          <a:pPr algn="ctr"/>
          <a:r>
            <a:rPr lang="en-US" sz="2800" b="1" u="sng" cap="none" spc="0"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to improve access</a:t>
          </a:r>
          <a:endParaRPr lang="el-GR" sz="2800" b="1" cap="none" spc="0"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endParaRPr>
        </a:p>
      </dgm:t>
    </dgm:pt>
    <dgm:pt modelId="{E13233B2-6412-4849-A505-76E85A48EB37}" type="parTrans" cxnId="{264977C2-2248-4E12-8F25-30B3C86F8E4E}">
      <dgm:prSet/>
      <dgm:spPr/>
      <dgm:t>
        <a:bodyPr/>
        <a:lstStyle/>
        <a:p>
          <a:endParaRPr lang="el-GR"/>
        </a:p>
      </dgm:t>
    </dgm:pt>
    <dgm:pt modelId="{4B280D49-D4B5-4CD0-B7C2-27B2B83578BC}" type="sibTrans" cxnId="{264977C2-2248-4E12-8F25-30B3C86F8E4E}">
      <dgm:prSet/>
      <dgm:spPr/>
      <dgm:t>
        <a:bodyPr/>
        <a:lstStyle/>
        <a:p>
          <a:endParaRPr lang="el-GR"/>
        </a:p>
      </dgm:t>
    </dgm:pt>
    <dgm:pt modelId="{80CCB8DF-2C6F-4364-BBDB-460A39EE4020}">
      <dgm:prSet phldrT="[Κείμενο]" phldr="1"/>
      <dgm:spPr/>
      <dgm:t>
        <a:bodyPr/>
        <a:lstStyle/>
        <a:p>
          <a:endParaRPr lang="el-GR" dirty="0"/>
        </a:p>
      </dgm:t>
    </dgm:pt>
    <dgm:pt modelId="{60C48350-D848-48C7-83A1-E142B98B5D3C}" type="parTrans" cxnId="{70C91430-8442-42BC-BB17-3443D9DDF6C8}">
      <dgm:prSet/>
      <dgm:spPr/>
      <dgm:t>
        <a:bodyPr/>
        <a:lstStyle/>
        <a:p>
          <a:endParaRPr lang="el-GR"/>
        </a:p>
      </dgm:t>
    </dgm:pt>
    <dgm:pt modelId="{C30733E0-8B86-426E-84B9-06451988CB62}" type="sibTrans" cxnId="{70C91430-8442-42BC-BB17-3443D9DDF6C8}">
      <dgm:prSet/>
      <dgm:spPr/>
      <dgm:t>
        <a:bodyPr/>
        <a:lstStyle/>
        <a:p>
          <a:endParaRPr lang="el-GR"/>
        </a:p>
      </dgm:t>
    </dgm:pt>
    <dgm:pt modelId="{59BD6E9D-7645-4773-810C-E9E87D6AB410}">
      <dgm:prSet phldrT="[Κείμενο]" custT="1"/>
      <dgm:spPr>
        <a:solidFill>
          <a:schemeClr val="tx1"/>
        </a:solidFill>
      </dgm:spPr>
      <dgm:t>
        <a:bodyPr/>
        <a:lstStyle/>
        <a:p>
          <a:pPr algn="ctr"/>
          <a:r>
            <a:rPr lang="en-US" sz="2000" b="1" u="sng" spc="150" dirty="0">
              <a:ln w="11430">
                <a:solidFill>
                  <a:schemeClr val="bg1"/>
                </a:solidFill>
              </a:ln>
              <a:solidFill>
                <a:schemeClr val="bg1"/>
              </a:solidFill>
              <a:effectLst>
                <a:outerShdw blurRad="25400" algn="tl" rotWithShape="0">
                  <a:srgbClr val="000000">
                    <a:alpha val="43000"/>
                  </a:srgbClr>
                </a:outerShdw>
              </a:effectLst>
              <a:latin typeface="Georgia" pitchFamily="18" charset="0"/>
            </a:rPr>
            <a:t>retention of children in primary school through cash grants</a:t>
          </a:r>
          <a:endParaRPr lang="el-GR" sz="2000" u="sng" dirty="0">
            <a:ln w="11430">
              <a:solidFill>
                <a:schemeClr val="bg1"/>
              </a:solidFill>
            </a:ln>
            <a:solidFill>
              <a:schemeClr val="bg1"/>
            </a:solidFill>
            <a:latin typeface="Georgia" pitchFamily="18" charset="0"/>
          </a:endParaRPr>
        </a:p>
      </dgm:t>
    </dgm:pt>
    <dgm:pt modelId="{88CC9D5D-D6F4-4D8E-AAAE-E029E93DBA57}" type="parTrans" cxnId="{1C3D47AE-68E9-4F9F-A573-B2698BEAF288}">
      <dgm:prSet/>
      <dgm:spPr/>
      <dgm:t>
        <a:bodyPr/>
        <a:lstStyle/>
        <a:p>
          <a:endParaRPr lang="el-GR"/>
        </a:p>
      </dgm:t>
    </dgm:pt>
    <dgm:pt modelId="{47B524C7-2A7E-4DBC-A26B-37646E9C0504}" type="sibTrans" cxnId="{1C3D47AE-68E9-4F9F-A573-B2698BEAF288}">
      <dgm:prSet/>
      <dgm:spPr/>
      <dgm:t>
        <a:bodyPr/>
        <a:lstStyle/>
        <a:p>
          <a:endParaRPr lang="el-GR"/>
        </a:p>
      </dgm:t>
    </dgm:pt>
    <dgm:pt modelId="{8F32D8F4-41CD-4953-A9F6-B7C4F72D5AC9}">
      <dgm:prSet phldrT="[Κείμενο]" phldr="1"/>
      <dgm:spPr/>
      <dgm:t>
        <a:bodyPr/>
        <a:lstStyle/>
        <a:p>
          <a:endParaRPr lang="el-GR" dirty="0"/>
        </a:p>
      </dgm:t>
    </dgm:pt>
    <dgm:pt modelId="{4FF0D315-145D-4C7E-8D1A-1F0CBB62875E}" type="parTrans" cxnId="{0A9A5A0F-0356-4519-B648-73BF3055F46E}">
      <dgm:prSet/>
      <dgm:spPr/>
      <dgm:t>
        <a:bodyPr/>
        <a:lstStyle/>
        <a:p>
          <a:endParaRPr lang="el-GR"/>
        </a:p>
      </dgm:t>
    </dgm:pt>
    <dgm:pt modelId="{0D540C57-45EE-42D9-BA1E-4C693CE155FC}" type="sibTrans" cxnId="{0A9A5A0F-0356-4519-B648-73BF3055F46E}">
      <dgm:prSet/>
      <dgm:spPr/>
      <dgm:t>
        <a:bodyPr/>
        <a:lstStyle/>
        <a:p>
          <a:endParaRPr lang="el-GR"/>
        </a:p>
      </dgm:t>
    </dgm:pt>
    <dgm:pt modelId="{244081E4-C64A-405A-B15B-3898DF026B5B}">
      <dgm:prSet phldrT="[Κείμενο]" custT="1"/>
      <dgm:spPr>
        <a:solidFill>
          <a:schemeClr val="tx1"/>
        </a:solidFill>
      </dgm:spPr>
      <dgm:t>
        <a:bodyPr/>
        <a:lstStyle/>
        <a:p>
          <a:pPr algn="ctr"/>
          <a:r>
            <a:rPr lang="en-US" sz="2000" b="1" u="sng" spc="150" dirty="0">
              <a:ln w="11430">
                <a:solidFill>
                  <a:schemeClr val="bg1"/>
                </a:solidFill>
              </a:ln>
              <a:solidFill>
                <a:schemeClr val="bg1"/>
              </a:solidFill>
              <a:effectLst>
                <a:outerShdw blurRad="25400" algn="tl" rotWithShape="0">
                  <a:srgbClr val="000000">
                    <a:alpha val="43000"/>
                  </a:srgbClr>
                </a:outerShdw>
              </a:effectLst>
              <a:latin typeface="Georgia" pitchFamily="18" charset="0"/>
            </a:rPr>
            <a:t>strengthening  partnerships  with key education  partners.</a:t>
          </a:r>
          <a:endParaRPr lang="el-GR" sz="2000" u="sng" dirty="0">
            <a:ln w="11430">
              <a:solidFill>
                <a:schemeClr val="bg1"/>
              </a:solidFill>
            </a:ln>
            <a:solidFill>
              <a:schemeClr val="bg1"/>
            </a:solidFill>
            <a:latin typeface="Georgia" pitchFamily="18" charset="0"/>
          </a:endParaRPr>
        </a:p>
      </dgm:t>
    </dgm:pt>
    <dgm:pt modelId="{E6883054-417E-4942-BD1E-546120EC7D75}" type="parTrans" cxnId="{7A49A0EA-E5B9-4F25-B031-78F4013C4B6A}">
      <dgm:prSet/>
      <dgm:spPr/>
      <dgm:t>
        <a:bodyPr/>
        <a:lstStyle/>
        <a:p>
          <a:endParaRPr lang="el-GR"/>
        </a:p>
      </dgm:t>
    </dgm:pt>
    <dgm:pt modelId="{8FB941BC-D3C6-4808-9241-46E6150E6E74}" type="sibTrans" cxnId="{7A49A0EA-E5B9-4F25-B031-78F4013C4B6A}">
      <dgm:prSet/>
      <dgm:spPr/>
      <dgm:t>
        <a:bodyPr/>
        <a:lstStyle/>
        <a:p>
          <a:endParaRPr lang="el-GR"/>
        </a:p>
      </dgm:t>
    </dgm:pt>
    <dgm:pt modelId="{0C70FDAD-57A8-411A-8FD1-23D8BAB4689B}" type="pres">
      <dgm:prSet presAssocID="{5DF8CEEF-ADF0-4745-93B3-A04FB2F59584}" presName="linearFlow" presStyleCnt="0">
        <dgm:presLayoutVars>
          <dgm:dir/>
          <dgm:animLvl val="lvl"/>
          <dgm:resizeHandles/>
        </dgm:presLayoutVars>
      </dgm:prSet>
      <dgm:spPr/>
    </dgm:pt>
    <dgm:pt modelId="{880ACB84-AF3D-452B-8929-9648F3D9821E}" type="pres">
      <dgm:prSet presAssocID="{0BB33C61-ADD6-4972-9A46-2D39E683F72A}" presName="compositeNode" presStyleCnt="0">
        <dgm:presLayoutVars>
          <dgm:bulletEnabled val="1"/>
        </dgm:presLayoutVars>
      </dgm:prSet>
      <dgm:spPr/>
    </dgm:pt>
    <dgm:pt modelId="{768EA4AE-CCA1-487F-BB4D-A275AD4D349B}" type="pres">
      <dgm:prSet presAssocID="{0BB33C61-ADD6-4972-9A46-2D39E683F72A}" presName="image" presStyleLbl="fgImgPlace1" presStyleIdx="0" presStyleCnt="3" custScaleX="42563" custScaleY="41936" custLinFactNeighborX="-12834" custLinFactNeighborY="68449"/>
      <dgm:spPr>
        <a:blipFill rotWithShape="0">
          <a:blip xmlns:r="http://schemas.openxmlformats.org/officeDocument/2006/relationships" r:embed="rId1"/>
          <a:stretch>
            <a:fillRect/>
          </a:stretch>
        </a:blipFill>
      </dgm:spPr>
    </dgm:pt>
    <dgm:pt modelId="{7CAD3916-E816-4F01-9C6D-A30EC690DA67}" type="pres">
      <dgm:prSet presAssocID="{0BB33C61-ADD6-4972-9A46-2D39E683F72A}" presName="childNode" presStyleLbl="node1" presStyleIdx="0" presStyleCnt="3" custAng="20748974" custScaleY="74965" custLinFactNeighborX="-1819" custLinFactNeighborY="-7843">
        <dgm:presLayoutVars>
          <dgm:bulletEnabled val="1"/>
        </dgm:presLayoutVars>
      </dgm:prSet>
      <dgm:spPr/>
    </dgm:pt>
    <dgm:pt modelId="{76DD1E3D-8033-4A7C-883C-349AB7A9D39A}" type="pres">
      <dgm:prSet presAssocID="{0BB33C61-ADD6-4972-9A46-2D39E683F72A}" presName="parentNode" presStyleLbl="revTx" presStyleIdx="0" presStyleCnt="3">
        <dgm:presLayoutVars>
          <dgm:chMax val="0"/>
          <dgm:bulletEnabled val="1"/>
        </dgm:presLayoutVars>
      </dgm:prSet>
      <dgm:spPr/>
    </dgm:pt>
    <dgm:pt modelId="{0287379F-0F94-4AD3-AE54-1EC60CB8D01C}" type="pres">
      <dgm:prSet presAssocID="{C1DD1F7B-AB26-44CA-852F-E95E97CBDDAF}" presName="sibTrans" presStyleCnt="0"/>
      <dgm:spPr/>
    </dgm:pt>
    <dgm:pt modelId="{CBDBF590-04F3-4373-BD47-ED0B48288205}" type="pres">
      <dgm:prSet presAssocID="{80CCB8DF-2C6F-4364-BBDB-460A39EE4020}" presName="compositeNode" presStyleCnt="0">
        <dgm:presLayoutVars>
          <dgm:bulletEnabled val="1"/>
        </dgm:presLayoutVars>
      </dgm:prSet>
      <dgm:spPr/>
    </dgm:pt>
    <dgm:pt modelId="{E24FA642-208A-42F6-AD4F-8836C7CF6CAF}" type="pres">
      <dgm:prSet presAssocID="{80CCB8DF-2C6F-4364-BBDB-460A39EE4020}" presName="image" presStyleLbl="fgImgPlace1" presStyleIdx="1" presStyleCnt="3" custFlipVert="1" custFlipHor="0" custScaleX="31618" custScaleY="34629" custLinFactY="100000" custLinFactNeighborX="-14260" custLinFactNeighborY="114995"/>
      <dgm:spPr>
        <a:blipFill rotWithShape="0">
          <a:blip xmlns:r="http://schemas.openxmlformats.org/officeDocument/2006/relationships" r:embed="rId2"/>
          <a:stretch>
            <a:fillRect/>
          </a:stretch>
        </a:blipFill>
      </dgm:spPr>
    </dgm:pt>
    <dgm:pt modelId="{37A3780F-3604-4FAC-BAED-98B623FFBCA6}" type="pres">
      <dgm:prSet presAssocID="{80CCB8DF-2C6F-4364-BBDB-460A39EE4020}" presName="childNode" presStyleLbl="node1" presStyleIdx="1" presStyleCnt="3" custAng="224066" custLinFactNeighborX="-7275" custLinFactNeighborY="-12066">
        <dgm:presLayoutVars>
          <dgm:bulletEnabled val="1"/>
        </dgm:presLayoutVars>
      </dgm:prSet>
      <dgm:spPr/>
    </dgm:pt>
    <dgm:pt modelId="{3D571375-75DF-483A-A5A4-BC3EFEFB6B79}" type="pres">
      <dgm:prSet presAssocID="{80CCB8DF-2C6F-4364-BBDB-460A39EE4020}" presName="parentNode" presStyleLbl="revTx" presStyleIdx="1" presStyleCnt="3">
        <dgm:presLayoutVars>
          <dgm:chMax val="0"/>
          <dgm:bulletEnabled val="1"/>
        </dgm:presLayoutVars>
      </dgm:prSet>
      <dgm:spPr/>
    </dgm:pt>
    <dgm:pt modelId="{167A47AC-6702-4A11-AC42-9B516E5BFDC9}" type="pres">
      <dgm:prSet presAssocID="{C30733E0-8B86-426E-84B9-06451988CB62}" presName="sibTrans" presStyleCnt="0"/>
      <dgm:spPr/>
    </dgm:pt>
    <dgm:pt modelId="{2DBB824D-8088-494C-9740-4C9191AE1B18}" type="pres">
      <dgm:prSet presAssocID="{8F32D8F4-41CD-4953-A9F6-B7C4F72D5AC9}" presName="compositeNode" presStyleCnt="0">
        <dgm:presLayoutVars>
          <dgm:bulletEnabled val="1"/>
        </dgm:presLayoutVars>
      </dgm:prSet>
      <dgm:spPr/>
    </dgm:pt>
    <dgm:pt modelId="{E69B0329-2DC8-4E94-A095-84E18A0152D3}" type="pres">
      <dgm:prSet presAssocID="{8F32D8F4-41CD-4953-A9F6-B7C4F72D5AC9}" presName="image" presStyleLbl="fgImgPlace1" presStyleIdx="2" presStyleCnt="3" custFlipHor="1" custScaleX="39048" custScaleY="36418" custLinFactY="100000" custLinFactNeighborX="-48485" custLinFactNeighborY="112478"/>
      <dgm:spPr>
        <a:blipFill rotWithShape="0">
          <a:blip xmlns:r="http://schemas.openxmlformats.org/officeDocument/2006/relationships" r:embed="rId3"/>
          <a:stretch>
            <a:fillRect/>
          </a:stretch>
        </a:blipFill>
      </dgm:spPr>
    </dgm:pt>
    <dgm:pt modelId="{5726800E-47A3-47C6-951A-8FDBC2807F56}" type="pres">
      <dgm:prSet presAssocID="{8F32D8F4-41CD-4953-A9F6-B7C4F72D5AC9}" presName="childNode" presStyleLbl="node1" presStyleIdx="2" presStyleCnt="3" custAng="400359" custLinFactNeighborX="-10914" custLinFactNeighborY="-7880">
        <dgm:presLayoutVars>
          <dgm:bulletEnabled val="1"/>
        </dgm:presLayoutVars>
      </dgm:prSet>
      <dgm:spPr/>
    </dgm:pt>
    <dgm:pt modelId="{8375E021-5AB2-411C-8910-E8B950F0397E}" type="pres">
      <dgm:prSet presAssocID="{8F32D8F4-41CD-4953-A9F6-B7C4F72D5AC9}" presName="parentNode" presStyleLbl="revTx" presStyleIdx="2" presStyleCnt="3">
        <dgm:presLayoutVars>
          <dgm:chMax val="0"/>
          <dgm:bulletEnabled val="1"/>
        </dgm:presLayoutVars>
      </dgm:prSet>
      <dgm:spPr/>
    </dgm:pt>
  </dgm:ptLst>
  <dgm:cxnLst>
    <dgm:cxn modelId="{0A9A5A0F-0356-4519-B648-73BF3055F46E}" srcId="{5DF8CEEF-ADF0-4745-93B3-A04FB2F59584}" destId="{8F32D8F4-41CD-4953-A9F6-B7C4F72D5AC9}" srcOrd="2" destOrd="0" parTransId="{4FF0D315-145D-4C7E-8D1A-1F0CBB62875E}" sibTransId="{0D540C57-45EE-42D9-BA1E-4C693CE155FC}"/>
    <dgm:cxn modelId="{70C91430-8442-42BC-BB17-3443D9DDF6C8}" srcId="{5DF8CEEF-ADF0-4745-93B3-A04FB2F59584}" destId="{80CCB8DF-2C6F-4364-BBDB-460A39EE4020}" srcOrd="1" destOrd="0" parTransId="{60C48350-D848-48C7-83A1-E142B98B5D3C}" sibTransId="{C30733E0-8B86-426E-84B9-06451988CB62}"/>
    <dgm:cxn modelId="{90E16B36-56CC-4E4B-A745-8712A9CACCF6}" type="presOf" srcId="{0BB33C61-ADD6-4972-9A46-2D39E683F72A}" destId="{76DD1E3D-8033-4A7C-883C-349AB7A9D39A}" srcOrd="0" destOrd="0" presId="urn:microsoft.com/office/officeart/2005/8/layout/hList2"/>
    <dgm:cxn modelId="{39E5705D-055C-49FE-938C-E96B2514656A}" type="presOf" srcId="{59BD6E9D-7645-4773-810C-E9E87D6AB410}" destId="{37A3780F-3604-4FAC-BAED-98B623FFBCA6}" srcOrd="0" destOrd="0" presId="urn:microsoft.com/office/officeart/2005/8/layout/hList2"/>
    <dgm:cxn modelId="{58FE0E71-B090-4F6E-ADED-DD03FD10A32F}" type="presOf" srcId="{80CCB8DF-2C6F-4364-BBDB-460A39EE4020}" destId="{3D571375-75DF-483A-A5A4-BC3EFEFB6B79}" srcOrd="0" destOrd="0" presId="urn:microsoft.com/office/officeart/2005/8/layout/hList2"/>
    <dgm:cxn modelId="{5D113F9C-2FF4-409D-859D-6EFFD568E921}" type="presOf" srcId="{CBFCDDE9-3456-4659-8BFC-BF33C4E23A45}" destId="{7CAD3916-E816-4F01-9C6D-A30EC690DA67}" srcOrd="0" destOrd="0" presId="urn:microsoft.com/office/officeart/2005/8/layout/hList2"/>
    <dgm:cxn modelId="{B52E029D-857F-4CD8-B7D9-D275FF65AE87}" srcId="{5DF8CEEF-ADF0-4745-93B3-A04FB2F59584}" destId="{0BB33C61-ADD6-4972-9A46-2D39E683F72A}" srcOrd="0" destOrd="0" parTransId="{FB5669F9-BB69-4373-A0C1-4630CE69D92C}" sibTransId="{C1DD1F7B-AB26-44CA-852F-E95E97CBDDAF}"/>
    <dgm:cxn modelId="{37B130AA-44E6-4D87-B792-F977EF3AB3B7}" type="presOf" srcId="{5DF8CEEF-ADF0-4745-93B3-A04FB2F59584}" destId="{0C70FDAD-57A8-411A-8FD1-23D8BAB4689B}" srcOrd="0" destOrd="0" presId="urn:microsoft.com/office/officeart/2005/8/layout/hList2"/>
    <dgm:cxn modelId="{1C3D47AE-68E9-4F9F-A573-B2698BEAF288}" srcId="{80CCB8DF-2C6F-4364-BBDB-460A39EE4020}" destId="{59BD6E9D-7645-4773-810C-E9E87D6AB410}" srcOrd="0" destOrd="0" parTransId="{88CC9D5D-D6F4-4D8E-AAAE-E029E93DBA57}" sibTransId="{47B524C7-2A7E-4DBC-A26B-37646E9C0504}"/>
    <dgm:cxn modelId="{264977C2-2248-4E12-8F25-30B3C86F8E4E}" srcId="{0BB33C61-ADD6-4972-9A46-2D39E683F72A}" destId="{CBFCDDE9-3456-4659-8BFC-BF33C4E23A45}" srcOrd="0" destOrd="0" parTransId="{E13233B2-6412-4849-A505-76E85A48EB37}" sibTransId="{4B280D49-D4B5-4CD0-B7C2-27B2B83578BC}"/>
    <dgm:cxn modelId="{F5261AC4-8267-4D79-B74C-BA1658D0A286}" type="presOf" srcId="{8F32D8F4-41CD-4953-A9F6-B7C4F72D5AC9}" destId="{8375E021-5AB2-411C-8910-E8B950F0397E}" srcOrd="0" destOrd="0" presId="urn:microsoft.com/office/officeart/2005/8/layout/hList2"/>
    <dgm:cxn modelId="{12DF5CD1-BC6C-41B6-ABF1-B766410E62A0}" type="presOf" srcId="{244081E4-C64A-405A-B15B-3898DF026B5B}" destId="{5726800E-47A3-47C6-951A-8FDBC2807F56}" srcOrd="0" destOrd="0" presId="urn:microsoft.com/office/officeart/2005/8/layout/hList2"/>
    <dgm:cxn modelId="{7A49A0EA-E5B9-4F25-B031-78F4013C4B6A}" srcId="{8F32D8F4-41CD-4953-A9F6-B7C4F72D5AC9}" destId="{244081E4-C64A-405A-B15B-3898DF026B5B}" srcOrd="0" destOrd="0" parTransId="{E6883054-417E-4942-BD1E-546120EC7D75}" sibTransId="{8FB941BC-D3C6-4808-9241-46E6150E6E74}"/>
    <dgm:cxn modelId="{FF042592-0B96-4F7F-ADAB-5AAF7D7FCE8F}" type="presParOf" srcId="{0C70FDAD-57A8-411A-8FD1-23D8BAB4689B}" destId="{880ACB84-AF3D-452B-8929-9648F3D9821E}" srcOrd="0" destOrd="0" presId="urn:microsoft.com/office/officeart/2005/8/layout/hList2"/>
    <dgm:cxn modelId="{E208348E-9EE3-47CD-A3AF-189FFF8307B3}" type="presParOf" srcId="{880ACB84-AF3D-452B-8929-9648F3D9821E}" destId="{768EA4AE-CCA1-487F-BB4D-A275AD4D349B}" srcOrd="0" destOrd="0" presId="urn:microsoft.com/office/officeart/2005/8/layout/hList2"/>
    <dgm:cxn modelId="{440EACCF-6C62-431F-92CD-56EABBA54F9A}" type="presParOf" srcId="{880ACB84-AF3D-452B-8929-9648F3D9821E}" destId="{7CAD3916-E816-4F01-9C6D-A30EC690DA67}" srcOrd="1" destOrd="0" presId="urn:microsoft.com/office/officeart/2005/8/layout/hList2"/>
    <dgm:cxn modelId="{30442EC7-08E4-493C-B5EE-514055B48793}" type="presParOf" srcId="{880ACB84-AF3D-452B-8929-9648F3D9821E}" destId="{76DD1E3D-8033-4A7C-883C-349AB7A9D39A}" srcOrd="2" destOrd="0" presId="urn:microsoft.com/office/officeart/2005/8/layout/hList2"/>
    <dgm:cxn modelId="{E69D3C83-8E4C-4777-A16E-42C510EEA8B0}" type="presParOf" srcId="{0C70FDAD-57A8-411A-8FD1-23D8BAB4689B}" destId="{0287379F-0F94-4AD3-AE54-1EC60CB8D01C}" srcOrd="1" destOrd="0" presId="urn:microsoft.com/office/officeart/2005/8/layout/hList2"/>
    <dgm:cxn modelId="{FC8BE778-5B89-40A5-A533-25B620FAA6DB}" type="presParOf" srcId="{0C70FDAD-57A8-411A-8FD1-23D8BAB4689B}" destId="{CBDBF590-04F3-4373-BD47-ED0B48288205}" srcOrd="2" destOrd="0" presId="urn:microsoft.com/office/officeart/2005/8/layout/hList2"/>
    <dgm:cxn modelId="{613E7C34-FC22-46FA-B072-593AB7B3D27D}" type="presParOf" srcId="{CBDBF590-04F3-4373-BD47-ED0B48288205}" destId="{E24FA642-208A-42F6-AD4F-8836C7CF6CAF}" srcOrd="0" destOrd="0" presId="urn:microsoft.com/office/officeart/2005/8/layout/hList2"/>
    <dgm:cxn modelId="{BD4753D5-CB02-4497-BB24-AB683EF5855D}" type="presParOf" srcId="{CBDBF590-04F3-4373-BD47-ED0B48288205}" destId="{37A3780F-3604-4FAC-BAED-98B623FFBCA6}" srcOrd="1" destOrd="0" presId="urn:microsoft.com/office/officeart/2005/8/layout/hList2"/>
    <dgm:cxn modelId="{682A7DFF-CC9A-47B2-9134-7F57C76F57AB}" type="presParOf" srcId="{CBDBF590-04F3-4373-BD47-ED0B48288205}" destId="{3D571375-75DF-483A-A5A4-BC3EFEFB6B79}" srcOrd="2" destOrd="0" presId="urn:microsoft.com/office/officeart/2005/8/layout/hList2"/>
    <dgm:cxn modelId="{CE352DAF-971A-47E8-BE4B-D10352FFC1BC}" type="presParOf" srcId="{0C70FDAD-57A8-411A-8FD1-23D8BAB4689B}" destId="{167A47AC-6702-4A11-AC42-9B516E5BFDC9}" srcOrd="3" destOrd="0" presId="urn:microsoft.com/office/officeart/2005/8/layout/hList2"/>
    <dgm:cxn modelId="{B6D211A3-A22D-47D0-B447-C711D78A61D7}" type="presParOf" srcId="{0C70FDAD-57A8-411A-8FD1-23D8BAB4689B}" destId="{2DBB824D-8088-494C-9740-4C9191AE1B18}" srcOrd="4" destOrd="0" presId="urn:microsoft.com/office/officeart/2005/8/layout/hList2"/>
    <dgm:cxn modelId="{C1663677-548A-440A-9906-C41E97D07B33}" type="presParOf" srcId="{2DBB824D-8088-494C-9740-4C9191AE1B18}" destId="{E69B0329-2DC8-4E94-A095-84E18A0152D3}" srcOrd="0" destOrd="0" presId="urn:microsoft.com/office/officeart/2005/8/layout/hList2"/>
    <dgm:cxn modelId="{E14E4C65-498B-49CB-A19C-5101FBBE3A59}" type="presParOf" srcId="{2DBB824D-8088-494C-9740-4C9191AE1B18}" destId="{5726800E-47A3-47C6-951A-8FDBC2807F56}" srcOrd="1" destOrd="0" presId="urn:microsoft.com/office/officeart/2005/8/layout/hList2"/>
    <dgm:cxn modelId="{3B5EDC93-3B40-4316-BBEB-A50E10EB08DE}" type="presParOf" srcId="{2DBB824D-8088-494C-9740-4C9191AE1B18}" destId="{8375E021-5AB2-411C-8910-E8B950F0397E}"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61D92-2134-4AE2-AE3D-E34AB86A4836}" type="doc">
      <dgm:prSet loTypeId="urn:microsoft.com/office/officeart/2005/8/layout/equation2" loCatId="process" qsTypeId="urn:microsoft.com/office/officeart/2005/8/quickstyle/simple5" qsCatId="simple" csTypeId="urn:microsoft.com/office/officeart/2005/8/colors/accent0_3" csCatId="mainScheme" phldr="1"/>
      <dgm:spPr/>
      <dgm:t>
        <a:bodyPr/>
        <a:lstStyle/>
        <a:p>
          <a:endParaRPr lang="el-GR"/>
        </a:p>
      </dgm:t>
    </dgm:pt>
    <dgm:pt modelId="{39A63D18-2627-447B-9A84-1BF26FADEBC0}">
      <dgm:prSet custT="1"/>
      <dgm:spPr/>
      <dgm:t>
        <a:bodyPr/>
        <a:lstStyle/>
        <a:p>
          <a:r>
            <a:rPr lang="en-US" sz="1200" b="1" u="none" dirty="0">
              <a:ln/>
              <a:effectLst>
                <a:outerShdw blurRad="38100" dist="38100" dir="2700000" algn="tl">
                  <a:srgbClr val="000000">
                    <a:alpha val="43137"/>
                  </a:srgbClr>
                </a:outerShdw>
              </a:effectLst>
              <a:latin typeface="Georgia" pitchFamily="18" charset="0"/>
            </a:rPr>
            <a:t>knowledge </a:t>
          </a:r>
          <a:endParaRPr lang="el-GR" sz="2000" b="1" u="none" dirty="0">
            <a:ln/>
            <a:effectLst>
              <a:outerShdw blurRad="38100" dist="38100" dir="2700000" algn="tl">
                <a:srgbClr val="000000">
                  <a:alpha val="43137"/>
                </a:srgbClr>
              </a:outerShdw>
            </a:effectLst>
          </a:endParaRPr>
        </a:p>
      </dgm:t>
    </dgm:pt>
    <dgm:pt modelId="{90B4AB35-B6D9-42ED-AD6D-3FEDE0201FF5}" type="parTrans" cxnId="{04FA8AE2-53CF-4E26-BF89-7A1567C49F07}">
      <dgm:prSet/>
      <dgm:spPr/>
      <dgm:t>
        <a:bodyPr/>
        <a:lstStyle/>
        <a:p>
          <a:endParaRPr lang="el-GR"/>
        </a:p>
      </dgm:t>
    </dgm:pt>
    <dgm:pt modelId="{F91A6411-B185-43A8-9204-03E74EF904DE}" type="sibTrans" cxnId="{04FA8AE2-53CF-4E26-BF89-7A1567C49F07}">
      <dgm:prSet/>
      <dgm:spPr/>
      <dgm:t>
        <a:bodyPr/>
        <a:lstStyle/>
        <a:p>
          <a:endParaRPr lang="el-GR"/>
        </a:p>
      </dgm:t>
    </dgm:pt>
    <dgm:pt modelId="{70A7485F-2A6A-46D0-B366-56E05E7943AE}">
      <dgm:prSet custT="1"/>
      <dgm:spPr/>
      <dgm:t>
        <a:bodyPr/>
        <a:lstStyle/>
        <a:p>
          <a:r>
            <a:rPr lang="en-US" sz="2000" b="1" u="none" dirty="0">
              <a:ln w="18415" cmpd="sng">
                <a:prstDash val="solid"/>
              </a:ln>
              <a:effectLst>
                <a:outerShdw blurRad="38100" dist="38100" dir="2700000" algn="tl">
                  <a:srgbClr val="000000">
                    <a:alpha val="43137"/>
                  </a:srgbClr>
                </a:outerShdw>
              </a:effectLst>
              <a:latin typeface="Georgia" pitchFamily="18" charset="0"/>
            </a:rPr>
            <a:t>skills </a:t>
          </a:r>
          <a:endParaRPr lang="el-GR" sz="3200" b="1" u="none" dirty="0">
            <a:ln w="18415" cmpd="sng">
              <a:prstDash val="solid"/>
            </a:ln>
            <a:effectLst>
              <a:outerShdw blurRad="38100" dist="38100" dir="2700000" algn="tl">
                <a:srgbClr val="000000">
                  <a:alpha val="43137"/>
                </a:srgbClr>
              </a:outerShdw>
            </a:effectLst>
          </a:endParaRPr>
        </a:p>
      </dgm:t>
    </dgm:pt>
    <dgm:pt modelId="{A3B58C66-9090-4106-BD8F-F3F49AB3B799}" type="parTrans" cxnId="{028A1A01-85C9-48B3-91CF-CD6BAF6A02F4}">
      <dgm:prSet/>
      <dgm:spPr/>
      <dgm:t>
        <a:bodyPr/>
        <a:lstStyle/>
        <a:p>
          <a:endParaRPr lang="el-GR"/>
        </a:p>
      </dgm:t>
    </dgm:pt>
    <dgm:pt modelId="{94656D25-1808-4649-9671-3DF4E97A6A5A}" type="sibTrans" cxnId="{028A1A01-85C9-48B3-91CF-CD6BAF6A02F4}">
      <dgm:prSet/>
      <dgm:spPr/>
      <dgm:t>
        <a:bodyPr/>
        <a:lstStyle/>
        <a:p>
          <a:endParaRPr lang="el-GR"/>
        </a:p>
      </dgm:t>
    </dgm:pt>
    <dgm:pt modelId="{D4D24293-E37F-43FB-8702-E5B7AA03AC6B}">
      <dgm:prSet/>
      <dgm:spPr/>
      <dgm:t>
        <a:bodyPr/>
        <a:lstStyle/>
        <a:p>
          <a:r>
            <a:rPr lang="en-US" b="1" u="none" dirty="0">
              <a:ln w="18415" cmpd="sng">
                <a:prstDash val="solid"/>
              </a:ln>
              <a:effectLst>
                <a:outerShdw blurRad="63500" dir="3600000" algn="tl" rotWithShape="0">
                  <a:srgbClr val="000000">
                    <a:alpha val="70000"/>
                  </a:srgbClr>
                </a:outerShdw>
              </a:effectLst>
              <a:latin typeface="Georgia" pitchFamily="18" charset="0"/>
            </a:rPr>
            <a:t>the acquisition of a new language</a:t>
          </a:r>
          <a:endParaRPr lang="el-GR" b="1" u="none" dirty="0"/>
        </a:p>
      </dgm:t>
    </dgm:pt>
    <dgm:pt modelId="{43B6A8B2-4BAF-4231-ACD3-60C658E3CF1D}" type="parTrans" cxnId="{B47B39AC-CB26-4C97-B1CB-E822B78F5751}">
      <dgm:prSet/>
      <dgm:spPr/>
      <dgm:t>
        <a:bodyPr/>
        <a:lstStyle/>
        <a:p>
          <a:endParaRPr lang="el-GR"/>
        </a:p>
      </dgm:t>
    </dgm:pt>
    <dgm:pt modelId="{A8F1A0A1-37B9-45B6-90B3-86E00528074A}" type="sibTrans" cxnId="{B47B39AC-CB26-4C97-B1CB-E822B78F5751}">
      <dgm:prSet/>
      <dgm:spPr/>
      <dgm:t>
        <a:bodyPr/>
        <a:lstStyle/>
        <a:p>
          <a:endParaRPr lang="el-GR"/>
        </a:p>
      </dgm:t>
    </dgm:pt>
    <dgm:pt modelId="{384333B0-C9C3-49BC-99CC-3CBB25314B20}">
      <dgm:prSet/>
      <dgm:spPr/>
      <dgm:t>
        <a:bodyPr/>
        <a:lstStyle/>
        <a:p>
          <a:r>
            <a:rPr lang="en-US" b="1" dirty="0">
              <a:ln w="18415" cmpd="sng">
                <a:prstDash val="solid"/>
              </a:ln>
              <a:effectLst>
                <a:outerShdw blurRad="63500" dir="3600000" algn="tl" rotWithShape="0">
                  <a:srgbClr val="000000">
                    <a:alpha val="70000"/>
                  </a:srgbClr>
                </a:outerShdw>
              </a:effectLst>
              <a:latin typeface="Georgia" pitchFamily="18" charset="0"/>
            </a:rPr>
            <a:t>chance of becoming self-reliant</a:t>
          </a:r>
          <a:endParaRPr lang="el-GR" b="1" dirty="0"/>
        </a:p>
      </dgm:t>
    </dgm:pt>
    <dgm:pt modelId="{1FE63303-C915-4121-8509-F8794807E240}" type="parTrans" cxnId="{65FCFBD4-AC15-4E32-8DFE-E642B79F75B3}">
      <dgm:prSet/>
      <dgm:spPr/>
      <dgm:t>
        <a:bodyPr/>
        <a:lstStyle/>
        <a:p>
          <a:endParaRPr lang="el-GR"/>
        </a:p>
      </dgm:t>
    </dgm:pt>
    <dgm:pt modelId="{29D48555-5ED7-4534-8631-44230320ED7C}" type="sibTrans" cxnId="{65FCFBD4-AC15-4E32-8DFE-E642B79F75B3}">
      <dgm:prSet/>
      <dgm:spPr/>
      <dgm:t>
        <a:bodyPr/>
        <a:lstStyle/>
        <a:p>
          <a:endParaRPr lang="el-GR"/>
        </a:p>
      </dgm:t>
    </dgm:pt>
    <dgm:pt modelId="{C44E9781-3F0E-48C8-BABC-AED85F0BB9DC}" type="pres">
      <dgm:prSet presAssocID="{F3361D92-2134-4AE2-AE3D-E34AB86A4836}" presName="Name0" presStyleCnt="0">
        <dgm:presLayoutVars>
          <dgm:dir/>
          <dgm:resizeHandles val="exact"/>
        </dgm:presLayoutVars>
      </dgm:prSet>
      <dgm:spPr/>
    </dgm:pt>
    <dgm:pt modelId="{38D5B36D-BA79-4D7A-BEDA-EB5103161430}" type="pres">
      <dgm:prSet presAssocID="{F3361D92-2134-4AE2-AE3D-E34AB86A4836}" presName="vNodes" presStyleCnt="0"/>
      <dgm:spPr/>
    </dgm:pt>
    <dgm:pt modelId="{11F3C288-EA39-4573-8B03-29957D109FF5}" type="pres">
      <dgm:prSet presAssocID="{39A63D18-2627-447B-9A84-1BF26FADEBC0}" presName="node" presStyleLbl="node1" presStyleIdx="0" presStyleCnt="4" custScaleX="173992" custScaleY="180031" custLinFactX="-139360" custLinFactY="371320" custLinFactNeighborX="-200000" custLinFactNeighborY="400000">
        <dgm:presLayoutVars>
          <dgm:bulletEnabled val="1"/>
        </dgm:presLayoutVars>
      </dgm:prSet>
      <dgm:spPr/>
    </dgm:pt>
    <dgm:pt modelId="{2BAE3045-2CCB-4048-BE5B-20C640878C38}" type="pres">
      <dgm:prSet presAssocID="{F91A6411-B185-43A8-9204-03E74EF904DE}" presName="spacerT" presStyleCnt="0"/>
      <dgm:spPr/>
    </dgm:pt>
    <dgm:pt modelId="{2CC12685-36A1-4652-8361-B8983E76A453}" type="pres">
      <dgm:prSet presAssocID="{F91A6411-B185-43A8-9204-03E74EF904DE}" presName="sibTrans" presStyleLbl="sibTrans2D1" presStyleIdx="0" presStyleCnt="3" custScaleX="188511" custScaleY="187430" custLinFactX="-192165" custLinFactY="604493" custLinFactNeighborX="-200000" custLinFactNeighborY="700000"/>
      <dgm:spPr/>
    </dgm:pt>
    <dgm:pt modelId="{E634E988-4D19-4E66-9E79-672F2038491D}" type="pres">
      <dgm:prSet presAssocID="{F91A6411-B185-43A8-9204-03E74EF904DE}" presName="spacerB" presStyleCnt="0"/>
      <dgm:spPr/>
    </dgm:pt>
    <dgm:pt modelId="{F9EAA8C9-BAAD-4E0F-8420-DFA848E56CC0}" type="pres">
      <dgm:prSet presAssocID="{70A7485F-2A6A-46D0-B366-56E05E7943AE}" presName="node" presStyleLbl="node1" presStyleIdx="1" presStyleCnt="4" custScaleX="149590" custScaleY="146766" custLinFactX="-200000" custLinFactY="293005" custLinFactNeighborX="-219816" custLinFactNeighborY="300000">
        <dgm:presLayoutVars>
          <dgm:bulletEnabled val="1"/>
        </dgm:presLayoutVars>
      </dgm:prSet>
      <dgm:spPr/>
    </dgm:pt>
    <dgm:pt modelId="{250AF7E1-5113-4569-9B82-EA248C2E6FE5}" type="pres">
      <dgm:prSet presAssocID="{94656D25-1808-4649-9671-3DF4E97A6A5A}" presName="spacerT" presStyleCnt="0"/>
      <dgm:spPr/>
    </dgm:pt>
    <dgm:pt modelId="{52ECB888-9417-4203-8364-0B85421BE832}" type="pres">
      <dgm:prSet presAssocID="{94656D25-1808-4649-9671-3DF4E97A6A5A}" presName="sibTrans" presStyleLbl="sibTrans2D1" presStyleIdx="1" presStyleCnt="3" custLinFactX="-192572" custLinFactY="238923" custLinFactNeighborX="-200000" custLinFactNeighborY="300000"/>
      <dgm:spPr/>
    </dgm:pt>
    <dgm:pt modelId="{7B521E90-227A-495D-B51D-1432D39A2767}" type="pres">
      <dgm:prSet presAssocID="{94656D25-1808-4649-9671-3DF4E97A6A5A}" presName="spacerB" presStyleCnt="0"/>
      <dgm:spPr/>
    </dgm:pt>
    <dgm:pt modelId="{0E4E4F03-849A-4C30-AA74-8763CA2ED184}" type="pres">
      <dgm:prSet presAssocID="{384333B0-C9C3-49BC-99CC-3CBB25314B20}" presName="node" presStyleLbl="node1" presStyleIdx="2" presStyleCnt="4" custScaleX="251575" custScaleY="254943" custLinFactX="185898" custLinFactY="-520" custLinFactNeighborX="200000" custLinFactNeighborY="-100000">
        <dgm:presLayoutVars>
          <dgm:bulletEnabled val="1"/>
        </dgm:presLayoutVars>
      </dgm:prSet>
      <dgm:spPr/>
    </dgm:pt>
    <dgm:pt modelId="{11609E53-AED4-4BF7-BDB6-6C3F61D0473E}" type="pres">
      <dgm:prSet presAssocID="{F3361D92-2134-4AE2-AE3D-E34AB86A4836}" presName="sibTransLast" presStyleLbl="sibTrans2D1" presStyleIdx="2" presStyleCnt="3" custAng="21535598" custFlipHor="1" custScaleX="1169646" custScaleY="240570" custLinFactX="-1254731" custLinFactY="105398" custLinFactNeighborX="-1300000" custLinFactNeighborY="200000"/>
      <dgm:spPr/>
    </dgm:pt>
    <dgm:pt modelId="{899431CA-6B44-4A9A-870A-97C7D07550BF}" type="pres">
      <dgm:prSet presAssocID="{F3361D92-2134-4AE2-AE3D-E34AB86A4836}" presName="connectorText" presStyleLbl="sibTrans2D1" presStyleIdx="2" presStyleCnt="3"/>
      <dgm:spPr/>
    </dgm:pt>
    <dgm:pt modelId="{0BC04F31-3092-4338-83E9-7B3D410BF0F5}" type="pres">
      <dgm:prSet presAssocID="{F3361D92-2134-4AE2-AE3D-E34AB86A4836}" presName="lastNode" presStyleLbl="node1" presStyleIdx="3" presStyleCnt="4" custScaleX="110524" custScaleY="102418" custLinFactX="139561" custLinFactNeighborX="200000" custLinFactNeighborY="48560">
        <dgm:presLayoutVars>
          <dgm:bulletEnabled val="1"/>
        </dgm:presLayoutVars>
      </dgm:prSet>
      <dgm:spPr/>
    </dgm:pt>
  </dgm:ptLst>
  <dgm:cxnLst>
    <dgm:cxn modelId="{028A1A01-85C9-48B3-91CF-CD6BAF6A02F4}" srcId="{F3361D92-2134-4AE2-AE3D-E34AB86A4836}" destId="{70A7485F-2A6A-46D0-B366-56E05E7943AE}" srcOrd="1" destOrd="0" parTransId="{A3B58C66-9090-4106-BD8F-F3F49AB3B799}" sibTransId="{94656D25-1808-4649-9671-3DF4E97A6A5A}"/>
    <dgm:cxn modelId="{A5A1AE17-CF2F-41F9-A623-45B83426E8B8}" type="presOf" srcId="{29D48555-5ED7-4534-8631-44230320ED7C}" destId="{899431CA-6B44-4A9A-870A-97C7D07550BF}" srcOrd="1" destOrd="0" presId="urn:microsoft.com/office/officeart/2005/8/layout/equation2"/>
    <dgm:cxn modelId="{57BEBE3D-E5CC-462C-9F37-F3364767A415}" type="presOf" srcId="{29D48555-5ED7-4534-8631-44230320ED7C}" destId="{11609E53-AED4-4BF7-BDB6-6C3F61D0473E}" srcOrd="0" destOrd="0" presId="urn:microsoft.com/office/officeart/2005/8/layout/equation2"/>
    <dgm:cxn modelId="{C7C11945-EA8F-4C00-906B-F356D099B15E}" type="presOf" srcId="{F3361D92-2134-4AE2-AE3D-E34AB86A4836}" destId="{C44E9781-3F0E-48C8-BABC-AED85F0BB9DC}" srcOrd="0" destOrd="0" presId="urn:microsoft.com/office/officeart/2005/8/layout/equation2"/>
    <dgm:cxn modelId="{33589875-28C0-4D34-813A-9D41CE017D6B}" type="presOf" srcId="{39A63D18-2627-447B-9A84-1BF26FADEBC0}" destId="{11F3C288-EA39-4573-8B03-29957D109FF5}" srcOrd="0" destOrd="0" presId="urn:microsoft.com/office/officeart/2005/8/layout/equation2"/>
    <dgm:cxn modelId="{F6B7B08D-301E-422B-9AE1-44CA70B509D0}" type="presOf" srcId="{94656D25-1808-4649-9671-3DF4E97A6A5A}" destId="{52ECB888-9417-4203-8364-0B85421BE832}" srcOrd="0" destOrd="0" presId="urn:microsoft.com/office/officeart/2005/8/layout/equation2"/>
    <dgm:cxn modelId="{32B16A96-63C6-4FCA-82DA-38C58FBF45A1}" type="presOf" srcId="{F91A6411-B185-43A8-9204-03E74EF904DE}" destId="{2CC12685-36A1-4652-8361-B8983E76A453}" srcOrd="0" destOrd="0" presId="urn:microsoft.com/office/officeart/2005/8/layout/equation2"/>
    <dgm:cxn modelId="{80231EA7-377D-498A-A680-4C420DDD1FC0}" type="presOf" srcId="{70A7485F-2A6A-46D0-B366-56E05E7943AE}" destId="{F9EAA8C9-BAAD-4E0F-8420-DFA848E56CC0}" srcOrd="0" destOrd="0" presId="urn:microsoft.com/office/officeart/2005/8/layout/equation2"/>
    <dgm:cxn modelId="{B47B39AC-CB26-4C97-B1CB-E822B78F5751}" srcId="{F3361D92-2134-4AE2-AE3D-E34AB86A4836}" destId="{D4D24293-E37F-43FB-8702-E5B7AA03AC6B}" srcOrd="3" destOrd="0" parTransId="{43B6A8B2-4BAF-4231-ACD3-60C658E3CF1D}" sibTransId="{A8F1A0A1-37B9-45B6-90B3-86E00528074A}"/>
    <dgm:cxn modelId="{8A1E66B6-FED4-4A1C-BC32-CB0094375368}" type="presOf" srcId="{D4D24293-E37F-43FB-8702-E5B7AA03AC6B}" destId="{0BC04F31-3092-4338-83E9-7B3D410BF0F5}" srcOrd="0" destOrd="0" presId="urn:microsoft.com/office/officeart/2005/8/layout/equation2"/>
    <dgm:cxn modelId="{14272CD0-A66E-4D7D-9756-2356E607D543}" type="presOf" srcId="{384333B0-C9C3-49BC-99CC-3CBB25314B20}" destId="{0E4E4F03-849A-4C30-AA74-8763CA2ED184}" srcOrd="0" destOrd="0" presId="urn:microsoft.com/office/officeart/2005/8/layout/equation2"/>
    <dgm:cxn modelId="{65FCFBD4-AC15-4E32-8DFE-E642B79F75B3}" srcId="{F3361D92-2134-4AE2-AE3D-E34AB86A4836}" destId="{384333B0-C9C3-49BC-99CC-3CBB25314B20}" srcOrd="2" destOrd="0" parTransId="{1FE63303-C915-4121-8509-F8794807E240}" sibTransId="{29D48555-5ED7-4534-8631-44230320ED7C}"/>
    <dgm:cxn modelId="{04FA8AE2-53CF-4E26-BF89-7A1567C49F07}" srcId="{F3361D92-2134-4AE2-AE3D-E34AB86A4836}" destId="{39A63D18-2627-447B-9A84-1BF26FADEBC0}" srcOrd="0" destOrd="0" parTransId="{90B4AB35-B6D9-42ED-AD6D-3FEDE0201FF5}" sibTransId="{F91A6411-B185-43A8-9204-03E74EF904DE}"/>
    <dgm:cxn modelId="{55D8B9AE-5928-45B7-8731-4E70083D271B}" type="presParOf" srcId="{C44E9781-3F0E-48C8-BABC-AED85F0BB9DC}" destId="{38D5B36D-BA79-4D7A-BEDA-EB5103161430}" srcOrd="0" destOrd="0" presId="urn:microsoft.com/office/officeart/2005/8/layout/equation2"/>
    <dgm:cxn modelId="{BF27CEFE-DE48-4C87-B6AC-44D4338AA6E7}" type="presParOf" srcId="{38D5B36D-BA79-4D7A-BEDA-EB5103161430}" destId="{11F3C288-EA39-4573-8B03-29957D109FF5}" srcOrd="0" destOrd="0" presId="urn:microsoft.com/office/officeart/2005/8/layout/equation2"/>
    <dgm:cxn modelId="{ED8B07C1-9B6C-4D12-9D66-AF1F375086A2}" type="presParOf" srcId="{38D5B36D-BA79-4D7A-BEDA-EB5103161430}" destId="{2BAE3045-2CCB-4048-BE5B-20C640878C38}" srcOrd="1" destOrd="0" presId="urn:microsoft.com/office/officeart/2005/8/layout/equation2"/>
    <dgm:cxn modelId="{DC627838-D56D-49B1-969A-C2D30946D613}" type="presParOf" srcId="{38D5B36D-BA79-4D7A-BEDA-EB5103161430}" destId="{2CC12685-36A1-4652-8361-B8983E76A453}" srcOrd="2" destOrd="0" presId="urn:microsoft.com/office/officeart/2005/8/layout/equation2"/>
    <dgm:cxn modelId="{685E90AB-B205-45F1-9DA9-A7D72FDF9A7D}" type="presParOf" srcId="{38D5B36D-BA79-4D7A-BEDA-EB5103161430}" destId="{E634E988-4D19-4E66-9E79-672F2038491D}" srcOrd="3" destOrd="0" presId="urn:microsoft.com/office/officeart/2005/8/layout/equation2"/>
    <dgm:cxn modelId="{3064A929-B5B4-4EB7-9AFE-E206980B4E97}" type="presParOf" srcId="{38D5B36D-BA79-4D7A-BEDA-EB5103161430}" destId="{F9EAA8C9-BAAD-4E0F-8420-DFA848E56CC0}" srcOrd="4" destOrd="0" presId="urn:microsoft.com/office/officeart/2005/8/layout/equation2"/>
    <dgm:cxn modelId="{90FFB788-D049-4E39-9E40-77F613F34439}" type="presParOf" srcId="{38D5B36D-BA79-4D7A-BEDA-EB5103161430}" destId="{250AF7E1-5113-4569-9B82-EA248C2E6FE5}" srcOrd="5" destOrd="0" presId="urn:microsoft.com/office/officeart/2005/8/layout/equation2"/>
    <dgm:cxn modelId="{B0752B65-8B1E-457A-919B-C8142EF16A7C}" type="presParOf" srcId="{38D5B36D-BA79-4D7A-BEDA-EB5103161430}" destId="{52ECB888-9417-4203-8364-0B85421BE832}" srcOrd="6" destOrd="0" presId="urn:microsoft.com/office/officeart/2005/8/layout/equation2"/>
    <dgm:cxn modelId="{0ECEA56D-FE7D-4AAB-989F-4D2D8F201910}" type="presParOf" srcId="{38D5B36D-BA79-4D7A-BEDA-EB5103161430}" destId="{7B521E90-227A-495D-B51D-1432D39A2767}" srcOrd="7" destOrd="0" presId="urn:microsoft.com/office/officeart/2005/8/layout/equation2"/>
    <dgm:cxn modelId="{2D26C8EE-838C-4B70-8DA2-B823BFDE6569}" type="presParOf" srcId="{38D5B36D-BA79-4D7A-BEDA-EB5103161430}" destId="{0E4E4F03-849A-4C30-AA74-8763CA2ED184}" srcOrd="8" destOrd="0" presId="urn:microsoft.com/office/officeart/2005/8/layout/equation2"/>
    <dgm:cxn modelId="{90E425C3-DDA2-4581-8762-E63A4E917F60}" type="presParOf" srcId="{C44E9781-3F0E-48C8-BABC-AED85F0BB9DC}" destId="{11609E53-AED4-4BF7-BDB6-6C3F61D0473E}" srcOrd="1" destOrd="0" presId="urn:microsoft.com/office/officeart/2005/8/layout/equation2"/>
    <dgm:cxn modelId="{AFFF9269-1102-44F6-B243-03DA38EBE5F4}" type="presParOf" srcId="{11609E53-AED4-4BF7-BDB6-6C3F61D0473E}" destId="{899431CA-6B44-4A9A-870A-97C7D07550BF}" srcOrd="0" destOrd="0" presId="urn:microsoft.com/office/officeart/2005/8/layout/equation2"/>
    <dgm:cxn modelId="{43499C56-CC03-4808-AECD-200928C610B7}" type="presParOf" srcId="{C44E9781-3F0E-48C8-BABC-AED85F0BB9DC}" destId="{0BC04F31-3092-4338-83E9-7B3D410BF0F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D1E3D-8033-4A7C-883C-349AB7A9D39A}">
      <dsp:nvSpPr>
        <dsp:cNvPr id="0" name=""/>
        <dsp:cNvSpPr/>
      </dsp:nvSpPr>
      <dsp:spPr>
        <a:xfrm rot="16200000">
          <a:off x="-809718" y="1387712"/>
          <a:ext cx="2262115" cy="47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2032" bIns="0" numCol="1" spcCol="1270" anchor="t" anchorCtr="0">
          <a:noAutofit/>
        </a:bodyPr>
        <a:lstStyle/>
        <a:p>
          <a:pPr marL="0" lvl="0" indent="0" algn="r" defTabSz="1511300">
            <a:lnSpc>
              <a:spcPct val="90000"/>
            </a:lnSpc>
            <a:spcBef>
              <a:spcPct val="0"/>
            </a:spcBef>
            <a:spcAft>
              <a:spcPct val="35000"/>
            </a:spcAft>
            <a:buNone/>
          </a:pPr>
          <a:endParaRPr lang="el-GR" sz="3400" kern="1200" dirty="0"/>
        </a:p>
      </dsp:txBody>
      <dsp:txXfrm>
        <a:off x="-809718" y="1387712"/>
        <a:ext cx="2262115" cy="478524"/>
      </dsp:txXfrm>
    </dsp:sp>
    <dsp:sp modelId="{7CAD3916-E816-4F01-9C6D-A30EC690DA67}">
      <dsp:nvSpPr>
        <dsp:cNvPr id="0" name=""/>
        <dsp:cNvSpPr/>
      </dsp:nvSpPr>
      <dsp:spPr>
        <a:xfrm rot="20748974">
          <a:off x="506007" y="601659"/>
          <a:ext cx="3001326" cy="1695794"/>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422032" rIns="199136" bIns="199136" numCol="1" spcCol="1270" anchor="t" anchorCtr="0">
          <a:noAutofit/>
        </a:bodyPr>
        <a:lstStyle/>
        <a:p>
          <a:pPr marL="285750" lvl="1" indent="-285750" algn="ctr" defTabSz="1244600">
            <a:lnSpc>
              <a:spcPct val="90000"/>
            </a:lnSpc>
            <a:spcBef>
              <a:spcPct val="0"/>
            </a:spcBef>
            <a:spcAft>
              <a:spcPct val="15000"/>
            </a:spcAft>
            <a:buChar char="•"/>
          </a:pPr>
          <a:r>
            <a:rPr lang="en-US" sz="2800" b="1" u="sng" kern="1200" cap="none" spc="0"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to improve access</a:t>
          </a:r>
          <a:endParaRPr lang="el-GR" sz="2800" b="1" kern="1200" cap="none" spc="0"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endParaRPr>
        </a:p>
      </dsp:txBody>
      <dsp:txXfrm>
        <a:off x="506007" y="601659"/>
        <a:ext cx="3001326" cy="1695794"/>
      </dsp:txXfrm>
    </dsp:sp>
    <dsp:sp modelId="{768EA4AE-CCA1-487F-BB4D-A275AD4D349B}">
      <dsp:nvSpPr>
        <dsp:cNvPr id="0" name=""/>
        <dsp:cNvSpPr/>
      </dsp:nvSpPr>
      <dsp:spPr>
        <a:xfrm>
          <a:off x="234099" y="797205"/>
          <a:ext cx="407348" cy="401348"/>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571375-75DF-483A-A5A4-BC3EFEFB6B79}">
      <dsp:nvSpPr>
        <dsp:cNvPr id="0" name=""/>
        <dsp:cNvSpPr/>
      </dsp:nvSpPr>
      <dsp:spPr>
        <a:xfrm rot="16200000">
          <a:off x="3464279" y="1352746"/>
          <a:ext cx="2262115" cy="47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2032" bIns="0" numCol="1" spcCol="1270" anchor="t" anchorCtr="0">
          <a:noAutofit/>
        </a:bodyPr>
        <a:lstStyle/>
        <a:p>
          <a:pPr marL="0" lvl="0" indent="0" algn="r" defTabSz="1511300">
            <a:lnSpc>
              <a:spcPct val="90000"/>
            </a:lnSpc>
            <a:spcBef>
              <a:spcPct val="0"/>
            </a:spcBef>
            <a:spcAft>
              <a:spcPct val="35000"/>
            </a:spcAft>
            <a:buNone/>
          </a:pPr>
          <a:endParaRPr lang="el-GR" sz="3400" kern="1200" dirty="0"/>
        </a:p>
      </dsp:txBody>
      <dsp:txXfrm>
        <a:off x="3464279" y="1352746"/>
        <a:ext cx="2262115" cy="478524"/>
      </dsp:txXfrm>
    </dsp:sp>
    <dsp:sp modelId="{37A3780F-3604-4FAC-BAED-98B623FFBCA6}">
      <dsp:nvSpPr>
        <dsp:cNvPr id="0" name=""/>
        <dsp:cNvSpPr/>
      </dsp:nvSpPr>
      <dsp:spPr>
        <a:xfrm rot="224066">
          <a:off x="4616252" y="188004"/>
          <a:ext cx="3001326" cy="2262115"/>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22032" rIns="142240" bIns="142240" numCol="1" spcCol="1270" anchor="t" anchorCtr="0">
          <a:noAutofit/>
        </a:bodyPr>
        <a:lstStyle/>
        <a:p>
          <a:pPr marL="228600" lvl="1" indent="-228600" algn="ctr" defTabSz="889000">
            <a:lnSpc>
              <a:spcPct val="90000"/>
            </a:lnSpc>
            <a:spcBef>
              <a:spcPct val="0"/>
            </a:spcBef>
            <a:spcAft>
              <a:spcPct val="15000"/>
            </a:spcAft>
            <a:buChar char="•"/>
          </a:pPr>
          <a:r>
            <a:rPr lang="en-US" sz="2000" b="1" u="sng" kern="1200" spc="150" dirty="0">
              <a:ln w="11430">
                <a:solidFill>
                  <a:schemeClr val="bg1"/>
                </a:solidFill>
              </a:ln>
              <a:solidFill>
                <a:schemeClr val="bg1"/>
              </a:solidFill>
              <a:effectLst>
                <a:outerShdw blurRad="25400" algn="tl" rotWithShape="0">
                  <a:srgbClr val="000000">
                    <a:alpha val="43000"/>
                  </a:srgbClr>
                </a:outerShdw>
              </a:effectLst>
              <a:latin typeface="Georgia" pitchFamily="18" charset="0"/>
            </a:rPr>
            <a:t>retention of children in primary school through cash grants</a:t>
          </a:r>
          <a:endParaRPr lang="el-GR" sz="2000" u="sng" kern="1200" dirty="0">
            <a:ln w="11430">
              <a:solidFill>
                <a:schemeClr val="bg1"/>
              </a:solidFill>
            </a:ln>
            <a:solidFill>
              <a:schemeClr val="bg1"/>
            </a:solidFill>
            <a:latin typeface="Georgia" pitchFamily="18" charset="0"/>
          </a:endParaRPr>
        </a:p>
      </dsp:txBody>
      <dsp:txXfrm>
        <a:off x="4616252" y="188004"/>
        <a:ext cx="3001326" cy="2262115"/>
      </dsp:txXfrm>
    </dsp:sp>
    <dsp:sp modelId="{E24FA642-208A-42F6-AD4F-8836C7CF6CAF}">
      <dsp:nvSpPr>
        <dsp:cNvPr id="0" name=""/>
        <dsp:cNvSpPr/>
      </dsp:nvSpPr>
      <dsp:spPr>
        <a:xfrm flipV="1">
          <a:off x="4546824" y="2199722"/>
          <a:ext cx="302599" cy="331416"/>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75E021-5AB2-411C-8910-E8B950F0397E}">
      <dsp:nvSpPr>
        <dsp:cNvPr id="0" name=""/>
        <dsp:cNvSpPr/>
      </dsp:nvSpPr>
      <dsp:spPr>
        <a:xfrm rot="16200000">
          <a:off x="7738276" y="1361307"/>
          <a:ext cx="2262115" cy="47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2032" bIns="0" numCol="1" spcCol="1270" anchor="t" anchorCtr="0">
          <a:noAutofit/>
        </a:bodyPr>
        <a:lstStyle/>
        <a:p>
          <a:pPr marL="0" lvl="0" indent="0" algn="r" defTabSz="1511300">
            <a:lnSpc>
              <a:spcPct val="90000"/>
            </a:lnSpc>
            <a:spcBef>
              <a:spcPct val="0"/>
            </a:spcBef>
            <a:spcAft>
              <a:spcPct val="35000"/>
            </a:spcAft>
            <a:buNone/>
          </a:pPr>
          <a:endParaRPr lang="el-GR" sz="3400" kern="1200" dirty="0"/>
        </a:p>
      </dsp:txBody>
      <dsp:txXfrm>
        <a:off x="7738276" y="1361307"/>
        <a:ext cx="2262115" cy="478524"/>
      </dsp:txXfrm>
    </dsp:sp>
    <dsp:sp modelId="{5726800E-47A3-47C6-951A-8FDBC2807F56}">
      <dsp:nvSpPr>
        <dsp:cNvPr id="0" name=""/>
        <dsp:cNvSpPr/>
      </dsp:nvSpPr>
      <dsp:spPr>
        <a:xfrm rot="400359">
          <a:off x="8781031" y="291257"/>
          <a:ext cx="3001326" cy="2262115"/>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22032" rIns="142240" bIns="142240" numCol="1" spcCol="1270" anchor="t" anchorCtr="0">
          <a:noAutofit/>
        </a:bodyPr>
        <a:lstStyle/>
        <a:p>
          <a:pPr marL="228600" lvl="1" indent="-228600" algn="ctr" defTabSz="889000">
            <a:lnSpc>
              <a:spcPct val="90000"/>
            </a:lnSpc>
            <a:spcBef>
              <a:spcPct val="0"/>
            </a:spcBef>
            <a:spcAft>
              <a:spcPct val="15000"/>
            </a:spcAft>
            <a:buChar char="•"/>
          </a:pPr>
          <a:r>
            <a:rPr lang="en-US" sz="2000" b="1" u="sng" kern="1200" spc="150" dirty="0">
              <a:ln w="11430">
                <a:solidFill>
                  <a:schemeClr val="bg1"/>
                </a:solidFill>
              </a:ln>
              <a:solidFill>
                <a:schemeClr val="bg1"/>
              </a:solidFill>
              <a:effectLst>
                <a:outerShdw blurRad="25400" algn="tl" rotWithShape="0">
                  <a:srgbClr val="000000">
                    <a:alpha val="43000"/>
                  </a:srgbClr>
                </a:outerShdw>
              </a:effectLst>
              <a:latin typeface="Georgia" pitchFamily="18" charset="0"/>
            </a:rPr>
            <a:t>strengthening  partnerships  with key education  partners.</a:t>
          </a:r>
          <a:endParaRPr lang="el-GR" sz="2000" u="sng" kern="1200" dirty="0">
            <a:ln w="11430">
              <a:solidFill>
                <a:schemeClr val="bg1"/>
              </a:solidFill>
            </a:ln>
            <a:solidFill>
              <a:schemeClr val="bg1"/>
            </a:solidFill>
            <a:latin typeface="Georgia" pitchFamily="18" charset="0"/>
          </a:endParaRPr>
        </a:p>
      </dsp:txBody>
      <dsp:txXfrm>
        <a:off x="8781031" y="291257"/>
        <a:ext cx="3001326" cy="2262115"/>
      </dsp:txXfrm>
    </dsp:sp>
    <dsp:sp modelId="{E69B0329-2DC8-4E94-A095-84E18A0152D3}">
      <dsp:nvSpPr>
        <dsp:cNvPr id="0" name=""/>
        <dsp:cNvSpPr/>
      </dsp:nvSpPr>
      <dsp:spPr>
        <a:xfrm flipH="1">
          <a:off x="8457717" y="2175633"/>
          <a:ext cx="373708" cy="348538"/>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3C288-EA39-4573-8B03-29957D109FF5}">
      <dsp:nvSpPr>
        <dsp:cNvPr id="0" name=""/>
        <dsp:cNvSpPr/>
      </dsp:nvSpPr>
      <dsp:spPr>
        <a:xfrm>
          <a:off x="1228527" y="3167569"/>
          <a:ext cx="1363271" cy="141058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u="none" kern="1200" dirty="0">
              <a:ln/>
              <a:effectLst>
                <a:outerShdw blurRad="38100" dist="38100" dir="2700000" algn="tl">
                  <a:srgbClr val="000000">
                    <a:alpha val="43137"/>
                  </a:srgbClr>
                </a:outerShdw>
              </a:effectLst>
              <a:latin typeface="Georgia" pitchFamily="18" charset="0"/>
            </a:rPr>
            <a:t>knowledge </a:t>
          </a:r>
          <a:endParaRPr lang="el-GR" sz="2000" b="1" u="none" kern="1200" dirty="0">
            <a:ln/>
            <a:effectLst>
              <a:outerShdw blurRad="38100" dist="38100" dir="2700000" algn="tl">
                <a:srgbClr val="000000">
                  <a:alpha val="43137"/>
                </a:srgbClr>
              </a:outerShdw>
            </a:effectLst>
          </a:endParaRPr>
        </a:p>
      </dsp:txBody>
      <dsp:txXfrm>
        <a:off x="1428173" y="3374145"/>
        <a:ext cx="963979" cy="997436"/>
      </dsp:txXfrm>
    </dsp:sp>
    <dsp:sp modelId="{2CC12685-36A1-4652-8361-B8983E76A453}">
      <dsp:nvSpPr>
        <dsp:cNvPr id="0" name=""/>
        <dsp:cNvSpPr/>
      </dsp:nvSpPr>
      <dsp:spPr>
        <a:xfrm>
          <a:off x="2358623" y="4670347"/>
          <a:ext cx="856678" cy="851765"/>
        </a:xfrm>
        <a:prstGeom prst="mathPlus">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a:off x="2472176" y="4996062"/>
        <a:ext cx="629572" cy="200335"/>
      </dsp:txXfrm>
    </dsp:sp>
    <dsp:sp modelId="{F9EAA8C9-BAAD-4E0F-8420-DFA848E56CC0}">
      <dsp:nvSpPr>
        <dsp:cNvPr id="0" name=""/>
        <dsp:cNvSpPr/>
      </dsp:nvSpPr>
      <dsp:spPr>
        <a:xfrm>
          <a:off x="693732" y="4879928"/>
          <a:ext cx="1172075" cy="114994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none" kern="1200" dirty="0">
              <a:ln w="18415" cmpd="sng">
                <a:prstDash val="solid"/>
              </a:ln>
              <a:effectLst>
                <a:outerShdw blurRad="38100" dist="38100" dir="2700000" algn="tl">
                  <a:srgbClr val="000000">
                    <a:alpha val="43137"/>
                  </a:srgbClr>
                </a:outerShdw>
              </a:effectLst>
              <a:latin typeface="Georgia" pitchFamily="18" charset="0"/>
            </a:rPr>
            <a:t>skills </a:t>
          </a:r>
          <a:endParaRPr lang="el-GR" sz="3200" b="1" u="none" kern="1200" dirty="0">
            <a:ln w="18415" cmpd="sng">
              <a:prstDash val="solid"/>
            </a:ln>
            <a:effectLst>
              <a:outerShdw blurRad="38100" dist="38100" dir="2700000" algn="tl">
                <a:srgbClr val="000000">
                  <a:alpha val="43137"/>
                </a:srgbClr>
              </a:outerShdw>
            </a:effectLst>
          </a:endParaRPr>
        </a:p>
      </dsp:txBody>
      <dsp:txXfrm>
        <a:off x="865378" y="5048334"/>
        <a:ext cx="828783" cy="813136"/>
      </dsp:txXfrm>
    </dsp:sp>
    <dsp:sp modelId="{52ECB888-9417-4203-8364-0B85421BE832}">
      <dsp:nvSpPr>
        <dsp:cNvPr id="0" name=""/>
        <dsp:cNvSpPr/>
      </dsp:nvSpPr>
      <dsp:spPr>
        <a:xfrm>
          <a:off x="2557890" y="4883503"/>
          <a:ext cx="454444" cy="454444"/>
        </a:xfrm>
        <a:prstGeom prst="mathPlus">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l-GR" sz="700" kern="1200"/>
        </a:p>
      </dsp:txBody>
      <dsp:txXfrm>
        <a:off x="2618127" y="5057282"/>
        <a:ext cx="333970" cy="106886"/>
      </dsp:txXfrm>
    </dsp:sp>
    <dsp:sp modelId="{0E4E4F03-849A-4C30-AA74-8763CA2ED184}">
      <dsp:nvSpPr>
        <dsp:cNvPr id="0" name=""/>
        <dsp:cNvSpPr/>
      </dsp:nvSpPr>
      <dsp:spPr>
        <a:xfrm>
          <a:off x="6607167" y="4057234"/>
          <a:ext cx="1971153" cy="199754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ln w="18415" cmpd="sng">
                <a:prstDash val="solid"/>
              </a:ln>
              <a:effectLst>
                <a:outerShdw blurRad="63500" dir="3600000" algn="tl" rotWithShape="0">
                  <a:srgbClr val="000000">
                    <a:alpha val="70000"/>
                  </a:srgbClr>
                </a:outerShdw>
              </a:effectLst>
              <a:latin typeface="Georgia" pitchFamily="18" charset="0"/>
            </a:rPr>
            <a:t>chance of becoming self-reliant</a:t>
          </a:r>
          <a:endParaRPr lang="el-GR" sz="2100" b="1" kern="1200" dirty="0"/>
        </a:p>
      </dsp:txBody>
      <dsp:txXfrm>
        <a:off x="6895836" y="4349767"/>
        <a:ext cx="1393815" cy="1412477"/>
      </dsp:txXfrm>
    </dsp:sp>
    <dsp:sp modelId="{11609E53-AED4-4BF7-BDB6-6C3F61D0473E}">
      <dsp:nvSpPr>
        <dsp:cNvPr id="0" name=""/>
        <dsp:cNvSpPr/>
      </dsp:nvSpPr>
      <dsp:spPr>
        <a:xfrm rot="10796362" flipH="1">
          <a:off x="3672562" y="4349202"/>
          <a:ext cx="1772790" cy="701192"/>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l-GR" sz="1700" kern="1200"/>
        </a:p>
      </dsp:txBody>
      <dsp:txXfrm rot="10800000">
        <a:off x="3672562" y="4489551"/>
        <a:ext cx="1562432" cy="420716"/>
      </dsp:txXfrm>
    </dsp:sp>
    <dsp:sp modelId="{0BC04F31-3092-4338-83E9-7B3D410BF0F5}">
      <dsp:nvSpPr>
        <dsp:cNvPr id="0" name=""/>
        <dsp:cNvSpPr/>
      </dsp:nvSpPr>
      <dsp:spPr>
        <a:xfrm>
          <a:off x="8292205" y="3021572"/>
          <a:ext cx="1731967" cy="1604942"/>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none" kern="1200" dirty="0">
              <a:ln w="18415" cmpd="sng">
                <a:prstDash val="solid"/>
              </a:ln>
              <a:effectLst>
                <a:outerShdw blurRad="63500" dir="3600000" algn="tl" rotWithShape="0">
                  <a:srgbClr val="000000">
                    <a:alpha val="70000"/>
                  </a:srgbClr>
                </a:outerShdw>
              </a:effectLst>
              <a:latin typeface="Georgia" pitchFamily="18" charset="0"/>
            </a:rPr>
            <a:t>the acquisition of a new language</a:t>
          </a:r>
          <a:endParaRPr lang="el-GR" sz="1600" b="1" u="none" kern="1200" dirty="0"/>
        </a:p>
      </dsp:txBody>
      <dsp:txXfrm>
        <a:off x="8545846" y="3256610"/>
        <a:ext cx="1224685" cy="1134866"/>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1D3DD09-6100-49D4-8A62-9294F5AABBF3}" type="datetime1">
              <a:rPr lang="el-GR" smtClean="0"/>
              <a:pPr rtl="0"/>
              <a:t>3/9/2019</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l-GR"/>
              <a:pPr rtl="0"/>
              <a:t>‹#›</a:t>
            </a:fld>
            <a:endParaRPr lang="el-G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9574EF-8586-40E5-A545-57627CF0ADA4}" type="datetime1">
              <a:rPr lang="el-GR" noProof="0" smtClean="0"/>
              <a:pPr rtl="0"/>
              <a:t>3/9/2019</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l-GR" noProof="0"/>
              <a:pPr rtl="0"/>
              <a:t>‹#›</a:t>
            </a:fld>
            <a:endParaRPr lang="el-G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sz="1200" b="1" dirty="0">
                <a:cs typeface="Arial" pitchFamily="34" charset="0"/>
              </a:rPr>
              <a:t>ΣΗΜΕΙΩΣΗ: </a:t>
            </a:r>
            <a:r>
              <a:rPr lang="el-GR" sz="1200" dirty="0">
                <a:cs typeface="Arial" pitchFamily="34" charset="0"/>
              </a:rPr>
              <a:t>Θέλετε διαφορετική εικόνα σε αυτή τη διαφάνεια; Επιλέξτε την εικόνα και διαγράψτε την. Στη συνέχεια, κάντε κλικ στο εικονίδιο "Εικόνες", στο σύμβολο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a:t>
            </a:fld>
            <a:endParaRPr lang="el-GR" dirty="0"/>
          </a:p>
        </p:txBody>
      </p:sp>
    </p:spTree>
    <p:extLst>
      <p:ext uri="{BB962C8B-B14F-4D97-AF65-F5344CB8AC3E}">
        <p14:creationId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a:t>
            </a:fld>
            <a:endParaRPr lang="el-GR" dirty="0"/>
          </a:p>
        </p:txBody>
      </p:sp>
    </p:spTree>
    <p:extLst>
      <p:ext uri="{BB962C8B-B14F-4D97-AF65-F5344CB8AC3E}">
        <p14:creationId xmlns:p14="http://schemas.microsoft.com/office/powerpoint/2010/main" val="379680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30"/>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pPr rtl="0"/>
            <a:fld id="{41BD2B9E-4988-49CE-AF87-794108667964}" type="datetime1">
              <a:rPr lang="el-GR" smtClean="0"/>
              <a:pPr rtl="0"/>
              <a:t>3/9/2019</a:t>
            </a:fld>
            <a:endParaRPr lang="el-GR" dirty="0"/>
          </a:p>
        </p:txBody>
      </p:sp>
      <p:sp>
        <p:nvSpPr>
          <p:cNvPr id="5" name="4 - Θέση υποσέλιδου"/>
          <p:cNvSpPr>
            <a:spLocks noGrp="1"/>
          </p:cNvSpPr>
          <p:nvPr>
            <p:ph type="ftr" sz="quarter" idx="11"/>
          </p:nvPr>
        </p:nvSpPr>
        <p:spPr/>
        <p:txBody>
          <a:bodyPr/>
          <a:lstStyle/>
          <a:p>
            <a:pPr rtl="0"/>
            <a:endParaRPr lang="el-GR" dirty="0"/>
          </a:p>
        </p:txBody>
      </p:sp>
      <p:sp>
        <p:nvSpPr>
          <p:cNvPr id="6" name="5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pPr rtl="0"/>
            <a:fld id="{B3EB7B7F-4DD6-44AE-9EB3-C58B166F3224}" type="datetime1">
              <a:rPr lang="el-GR" smtClean="0"/>
              <a:pPr rtl="0"/>
              <a:t>3/9/2019</a:t>
            </a:fld>
            <a:endParaRPr lang="el-GR" dirty="0"/>
          </a:p>
        </p:txBody>
      </p:sp>
      <p:sp>
        <p:nvSpPr>
          <p:cNvPr id="5" name="4 - Θέση υποσέλιδου"/>
          <p:cNvSpPr>
            <a:spLocks noGrp="1"/>
          </p:cNvSpPr>
          <p:nvPr>
            <p:ph type="ftr" sz="quarter" idx="11"/>
          </p:nvPr>
        </p:nvSpPr>
        <p:spPr/>
        <p:txBody>
          <a:bodyPr/>
          <a:lstStyle/>
          <a:p>
            <a:pPr rtl="0"/>
            <a:endParaRPr lang="el-GR" dirty="0"/>
          </a:p>
        </p:txBody>
      </p:sp>
      <p:sp>
        <p:nvSpPr>
          <p:cNvPr id="6" name="5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1785600" y="274643"/>
            <a:ext cx="36576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812800" y="274643"/>
            <a:ext cx="107696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pPr rtl="0"/>
            <a:fld id="{B3EB7B7F-4DD6-44AE-9EB3-C58B166F3224}" type="datetime1">
              <a:rPr lang="el-GR" smtClean="0"/>
              <a:pPr rtl="0"/>
              <a:t>3/9/2019</a:t>
            </a:fld>
            <a:endParaRPr lang="el-GR" dirty="0"/>
          </a:p>
        </p:txBody>
      </p:sp>
      <p:sp>
        <p:nvSpPr>
          <p:cNvPr id="5" name="4 - Θέση υποσέλιδου"/>
          <p:cNvSpPr>
            <a:spLocks noGrp="1"/>
          </p:cNvSpPr>
          <p:nvPr>
            <p:ph type="ftr" sz="quarter" idx="11"/>
          </p:nvPr>
        </p:nvSpPr>
        <p:spPr/>
        <p:txBody>
          <a:bodyPr/>
          <a:lstStyle/>
          <a:p>
            <a:pPr rtl="0"/>
            <a:endParaRPr lang="el-GR" dirty="0"/>
          </a:p>
        </p:txBody>
      </p:sp>
      <p:sp>
        <p:nvSpPr>
          <p:cNvPr id="6" name="5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Διαφάνεια τίτλου με εικόνα">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l-GR" dirty="0"/>
              <a:t>Στυλ κύριου τίτλου</a:t>
            </a:r>
          </a:p>
        </p:txBody>
      </p:sp>
      <p:sp>
        <p:nvSpPr>
          <p:cNvPr id="11" name="Θέση εικόνας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endParaRPr lang="el-GR" dirty="0"/>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Tree>
    <p:extLst>
      <p:ext uri="{BB962C8B-B14F-4D97-AF65-F5344CB8AC3E}">
        <p14:creationId xmlns:p14="http://schemas.microsoft.com/office/powerpoint/2010/main" val="267394360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pPr rtl="0"/>
            <a:fld id="{B3EB7B7F-4DD6-44AE-9EB3-C58B166F3224}" type="datetime1">
              <a:rPr lang="el-GR" smtClean="0"/>
              <a:pPr rtl="0"/>
              <a:t>3/9/2019</a:t>
            </a:fld>
            <a:endParaRPr lang="el-GR" dirty="0"/>
          </a:p>
        </p:txBody>
      </p:sp>
      <p:sp>
        <p:nvSpPr>
          <p:cNvPr id="5" name="4 - Θέση υποσέλιδου"/>
          <p:cNvSpPr>
            <a:spLocks noGrp="1"/>
          </p:cNvSpPr>
          <p:nvPr>
            <p:ph type="ftr" sz="quarter" idx="11"/>
          </p:nvPr>
        </p:nvSpPr>
        <p:spPr/>
        <p:txBody>
          <a:bodyPr/>
          <a:lstStyle/>
          <a:p>
            <a:pPr rtl="0"/>
            <a:endParaRPr lang="el-GR" dirty="0"/>
          </a:p>
        </p:txBody>
      </p:sp>
      <p:sp>
        <p:nvSpPr>
          <p:cNvPr id="6" name="5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5"/>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rtl="0"/>
            <a:fld id="{BA78424C-168F-4708-A9C2-C6E310839612}" type="datetime1">
              <a:rPr lang="el-GR" smtClean="0"/>
              <a:pPr rtl="0"/>
              <a:t>3/9/2019</a:t>
            </a:fld>
            <a:endParaRPr lang="el-GR" dirty="0"/>
          </a:p>
        </p:txBody>
      </p:sp>
      <p:sp>
        <p:nvSpPr>
          <p:cNvPr id="5" name="4 - Θέση υποσέλιδου"/>
          <p:cNvSpPr>
            <a:spLocks noGrp="1"/>
          </p:cNvSpPr>
          <p:nvPr>
            <p:ph type="ftr" sz="quarter" idx="11"/>
          </p:nvPr>
        </p:nvSpPr>
        <p:spPr/>
        <p:txBody>
          <a:bodyPr/>
          <a:lstStyle/>
          <a:p>
            <a:pPr rtl="0"/>
            <a:endParaRPr lang="el-GR" dirty="0"/>
          </a:p>
        </p:txBody>
      </p:sp>
      <p:sp>
        <p:nvSpPr>
          <p:cNvPr id="6" name="5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pPr rtl="0"/>
            <a:fld id="{59D6F464-9B66-4A13-9960-869CE7143259}" type="datetime1">
              <a:rPr lang="el-GR" smtClean="0"/>
              <a:pPr rtl="0"/>
              <a:t>3/9/2019</a:t>
            </a:fld>
            <a:endParaRPr lang="el-GR" dirty="0"/>
          </a:p>
        </p:txBody>
      </p:sp>
      <p:sp>
        <p:nvSpPr>
          <p:cNvPr id="6" name="5 - Θέση υποσέλιδου"/>
          <p:cNvSpPr>
            <a:spLocks noGrp="1"/>
          </p:cNvSpPr>
          <p:nvPr>
            <p:ph type="ftr" sz="quarter" idx="11"/>
          </p:nvPr>
        </p:nvSpPr>
        <p:spPr/>
        <p:txBody>
          <a:bodyPr/>
          <a:lstStyle/>
          <a:p>
            <a:pPr rtl="0"/>
            <a:endParaRPr lang="el-GR" dirty="0"/>
          </a:p>
        </p:txBody>
      </p:sp>
      <p:sp>
        <p:nvSpPr>
          <p:cNvPr id="7" name="6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pPr rtl="0"/>
            <a:fld id="{6042C300-8C74-4389-81B0-95393FF7A6E3}" type="datetime1">
              <a:rPr lang="el-GR" smtClean="0"/>
              <a:pPr rtl="0"/>
              <a:t>3/9/2019</a:t>
            </a:fld>
            <a:endParaRPr lang="el-GR" dirty="0"/>
          </a:p>
        </p:txBody>
      </p:sp>
      <p:sp>
        <p:nvSpPr>
          <p:cNvPr id="8" name="7 - Θέση υποσέλιδου"/>
          <p:cNvSpPr>
            <a:spLocks noGrp="1"/>
          </p:cNvSpPr>
          <p:nvPr>
            <p:ph type="ftr" sz="quarter" idx="11"/>
          </p:nvPr>
        </p:nvSpPr>
        <p:spPr/>
        <p:txBody>
          <a:bodyPr/>
          <a:lstStyle/>
          <a:p>
            <a:pPr rtl="0"/>
            <a:endParaRPr lang="el-GR" dirty="0"/>
          </a:p>
        </p:txBody>
      </p:sp>
      <p:sp>
        <p:nvSpPr>
          <p:cNvPr id="9" name="8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pPr rtl="0"/>
            <a:fld id="{C87E7D3D-E08E-42F2-82D8-04E1066C2EAE}" type="datetime1">
              <a:rPr lang="el-GR" smtClean="0"/>
              <a:pPr rtl="0"/>
              <a:t>3/9/2019</a:t>
            </a:fld>
            <a:endParaRPr lang="el-GR" dirty="0"/>
          </a:p>
        </p:txBody>
      </p:sp>
      <p:sp>
        <p:nvSpPr>
          <p:cNvPr id="4" name="3 - Θέση υποσέλιδου"/>
          <p:cNvSpPr>
            <a:spLocks noGrp="1"/>
          </p:cNvSpPr>
          <p:nvPr>
            <p:ph type="ftr" sz="quarter" idx="11"/>
          </p:nvPr>
        </p:nvSpPr>
        <p:spPr/>
        <p:txBody>
          <a:bodyPr/>
          <a:lstStyle/>
          <a:p>
            <a:pPr rtl="0"/>
            <a:endParaRPr lang="el-GR" dirty="0"/>
          </a:p>
        </p:txBody>
      </p:sp>
      <p:sp>
        <p:nvSpPr>
          <p:cNvPr id="5" name="4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rtl="0"/>
            <a:fld id="{B3EB7B7F-4DD6-44AE-9EB3-C58B166F3224}" type="datetime1">
              <a:rPr lang="el-GR" smtClean="0"/>
              <a:pPr rtl="0"/>
              <a:t>3/9/2019</a:t>
            </a:fld>
            <a:endParaRPr lang="el-GR" dirty="0"/>
          </a:p>
        </p:txBody>
      </p:sp>
      <p:sp>
        <p:nvSpPr>
          <p:cNvPr id="3" name="2 - Θέση υποσέλιδου"/>
          <p:cNvSpPr>
            <a:spLocks noGrp="1"/>
          </p:cNvSpPr>
          <p:nvPr>
            <p:ph type="ftr" sz="quarter" idx="11"/>
          </p:nvPr>
        </p:nvSpPr>
        <p:spPr/>
        <p:txBody>
          <a:bodyPr/>
          <a:lstStyle/>
          <a:p>
            <a:pPr rtl="0"/>
            <a:endParaRPr lang="el-GR" dirty="0"/>
          </a:p>
        </p:txBody>
      </p:sp>
      <p:sp>
        <p:nvSpPr>
          <p:cNvPr id="4" name="3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rtl="0"/>
            <a:fld id="{E1E9B397-9691-4611-9881-C8783CF453F4}" type="datetime1">
              <a:rPr lang="el-GR" smtClean="0"/>
              <a:pPr rtl="0"/>
              <a:t>3/9/2019</a:t>
            </a:fld>
            <a:endParaRPr lang="el-GR" dirty="0"/>
          </a:p>
        </p:txBody>
      </p:sp>
      <p:sp>
        <p:nvSpPr>
          <p:cNvPr id="6" name="5 - Θέση υποσέλιδου"/>
          <p:cNvSpPr>
            <a:spLocks noGrp="1"/>
          </p:cNvSpPr>
          <p:nvPr>
            <p:ph type="ftr" sz="quarter" idx="11"/>
          </p:nvPr>
        </p:nvSpPr>
        <p:spPr/>
        <p:txBody>
          <a:bodyPr/>
          <a:lstStyle/>
          <a:p>
            <a:pPr rtl="0"/>
            <a:endParaRPr lang="el-GR" dirty="0"/>
          </a:p>
        </p:txBody>
      </p:sp>
      <p:sp>
        <p:nvSpPr>
          <p:cNvPr id="7" name="6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rtl="0"/>
            <a:fld id="{7EAA3DF0-460C-4A1D-A961-0C2D9788FFD0}" type="datetime1">
              <a:rPr lang="el-GR" smtClean="0"/>
              <a:pPr rtl="0"/>
              <a:t>3/9/2019</a:t>
            </a:fld>
            <a:endParaRPr lang="el-GR" dirty="0"/>
          </a:p>
        </p:txBody>
      </p:sp>
      <p:sp>
        <p:nvSpPr>
          <p:cNvPr id="6" name="5 - Θέση υποσέλιδου"/>
          <p:cNvSpPr>
            <a:spLocks noGrp="1"/>
          </p:cNvSpPr>
          <p:nvPr>
            <p:ph type="ftr" sz="quarter" idx="11"/>
          </p:nvPr>
        </p:nvSpPr>
        <p:spPr/>
        <p:txBody>
          <a:bodyPr/>
          <a:lstStyle/>
          <a:p>
            <a:pPr rtl="0"/>
            <a:endParaRPr lang="el-GR" dirty="0"/>
          </a:p>
        </p:txBody>
      </p:sp>
      <p:sp>
        <p:nvSpPr>
          <p:cNvPr id="7" name="6 - Θέση αριθμού διαφάνειας"/>
          <p:cNvSpPr>
            <a:spLocks noGrp="1"/>
          </p:cNvSpPr>
          <p:nvPr>
            <p:ph type="sldNum" sz="quarter" idx="12"/>
          </p:nvPr>
        </p:nvSpPr>
        <p:spPr/>
        <p:txBody>
          <a:bodyPr/>
          <a:lstStyle/>
          <a:p>
            <a:pPr rtl="0"/>
            <a:fld id="{0FF54DE5-C571-48E8-A5BC-B369434E2F44}" type="slidenum">
              <a:rPr lang="el-GR" smtClean="0"/>
              <a:pPr rtl="0"/>
              <a:t>‹#›</a:t>
            </a:fld>
            <a:endParaRPr lang="el-GR"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3EB7B7F-4DD6-44AE-9EB3-C58B166F3224}" type="datetime1">
              <a:rPr lang="el-GR" smtClean="0"/>
              <a:pPr rtl="0"/>
              <a:t>3/9/2019</a:t>
            </a:fld>
            <a:endParaRPr lang="el-GR" dirty="0"/>
          </a:p>
        </p:txBody>
      </p:sp>
      <p:sp>
        <p:nvSpPr>
          <p:cNvPr id="5" name="4 - Θέση υποσέλιδου"/>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l-GR" dirty="0"/>
          </a:p>
        </p:txBody>
      </p:sp>
      <p:sp>
        <p:nvSpPr>
          <p:cNvPr id="6" name="5 - Θέση αριθμού διαφάνειας"/>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FF54DE5-C571-48E8-A5BC-B369434E2F44}" type="slidenum">
              <a:rPr lang="el-GR" smtClean="0"/>
              <a:pPr rtl="0"/>
              <a:t>‹#›</a:t>
            </a:fld>
            <a:endParaRPr lang="el-GR"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Θέση εικόνας" descr="5a1e75d74.jpg"/>
          <p:cNvPicPr>
            <a:picLocks noGrp="1" noChangeAspect="1"/>
          </p:cNvPicPr>
          <p:nvPr>
            <p:ph type="pic" sz="quarter" idx="13"/>
          </p:nvPr>
        </p:nvPicPr>
        <p:blipFill>
          <a:blip r:embed="rId3"/>
          <a:srcRect l="8733" r="8733"/>
          <a:stretch>
            <a:fillRect/>
          </a:stretch>
        </p:blipFill>
        <p:spPr>
          <a:xfrm>
            <a:off x="12033" y="80480"/>
            <a:ext cx="12192000" cy="6837680"/>
          </a:xfrm>
          <a:prstGeom prst="rect">
            <a:avLst/>
          </a:prstGeom>
          <a:ln w="228600" cap="sq" cmpd="thickThin">
            <a:solidFill>
              <a:srgbClr val="000000"/>
            </a:solidFill>
            <a:prstDash val="solid"/>
            <a:miter lim="800000"/>
          </a:ln>
          <a:effectLst>
            <a:innerShdw blurRad="76200">
              <a:srgbClr val="000000"/>
            </a:innerShdw>
          </a:effectLst>
        </p:spPr>
      </p:pic>
      <p:sp>
        <p:nvSpPr>
          <p:cNvPr id="6" name="Τίτλος 5"/>
          <p:cNvSpPr>
            <a:spLocks noGrp="1"/>
          </p:cNvSpPr>
          <p:nvPr>
            <p:ph type="ctrTitle"/>
          </p:nvPr>
        </p:nvSpPr>
        <p:spPr>
          <a:xfrm>
            <a:off x="-245660" y="1037229"/>
            <a:ext cx="5734050" cy="2219691"/>
          </a:xfrm>
        </p:spPr>
        <p:txBody>
          <a:bodyPr rtlCol="0" anchor="ctr">
            <a:noAutofit/>
          </a:bodyPr>
          <a:lstStyle/>
          <a:p>
            <a:pPr algn="ctr"/>
            <a:r>
              <a:rPr lang="en-US" sz="4800" b="1" u="sng" cap="none"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Georgia" pitchFamily="18" charset="0"/>
              </a:rPr>
              <a:t>EDUCATION IN REFUGEE CAMPS</a:t>
            </a:r>
            <a:br>
              <a:rPr lang="el-GR" sz="5400" b="1" u="sng" cap="none" dirty="0">
                <a:ln w="12700">
                  <a:solidFill>
                    <a:schemeClr val="tx1"/>
                  </a:solidFill>
                  <a:prstDash val="solid"/>
                </a:ln>
                <a:solidFill>
                  <a:schemeClr val="bg1"/>
                </a:solidFill>
                <a:effectLst>
                  <a:outerShdw blurRad="41275" dist="20320" dir="1800000" algn="tl" rotWithShape="0">
                    <a:srgbClr val="000000">
                      <a:alpha val="40000"/>
                    </a:srgbClr>
                  </a:outerShdw>
                </a:effectLst>
              </a:rPr>
            </a:br>
            <a:endParaRPr lang="el-GR" sz="5400" b="1" u="sng" cap="none"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5" name="4 - Εικόνα" descr="αρχείο λήψης.jpg"/>
          <p:cNvPicPr>
            <a:picLocks noChangeAspect="1"/>
          </p:cNvPicPr>
          <p:nvPr/>
        </p:nvPicPr>
        <p:blipFill>
          <a:blip r:embed="rId4"/>
          <a:stretch>
            <a:fillRect/>
          </a:stretch>
        </p:blipFill>
        <p:spPr>
          <a:xfrm>
            <a:off x="9108033" y="5989185"/>
            <a:ext cx="3096000" cy="868815"/>
          </a:xfrm>
          <a:prstGeom prst="rect">
            <a:avLst/>
          </a:prstGeom>
          <a:blipFill>
            <a:blip r:embed="rId4"/>
            <a:stretch>
              <a:fillRect/>
            </a:stretch>
          </a:blipFill>
        </p:spPr>
      </p:pic>
      <p:pic>
        <p:nvPicPr>
          <p:cNvPr id="7" name="6 - Εικόνα" descr="3cfc8126161dc8c37f5466fa96704e50_XL.jpg"/>
          <p:cNvPicPr>
            <a:picLocks noChangeAspect="1"/>
          </p:cNvPicPr>
          <p:nvPr/>
        </p:nvPicPr>
        <p:blipFill>
          <a:blip r:embed="rId5"/>
          <a:stretch>
            <a:fillRect/>
          </a:stretch>
        </p:blipFill>
        <p:spPr>
          <a:xfrm>
            <a:off x="10073752" y="5174254"/>
            <a:ext cx="2007741" cy="716457"/>
          </a:xfrm>
          <a:prstGeom prst="rect">
            <a:avLst/>
          </a:prstGeom>
        </p:spPr>
      </p:pic>
    </p:spTree>
    <p:extLst>
      <p:ext uri="{BB962C8B-B14F-4D97-AF65-F5344CB8AC3E}">
        <p14:creationId xmlns:p14="http://schemas.microsoft.com/office/powerpoint/2010/main" val="1652133998"/>
      </p:ext>
    </p:extLst>
  </p:cSld>
  <p:clrMapOvr>
    <a:masterClrMapping/>
  </p:clrMapOvr>
  <p:transition spd="med">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51803" y="527856"/>
            <a:ext cx="10972800" cy="1143000"/>
          </a:xfrm>
        </p:spPr>
        <p:txBody>
          <a:bodyPr>
            <a:noAutofit/>
          </a:bodyPr>
          <a:lstStyle/>
          <a:p>
            <a:r>
              <a:rPr lang="en-US" sz="6000" b="1" u="sng" dirty="0">
                <a:latin typeface="Georgia" pitchFamily="18" charset="0"/>
              </a:rPr>
              <a:t>End of the presentation</a:t>
            </a:r>
            <a:endParaRPr lang="el-GR" b="1" u="sng" dirty="0"/>
          </a:p>
        </p:txBody>
      </p:sp>
      <p:sp>
        <p:nvSpPr>
          <p:cNvPr id="3" name="2 - Θέση περιεχομένου"/>
          <p:cNvSpPr>
            <a:spLocks noGrp="1"/>
          </p:cNvSpPr>
          <p:nvPr>
            <p:ph idx="1"/>
          </p:nvPr>
        </p:nvSpPr>
        <p:spPr>
          <a:xfrm>
            <a:off x="778412" y="1628341"/>
            <a:ext cx="10972800" cy="4525963"/>
          </a:xfrm>
        </p:spPr>
        <p:txBody>
          <a:bodyPr>
            <a:normAutofit fontScale="77500" lnSpcReduction="20000"/>
          </a:bodyPr>
          <a:lstStyle/>
          <a:p>
            <a:pPr algn="ctr">
              <a:buNone/>
            </a:pPr>
            <a:endParaRPr lang="en-US" dirty="0"/>
          </a:p>
          <a:p>
            <a:pPr algn="ctr">
              <a:buNone/>
            </a:pPr>
            <a:endParaRPr lang="en-US" dirty="0"/>
          </a:p>
          <a:p>
            <a:pPr algn="ctr">
              <a:buNone/>
            </a:pPr>
            <a:r>
              <a:rPr lang="en-US" sz="3600" b="1" dirty="0">
                <a:latin typeface="Georgia" pitchFamily="18" charset="0"/>
              </a:rPr>
              <a:t>Students: ATHANASIA NIKOLAIDOU</a:t>
            </a:r>
          </a:p>
          <a:p>
            <a:pPr algn="ctr">
              <a:buNone/>
            </a:pPr>
            <a:r>
              <a:rPr lang="en-US" sz="3600" b="1" dirty="0">
                <a:latin typeface="Georgia" pitchFamily="18" charset="0"/>
              </a:rPr>
              <a:t>          VIRGINIA ZAFEIRIOU</a:t>
            </a:r>
          </a:p>
          <a:p>
            <a:pPr algn="ctr">
              <a:buNone/>
            </a:pPr>
            <a:r>
              <a:rPr lang="en-US" sz="3600" b="1" dirty="0">
                <a:latin typeface="Georgia" pitchFamily="18" charset="0"/>
              </a:rPr>
              <a:t>Supervisor Teacher: Triantafyllia Vrana  </a:t>
            </a:r>
          </a:p>
          <a:p>
            <a:pPr algn="ctr">
              <a:buNone/>
            </a:pPr>
            <a:endParaRPr lang="en-US" sz="3600" dirty="0">
              <a:latin typeface="Georgia" pitchFamily="18" charset="0"/>
            </a:endParaRPr>
          </a:p>
          <a:p>
            <a:pPr algn="ctr">
              <a:buNone/>
            </a:pPr>
            <a:r>
              <a:rPr lang="en-US" sz="3900" b="1" u="sng" dirty="0">
                <a:latin typeface="Georgia" pitchFamily="18" charset="0"/>
              </a:rPr>
              <a:t>THANK YOU FOR </a:t>
            </a:r>
          </a:p>
          <a:p>
            <a:pPr algn="ctr">
              <a:buNone/>
            </a:pPr>
            <a:r>
              <a:rPr lang="en-US" sz="3900" b="1" u="sng" dirty="0">
                <a:latin typeface="Georgia" pitchFamily="18" charset="0"/>
              </a:rPr>
              <a:t>YOUR ATTENTION</a:t>
            </a:r>
          </a:p>
          <a:p>
            <a:pPr>
              <a:buNone/>
            </a:pPr>
            <a:br>
              <a:rPr lang="en-US" sz="3600" dirty="0"/>
            </a:br>
            <a:endParaRPr lang="el-GR" sz="3600" dirty="0">
              <a:latin typeface="Georgia" pitchFamily="18" charset="0"/>
            </a:endParaRPr>
          </a:p>
        </p:txBody>
      </p:sp>
      <p:sp>
        <p:nvSpPr>
          <p:cNvPr id="4" name="3 - Γελαστό πρόσωπο"/>
          <p:cNvSpPr/>
          <p:nvPr/>
        </p:nvSpPr>
        <p:spPr>
          <a:xfrm>
            <a:off x="1165411" y="3890682"/>
            <a:ext cx="1515036" cy="1299881"/>
          </a:xfrm>
          <a:prstGeom prst="smileyFac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7" dur="80"/>
                                        <p:tgtEl>
                                          <p:spTgt spid="3">
                                            <p:txEl>
                                              <p:pRg st="2" end="2"/>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3" end="3"/>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9"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1" dur="80"/>
                                        <p:tgtEl>
                                          <p:spTgt spid="3">
                                            <p:txEl>
                                              <p:pRg st="4" end="4"/>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iterate type="lt">
                                    <p:tmPct val="0"/>
                                  </p:iterate>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down)">
                                      <p:cBhvr>
                                        <p:cTn id="36" dur="580">
                                          <p:stCondLst>
                                            <p:cond delay="0"/>
                                          </p:stCondLst>
                                        </p:cTn>
                                        <p:tgtEl>
                                          <p:spTgt spid="3">
                                            <p:txEl>
                                              <p:pRg st="6" end="6"/>
                                            </p:txEl>
                                          </p:spTgt>
                                        </p:tgtEl>
                                      </p:cBhvr>
                                    </p:animEffect>
                                    <p:anim calcmode="lin" valueType="num">
                                      <p:cBhvr>
                                        <p:cTn id="3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6" end="6"/>
                                            </p:txEl>
                                          </p:spTgt>
                                        </p:tgtEl>
                                      </p:cBhvr>
                                      <p:to x="100000" y="60000"/>
                                    </p:animScale>
                                    <p:animScale>
                                      <p:cBhvr>
                                        <p:cTn id="43" dur="166" decel="50000">
                                          <p:stCondLst>
                                            <p:cond delay="676"/>
                                          </p:stCondLst>
                                        </p:cTn>
                                        <p:tgtEl>
                                          <p:spTgt spid="3">
                                            <p:txEl>
                                              <p:pRg st="6" end="6"/>
                                            </p:txEl>
                                          </p:spTgt>
                                        </p:tgtEl>
                                      </p:cBhvr>
                                      <p:to x="100000" y="100000"/>
                                    </p:animScale>
                                    <p:animScale>
                                      <p:cBhvr>
                                        <p:cTn id="44" dur="26">
                                          <p:stCondLst>
                                            <p:cond delay="1312"/>
                                          </p:stCondLst>
                                        </p:cTn>
                                        <p:tgtEl>
                                          <p:spTgt spid="3">
                                            <p:txEl>
                                              <p:pRg st="6" end="6"/>
                                            </p:txEl>
                                          </p:spTgt>
                                        </p:tgtEl>
                                      </p:cBhvr>
                                      <p:to x="100000" y="80000"/>
                                    </p:animScale>
                                    <p:animScale>
                                      <p:cBhvr>
                                        <p:cTn id="45" dur="166" decel="50000">
                                          <p:stCondLst>
                                            <p:cond delay="1338"/>
                                          </p:stCondLst>
                                        </p:cTn>
                                        <p:tgtEl>
                                          <p:spTgt spid="3">
                                            <p:txEl>
                                              <p:pRg st="6" end="6"/>
                                            </p:txEl>
                                          </p:spTgt>
                                        </p:tgtEl>
                                      </p:cBhvr>
                                      <p:to x="100000" y="100000"/>
                                    </p:animScale>
                                    <p:animScale>
                                      <p:cBhvr>
                                        <p:cTn id="46" dur="26">
                                          <p:stCondLst>
                                            <p:cond delay="1642"/>
                                          </p:stCondLst>
                                        </p:cTn>
                                        <p:tgtEl>
                                          <p:spTgt spid="3">
                                            <p:txEl>
                                              <p:pRg st="6" end="6"/>
                                            </p:txEl>
                                          </p:spTgt>
                                        </p:tgtEl>
                                      </p:cBhvr>
                                      <p:to x="100000" y="90000"/>
                                    </p:animScale>
                                    <p:animScale>
                                      <p:cBhvr>
                                        <p:cTn id="47" dur="166" decel="50000">
                                          <p:stCondLst>
                                            <p:cond delay="1668"/>
                                          </p:stCondLst>
                                        </p:cTn>
                                        <p:tgtEl>
                                          <p:spTgt spid="3">
                                            <p:txEl>
                                              <p:pRg st="6" end="6"/>
                                            </p:txEl>
                                          </p:spTgt>
                                        </p:tgtEl>
                                      </p:cBhvr>
                                      <p:to x="100000" y="100000"/>
                                    </p:animScale>
                                    <p:animScale>
                                      <p:cBhvr>
                                        <p:cTn id="48" dur="26">
                                          <p:stCondLst>
                                            <p:cond delay="1808"/>
                                          </p:stCondLst>
                                        </p:cTn>
                                        <p:tgtEl>
                                          <p:spTgt spid="3">
                                            <p:txEl>
                                              <p:pRg st="6" end="6"/>
                                            </p:txEl>
                                          </p:spTgt>
                                        </p:tgtEl>
                                      </p:cBhvr>
                                      <p:to x="100000" y="95000"/>
                                    </p:animScale>
                                    <p:animScale>
                                      <p:cBhvr>
                                        <p:cTn id="49" dur="166" decel="50000">
                                          <p:stCondLst>
                                            <p:cond delay="1834"/>
                                          </p:stCondLst>
                                        </p:cTn>
                                        <p:tgtEl>
                                          <p:spTgt spid="3">
                                            <p:txEl>
                                              <p:pRg st="6" end="6"/>
                                            </p:txEl>
                                          </p:spTgt>
                                        </p:tgtEl>
                                      </p:cBhvr>
                                      <p:to x="100000" y="100000"/>
                                    </p:animScale>
                                  </p:childTnLst>
                                </p:cTn>
                              </p:par>
                              <p:par>
                                <p:cTn id="50" presetID="26" presetClass="entr" presetSubtype="0" fill="hold" nodeType="withEffect">
                                  <p:stCondLst>
                                    <p:cond delay="0"/>
                                  </p:stCondLst>
                                  <p:iterate type="lt">
                                    <p:tmPct val="0"/>
                                  </p:iterate>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down)">
                                      <p:cBhvr>
                                        <p:cTn id="52" dur="580">
                                          <p:stCondLst>
                                            <p:cond delay="0"/>
                                          </p:stCondLst>
                                        </p:cTn>
                                        <p:tgtEl>
                                          <p:spTgt spid="3">
                                            <p:txEl>
                                              <p:pRg st="7" end="7"/>
                                            </p:txEl>
                                          </p:spTgt>
                                        </p:tgtEl>
                                      </p:cBhvr>
                                    </p:animEffect>
                                    <p:anim calcmode="lin" valueType="num">
                                      <p:cBhvr>
                                        <p:cTn id="5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3">
                                            <p:txEl>
                                              <p:pRg st="7" end="7"/>
                                            </p:txEl>
                                          </p:spTgt>
                                        </p:tgtEl>
                                      </p:cBhvr>
                                      <p:to x="100000" y="60000"/>
                                    </p:animScale>
                                    <p:animScale>
                                      <p:cBhvr>
                                        <p:cTn id="59" dur="166" decel="50000">
                                          <p:stCondLst>
                                            <p:cond delay="676"/>
                                          </p:stCondLst>
                                        </p:cTn>
                                        <p:tgtEl>
                                          <p:spTgt spid="3">
                                            <p:txEl>
                                              <p:pRg st="7" end="7"/>
                                            </p:txEl>
                                          </p:spTgt>
                                        </p:tgtEl>
                                      </p:cBhvr>
                                      <p:to x="100000" y="100000"/>
                                    </p:animScale>
                                    <p:animScale>
                                      <p:cBhvr>
                                        <p:cTn id="60" dur="26">
                                          <p:stCondLst>
                                            <p:cond delay="1312"/>
                                          </p:stCondLst>
                                        </p:cTn>
                                        <p:tgtEl>
                                          <p:spTgt spid="3">
                                            <p:txEl>
                                              <p:pRg st="7" end="7"/>
                                            </p:txEl>
                                          </p:spTgt>
                                        </p:tgtEl>
                                      </p:cBhvr>
                                      <p:to x="100000" y="80000"/>
                                    </p:animScale>
                                    <p:animScale>
                                      <p:cBhvr>
                                        <p:cTn id="61" dur="166" decel="50000">
                                          <p:stCondLst>
                                            <p:cond delay="1338"/>
                                          </p:stCondLst>
                                        </p:cTn>
                                        <p:tgtEl>
                                          <p:spTgt spid="3">
                                            <p:txEl>
                                              <p:pRg st="7" end="7"/>
                                            </p:txEl>
                                          </p:spTgt>
                                        </p:tgtEl>
                                      </p:cBhvr>
                                      <p:to x="100000" y="100000"/>
                                    </p:animScale>
                                    <p:animScale>
                                      <p:cBhvr>
                                        <p:cTn id="62" dur="26">
                                          <p:stCondLst>
                                            <p:cond delay="1642"/>
                                          </p:stCondLst>
                                        </p:cTn>
                                        <p:tgtEl>
                                          <p:spTgt spid="3">
                                            <p:txEl>
                                              <p:pRg st="7" end="7"/>
                                            </p:txEl>
                                          </p:spTgt>
                                        </p:tgtEl>
                                      </p:cBhvr>
                                      <p:to x="100000" y="90000"/>
                                    </p:animScale>
                                    <p:animScale>
                                      <p:cBhvr>
                                        <p:cTn id="63" dur="166" decel="50000">
                                          <p:stCondLst>
                                            <p:cond delay="1668"/>
                                          </p:stCondLst>
                                        </p:cTn>
                                        <p:tgtEl>
                                          <p:spTgt spid="3">
                                            <p:txEl>
                                              <p:pRg st="7" end="7"/>
                                            </p:txEl>
                                          </p:spTgt>
                                        </p:tgtEl>
                                      </p:cBhvr>
                                      <p:to x="100000" y="100000"/>
                                    </p:animScale>
                                    <p:animScale>
                                      <p:cBhvr>
                                        <p:cTn id="64" dur="26">
                                          <p:stCondLst>
                                            <p:cond delay="1808"/>
                                          </p:stCondLst>
                                        </p:cTn>
                                        <p:tgtEl>
                                          <p:spTgt spid="3">
                                            <p:txEl>
                                              <p:pRg st="7" end="7"/>
                                            </p:txEl>
                                          </p:spTgt>
                                        </p:tgtEl>
                                      </p:cBhvr>
                                      <p:to x="100000" y="95000"/>
                                    </p:animScale>
                                    <p:animScale>
                                      <p:cBhvr>
                                        <p:cTn id="65"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5a1e75d74.jpg"/>
          <p:cNvPicPr>
            <a:picLocks noChangeAspect="1"/>
          </p:cNvPicPr>
          <p:nvPr/>
        </p:nvPicPr>
        <p:blipFill>
          <a:blip r:embed="rId3"/>
          <a:stretch>
            <a:fillRect/>
          </a:stretch>
        </p:blipFill>
        <p:spPr>
          <a:xfrm>
            <a:off x="0" y="-1"/>
            <a:ext cx="12191999" cy="6858001"/>
          </a:xfrm>
          <a:prstGeom prst="rect">
            <a:avLst/>
          </a:prstGeom>
          <a:ln w="228600" cap="sq" cmpd="thickThin">
            <a:solidFill>
              <a:srgbClr val="000000"/>
            </a:solidFill>
            <a:prstDash val="solid"/>
            <a:miter lim="800000"/>
          </a:ln>
          <a:effectLst>
            <a:innerShdw blurRad="76200">
              <a:srgbClr val="000000"/>
            </a:innerShdw>
          </a:effectLst>
        </p:spPr>
      </p:pic>
      <p:sp>
        <p:nvSpPr>
          <p:cNvPr id="13" name="Τίτλος 12"/>
          <p:cNvSpPr>
            <a:spLocks noGrp="1"/>
          </p:cNvSpPr>
          <p:nvPr>
            <p:ph type="title"/>
          </p:nvPr>
        </p:nvSpPr>
        <p:spPr>
          <a:xfrm>
            <a:off x="1118548" y="-237699"/>
            <a:ext cx="9980682" cy="1096962"/>
          </a:xfrm>
        </p:spPr>
        <p:txBody>
          <a:bodyPr rtlCol="0">
            <a:normAutofit/>
          </a:bodyPr>
          <a:lstStyle/>
          <a:p>
            <a:pPr rtl="0"/>
            <a:r>
              <a:rPr lang="en-US" sz="4400" b="1" u="sng" dirty="0">
                <a:solidFill>
                  <a:schemeClr val="bg1"/>
                </a:solidFill>
                <a:latin typeface="Georgia" pitchFamily="18" charset="0"/>
              </a:rPr>
              <a:t>THE OBJECTIVE OF THE UNHCR</a:t>
            </a:r>
            <a:endParaRPr lang="el-GR" sz="4400" b="1" u="sng" dirty="0">
              <a:solidFill>
                <a:schemeClr val="bg1"/>
              </a:solidFill>
              <a:latin typeface="Georgia" pitchFamily="18" charset="0"/>
            </a:endParaRPr>
          </a:p>
        </p:txBody>
      </p:sp>
      <p:sp>
        <p:nvSpPr>
          <p:cNvPr id="14" name="Θέση περιεχομένου 13"/>
          <p:cNvSpPr>
            <a:spLocks noGrp="1"/>
          </p:cNvSpPr>
          <p:nvPr>
            <p:ph idx="1"/>
          </p:nvPr>
        </p:nvSpPr>
        <p:spPr>
          <a:xfrm>
            <a:off x="0" y="808628"/>
            <a:ext cx="12192000" cy="6049371"/>
          </a:xfrm>
          <a:scene3d>
            <a:camera prst="orthographicFront"/>
            <a:lightRig rig="threePt" dir="t"/>
          </a:scene3d>
          <a:sp3d>
            <a:bevelT/>
          </a:sp3d>
        </p:spPr>
        <p:txBody>
          <a:bodyPr numCol="1" rtlCol="0">
            <a:noAutofit/>
          </a:bodyPr>
          <a:lstStyle/>
          <a:p>
            <a:pPr>
              <a:buFont typeface="Wingdings" pitchFamily="2" charset="2"/>
              <a:buChar char="Ø"/>
            </a:pPr>
            <a:r>
              <a:rPr lang="en-US" sz="2400" b="1" dirty="0">
                <a:solidFill>
                  <a:schemeClr val="bg1"/>
                </a:solidFill>
                <a:latin typeface="Georgia" pitchFamily="18" charset="0"/>
              </a:rPr>
              <a:t>UNHCR  advocates  for  access  to quality  education  for refugees  of  all  ages  through  their  inclusion  in  national  education  systems.</a:t>
            </a:r>
          </a:p>
          <a:p>
            <a:pPr>
              <a:buFont typeface="Wingdings" pitchFamily="2" charset="2"/>
              <a:buChar char="Ø"/>
            </a:pPr>
            <a:r>
              <a:rPr lang="en-US" sz="2400" b="1" dirty="0">
                <a:solidFill>
                  <a:schemeClr val="bg1"/>
                </a:solidFill>
                <a:latin typeface="Georgia" pitchFamily="18" charset="0"/>
              </a:rPr>
              <a:t>They  aim  to ensure  access  to school, or school-readiness  </a:t>
            </a:r>
            <a:r>
              <a:rPr lang="en-US" sz="2400" b="1" dirty="0" err="1">
                <a:solidFill>
                  <a:schemeClr val="bg1"/>
                </a:solidFill>
                <a:latin typeface="Georgia" pitchFamily="18" charset="0"/>
              </a:rPr>
              <a:t>programmes</a:t>
            </a:r>
            <a:r>
              <a:rPr lang="en-US" sz="2400" b="1" dirty="0">
                <a:solidFill>
                  <a:schemeClr val="bg1"/>
                </a:solidFill>
                <a:latin typeface="Georgia" pitchFamily="18" charset="0"/>
              </a:rPr>
              <a:t> , within  the  first  three  months  of  displacement.</a:t>
            </a:r>
          </a:p>
          <a:p>
            <a:endParaRPr lang="en-US" sz="2400" b="1" dirty="0">
              <a:solidFill>
                <a:schemeClr val="bg1"/>
              </a:solidFill>
            </a:endParaRPr>
          </a:p>
          <a:p>
            <a:pPr>
              <a:buFont typeface="Wingdings" pitchFamily="2" charset="2"/>
              <a:buChar char="Ø"/>
            </a:pPr>
            <a:r>
              <a:rPr lang="en-US" sz="2800" b="1" dirty="0">
                <a:solidFill>
                  <a:schemeClr val="bg1"/>
                </a:solidFill>
                <a:latin typeface="Georgia" pitchFamily="18" charset="0"/>
              </a:rPr>
              <a:t>   UNHCR is committed to extending primary and secondary education opportunities to all children and youth. They have worked :</a:t>
            </a:r>
          </a:p>
          <a:p>
            <a:endParaRPr lang="en-US" sz="2800" b="1" dirty="0">
              <a:ln>
                <a:solidFill>
                  <a:schemeClr val="bg1"/>
                </a:solidFill>
              </a:ln>
              <a:solidFill>
                <a:schemeClr val="bg1"/>
              </a:solidFill>
            </a:endParaRPr>
          </a:p>
          <a:p>
            <a:pPr>
              <a:buNone/>
            </a:pPr>
            <a:br>
              <a:rPr lang="en-US" sz="2400" dirty="0"/>
            </a:br>
            <a:endParaRPr lang="el-GR" sz="2400" dirty="0"/>
          </a:p>
          <a:p>
            <a:endParaRPr lang="en-US" sz="2400" b="1" dirty="0">
              <a:solidFill>
                <a:schemeClr val="bg1"/>
              </a:solidFill>
            </a:endParaRPr>
          </a:p>
        </p:txBody>
      </p:sp>
      <p:graphicFrame>
        <p:nvGraphicFramePr>
          <p:cNvPr id="9" name="8 - Διάγραμμα"/>
          <p:cNvGraphicFramePr/>
          <p:nvPr/>
        </p:nvGraphicFramePr>
        <p:xfrm>
          <a:off x="0" y="3957852"/>
          <a:ext cx="12192000" cy="29001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 Κατακόρυφος πάπυρος">
            <a:hlinkClick r:id="rId9" action="ppaction://hlinksldjump"/>
          </p:cNvPr>
          <p:cNvSpPr/>
          <p:nvPr/>
        </p:nvSpPr>
        <p:spPr>
          <a:xfrm>
            <a:off x="11150220" y="245659"/>
            <a:ext cx="600502" cy="545911"/>
          </a:xfrm>
          <a:prstGeom prst="verticalScroll">
            <a:avLst/>
          </a:prstGeom>
          <a:solidFill>
            <a:schemeClr val="bg1"/>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165425530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edge">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diamond(in)">
                                      <p:cBhvr>
                                        <p:cTn id="17" dur="20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77353" y="362804"/>
            <a:ext cx="9980682" cy="824552"/>
          </a:xfrm>
        </p:spPr>
        <p:txBody>
          <a:bodyPr>
            <a:noAutofit/>
          </a:bodyPr>
          <a:lstStyle/>
          <a:p>
            <a:r>
              <a:rPr lang="en-US" sz="4800" b="1" u="sng" dirty="0">
                <a:latin typeface="Georgia" pitchFamily="18" charset="0"/>
              </a:rPr>
              <a:t>Primary and Youth Education</a:t>
            </a:r>
            <a:br>
              <a:rPr lang="en-US" sz="5400" b="1" u="sng" dirty="0"/>
            </a:br>
            <a:endParaRPr lang="el-GR" sz="5400" u="sng" dirty="0"/>
          </a:p>
        </p:txBody>
      </p:sp>
      <p:sp>
        <p:nvSpPr>
          <p:cNvPr id="3" name="2 - Θέση περιεχομένου"/>
          <p:cNvSpPr>
            <a:spLocks noGrp="1"/>
          </p:cNvSpPr>
          <p:nvPr>
            <p:ph idx="1"/>
          </p:nvPr>
        </p:nvSpPr>
        <p:spPr>
          <a:xfrm>
            <a:off x="527714" y="822282"/>
            <a:ext cx="10972800" cy="4525963"/>
          </a:xfrm>
        </p:spPr>
        <p:txBody>
          <a:bodyPr/>
          <a:lstStyle/>
          <a:p>
            <a:pPr algn="just"/>
            <a:r>
              <a:rPr lang="en-US" sz="2400" b="1" dirty="0">
                <a:latin typeface="Georgia" pitchFamily="18" charset="0"/>
              </a:rPr>
              <a:t>The literacy and numeracy skills learned at primary and secondary level form the basis of lifelong learning. These enable refugee children and youth to continually build their knowledge and competencies in order to survive  and  thrive  in  their personal lives.</a:t>
            </a:r>
          </a:p>
          <a:p>
            <a:pPr>
              <a:buNone/>
            </a:pPr>
            <a:br>
              <a:rPr lang="en-US" dirty="0"/>
            </a:br>
            <a:endParaRPr lang="el-GR" dirty="0"/>
          </a:p>
        </p:txBody>
      </p:sp>
      <p:sp>
        <p:nvSpPr>
          <p:cNvPr id="4" name="3 - Έλλειψη"/>
          <p:cNvSpPr/>
          <p:nvPr/>
        </p:nvSpPr>
        <p:spPr>
          <a:xfrm>
            <a:off x="423482" y="3316941"/>
            <a:ext cx="3357349" cy="23201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latin typeface="Georgia" pitchFamily="18" charset="0"/>
              </a:rPr>
              <a:t>Quality education helps</a:t>
            </a:r>
            <a:endParaRPr lang="el-GR" sz="2800" b="1" spc="150" dirty="0">
              <a:ln w="11430"/>
              <a:solidFill>
                <a:srgbClr val="F8F8F8"/>
              </a:solidFill>
              <a:effectLst>
                <a:outerShdw blurRad="25400" algn="tl" rotWithShape="0">
                  <a:srgbClr val="000000">
                    <a:alpha val="43000"/>
                  </a:srgbClr>
                </a:outerShdw>
              </a:effectLst>
              <a:latin typeface="Georgia" pitchFamily="18" charset="0"/>
            </a:endParaRPr>
          </a:p>
        </p:txBody>
      </p:sp>
      <p:cxnSp>
        <p:nvCxnSpPr>
          <p:cNvPr id="7" name="6 - Ευθύγραμμο βέλος σύνδεσης"/>
          <p:cNvCxnSpPr>
            <a:stCxn id="4" idx="7"/>
            <a:endCxn id="12" idx="2"/>
          </p:cNvCxnSpPr>
          <p:nvPr/>
        </p:nvCxnSpPr>
        <p:spPr>
          <a:xfrm rot="5400000" flipH="1" flipV="1">
            <a:off x="4522499" y="2256593"/>
            <a:ext cx="166780" cy="26334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11 - Έλλειψη"/>
          <p:cNvSpPr/>
          <p:nvPr/>
        </p:nvSpPr>
        <p:spPr>
          <a:xfrm>
            <a:off x="5922620" y="2950847"/>
            <a:ext cx="2415654" cy="10781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a:ln w="11430"/>
                <a:solidFill>
                  <a:srgbClr val="F8F8F8"/>
                </a:solidFill>
                <a:effectLst>
                  <a:outerShdw blurRad="25400" algn="tl" rotWithShape="0">
                    <a:srgbClr val="000000">
                      <a:alpha val="43000"/>
                    </a:srgbClr>
                  </a:outerShdw>
                </a:effectLst>
                <a:latin typeface="Georgia" pitchFamily="18" charset="0"/>
              </a:rPr>
              <a:t>to develop critical thinking</a:t>
            </a:r>
            <a:endParaRPr lang="el-GR" b="1" spc="150" dirty="0">
              <a:ln w="11430"/>
              <a:solidFill>
                <a:srgbClr val="F8F8F8"/>
              </a:solidFill>
              <a:effectLst>
                <a:outerShdw blurRad="25400" algn="tl" rotWithShape="0">
                  <a:srgbClr val="000000">
                    <a:alpha val="43000"/>
                  </a:srgbClr>
                </a:outerShdw>
              </a:effectLst>
              <a:latin typeface="Georgia" pitchFamily="18" charset="0"/>
            </a:endParaRPr>
          </a:p>
        </p:txBody>
      </p:sp>
      <p:cxnSp>
        <p:nvCxnSpPr>
          <p:cNvPr id="14" name="13 - Ευθύγραμμο βέλος σύνδεσης"/>
          <p:cNvCxnSpPr>
            <a:stCxn id="4" idx="6"/>
            <a:endCxn id="18" idx="2"/>
          </p:cNvCxnSpPr>
          <p:nvPr/>
        </p:nvCxnSpPr>
        <p:spPr>
          <a:xfrm>
            <a:off x="3780831" y="4477001"/>
            <a:ext cx="2826424" cy="212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15 - Ευθύγραμμο βέλος σύνδεσης"/>
          <p:cNvCxnSpPr>
            <a:stCxn id="4" idx="5"/>
            <a:endCxn id="19" idx="0"/>
          </p:cNvCxnSpPr>
          <p:nvPr/>
        </p:nvCxnSpPr>
        <p:spPr>
          <a:xfrm rot="5400000" flipH="1" flipV="1">
            <a:off x="4518060" y="4053985"/>
            <a:ext cx="14401" cy="24722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17 - Έλλειψη"/>
          <p:cNvSpPr/>
          <p:nvPr/>
        </p:nvSpPr>
        <p:spPr>
          <a:xfrm>
            <a:off x="6607255" y="4034253"/>
            <a:ext cx="2306472" cy="9280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2000" b="1" spc="150" dirty="0">
                <a:ln w="11430"/>
                <a:solidFill>
                  <a:srgbClr val="F8F8F8"/>
                </a:solidFill>
                <a:effectLst>
                  <a:outerShdw blurRad="25400" algn="tl" rotWithShape="0">
                    <a:srgbClr val="000000">
                      <a:alpha val="43000"/>
                    </a:srgbClr>
                  </a:outerShdw>
                </a:effectLst>
                <a:latin typeface="Georgia" pitchFamily="18" charset="0"/>
              </a:rPr>
              <a:t>problem solving</a:t>
            </a:r>
            <a:endParaRPr lang="el-GR" sz="2000" b="1" spc="150" dirty="0">
              <a:ln w="11430"/>
              <a:solidFill>
                <a:srgbClr val="F8F8F8"/>
              </a:solidFill>
              <a:effectLst>
                <a:outerShdw blurRad="25400" algn="tl" rotWithShape="0">
                  <a:srgbClr val="000000">
                    <a:alpha val="43000"/>
                  </a:srgbClr>
                </a:outerShdw>
              </a:effectLst>
              <a:latin typeface="Georgia" pitchFamily="18" charset="0"/>
            </a:endParaRPr>
          </a:p>
        </p:txBody>
      </p:sp>
      <p:sp>
        <p:nvSpPr>
          <p:cNvPr id="19" name="18 - Έλλειψη"/>
          <p:cNvSpPr/>
          <p:nvPr/>
        </p:nvSpPr>
        <p:spPr>
          <a:xfrm>
            <a:off x="4574009" y="5282887"/>
            <a:ext cx="2374710" cy="10440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a:ln w="11430"/>
                <a:solidFill>
                  <a:srgbClr val="F8F8F8"/>
                </a:solidFill>
                <a:effectLst>
                  <a:outerShdw blurRad="25400" algn="tl" rotWithShape="0">
                    <a:srgbClr val="000000">
                      <a:alpha val="43000"/>
                    </a:srgbClr>
                  </a:outerShdw>
                </a:effectLst>
                <a:latin typeface="Georgia" pitchFamily="18" charset="0"/>
              </a:rPr>
              <a:t>analytical skills in daily life</a:t>
            </a:r>
            <a:endParaRPr lang="el-GR" b="1" spc="150" dirty="0">
              <a:ln w="11430"/>
              <a:solidFill>
                <a:srgbClr val="F8F8F8"/>
              </a:solidFill>
              <a:effectLst>
                <a:outerShdw blurRad="25400" algn="tl" rotWithShape="0">
                  <a:srgbClr val="000000">
                    <a:alpha val="43000"/>
                  </a:srgbClr>
                </a:outerShdw>
              </a:effectLst>
              <a:latin typeface="Georgia" pitchFamily="18" charset="0"/>
            </a:endParaRPr>
          </a:p>
        </p:txBody>
      </p:sp>
      <p:sp>
        <p:nvSpPr>
          <p:cNvPr id="28" name="27 - Κατακόρυφος πάπυρος">
            <a:hlinkClick r:id="rId2" action="ppaction://hlinksldjump"/>
          </p:cNvPr>
          <p:cNvSpPr/>
          <p:nvPr/>
        </p:nvSpPr>
        <p:spPr>
          <a:xfrm>
            <a:off x="11150220" y="245659"/>
            <a:ext cx="600502" cy="545911"/>
          </a:xfrm>
          <a:prstGeom prst="verticalScroll">
            <a:avLst/>
          </a:prstGeom>
          <a:solidFill>
            <a:schemeClr val="bg1"/>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900" decel="100000" fill="hold"/>
                                        <p:tgtEl>
                                          <p:spTgt spid="1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900" decel="100000" fill="hold"/>
                                        <p:tgtEl>
                                          <p:spTgt spid="1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900" decel="100000" fill="hold"/>
                                        <p:tgtEl>
                                          <p:spTgt spid="1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68423" y="3794078"/>
            <a:ext cx="9980682" cy="1096962"/>
          </a:xfrm>
        </p:spPr>
        <p:txBody>
          <a:bodyPr>
            <a:normAutofit/>
          </a:bodyPr>
          <a:lstStyle/>
          <a:p>
            <a:r>
              <a:rPr lang="en-US" sz="5400" b="1" u="sng" dirty="0">
                <a:ln w="18415" cmpd="sng">
                  <a:solidFill>
                    <a:srgbClr val="FFFFFF"/>
                  </a:solidFill>
                  <a:prstDash val="solid"/>
                </a:ln>
                <a:solidFill>
                  <a:srgbClr val="C00000"/>
                </a:solidFill>
                <a:effectLst>
                  <a:outerShdw blurRad="63500" dir="3600000" algn="tl" rotWithShape="0">
                    <a:srgbClr val="000000">
                      <a:alpha val="70000"/>
                    </a:srgbClr>
                  </a:outerShdw>
                </a:effectLst>
              </a:rPr>
              <a:t>SECONDARY EDUCATION</a:t>
            </a:r>
            <a:endParaRPr lang="el-GR" sz="5400" b="1" u="sng"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pic>
        <p:nvPicPr>
          <p:cNvPr id="4" name="3 - Θέση περιεχομένου" descr="5a1fe5524.jpg"/>
          <p:cNvPicPr>
            <a:picLocks noGrp="1" noChangeAspect="1"/>
          </p:cNvPicPr>
          <p:nvPr>
            <p:ph idx="1"/>
          </p:nvPr>
        </p:nvPicPr>
        <p:blipFill>
          <a:blip r:embed="rId2"/>
          <a:stretch>
            <a:fillRect/>
          </a:stretch>
        </p:blipFill>
        <p:spPr>
          <a:xfrm>
            <a:off x="0" y="1"/>
            <a:ext cx="12174876" cy="6858000"/>
          </a:xfrm>
          <a:prstGeom prst="rect">
            <a:avLst/>
          </a:prstGeom>
          <a:ln w="228600" cap="sq" cmpd="thickThin">
            <a:solidFill>
              <a:srgbClr val="000000"/>
            </a:solidFill>
            <a:prstDash val="solid"/>
            <a:miter lim="800000"/>
          </a:ln>
          <a:effectLst>
            <a:innerShdw blurRad="76200">
              <a:srgbClr val="000000"/>
            </a:innerShdw>
          </a:effectLst>
        </p:spPr>
      </p:pic>
      <p:sp>
        <p:nvSpPr>
          <p:cNvPr id="5" name="4 - TextBox"/>
          <p:cNvSpPr txBox="1"/>
          <p:nvPr/>
        </p:nvSpPr>
        <p:spPr>
          <a:xfrm>
            <a:off x="313899" y="968992"/>
            <a:ext cx="11586949" cy="378565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buFont typeface="Wingdings" pitchFamily="2" charset="2"/>
              <a:buChar char="Ø"/>
            </a:pPr>
            <a:r>
              <a:rPr lang="en-US" sz="2400" b="1" dirty="0">
                <a:solidFill>
                  <a:schemeClr val="bg1"/>
                </a:solidFill>
                <a:latin typeface="Georgia" pitchFamily="18" charset="0"/>
              </a:rPr>
              <a:t>Secondary  education  offers  a critical  opportunity  for young  people  to complete  formal  education. However, since  the needs  of  forcibly  displaced adolescents and youth  vary in different  contexts, it is just one of several education options  that  should  be made available.</a:t>
            </a:r>
          </a:p>
          <a:p>
            <a:endParaRPr lang="en-US" sz="2400" b="1" spc="150" dirty="0">
              <a:ln w="11430"/>
              <a:solidFill>
                <a:srgbClr val="F8F8F8"/>
              </a:solidFill>
              <a:effectLst>
                <a:outerShdw blurRad="25400" algn="tl" rotWithShape="0">
                  <a:srgbClr val="000000">
                    <a:alpha val="43000"/>
                  </a:srgbClr>
                </a:outerShdw>
              </a:effectLst>
              <a:latin typeface="Georgia" pitchFamily="18" charset="0"/>
            </a:endParaRPr>
          </a:p>
          <a:p>
            <a:endParaRPr lang="en-US" sz="2400" b="1" spc="150" dirty="0">
              <a:ln w="11430"/>
              <a:solidFill>
                <a:srgbClr val="F8F8F8"/>
              </a:solidFill>
              <a:effectLst>
                <a:outerShdw blurRad="25400" algn="tl" rotWithShape="0">
                  <a:srgbClr val="000000">
                    <a:alpha val="43000"/>
                  </a:srgbClr>
                </a:outerShdw>
              </a:effectLst>
              <a:latin typeface="Georgia" pitchFamily="18" charset="0"/>
            </a:endParaRPr>
          </a:p>
          <a:p>
            <a:endParaRPr lang="en-US" sz="2400" b="1" spc="150" dirty="0">
              <a:ln w="11430"/>
              <a:solidFill>
                <a:srgbClr val="F8F8F8"/>
              </a:solidFill>
              <a:effectLst>
                <a:outerShdw blurRad="25400" algn="tl" rotWithShape="0">
                  <a:srgbClr val="000000">
                    <a:alpha val="43000"/>
                  </a:srgbClr>
                </a:outerShdw>
              </a:effectLst>
              <a:latin typeface="Georgia" pitchFamily="18" charset="0"/>
            </a:endParaRPr>
          </a:p>
          <a:p>
            <a:endParaRPr lang="en-US" sz="2400" b="1" spc="150" dirty="0">
              <a:ln w="11430"/>
              <a:solidFill>
                <a:srgbClr val="F8F8F8"/>
              </a:solidFill>
              <a:effectLst>
                <a:outerShdw blurRad="25400" algn="tl" rotWithShape="0">
                  <a:srgbClr val="000000">
                    <a:alpha val="43000"/>
                  </a:srgbClr>
                </a:outerShdw>
              </a:effectLst>
              <a:latin typeface="Georgia" pitchFamily="18" charset="0"/>
            </a:endParaRPr>
          </a:p>
          <a:p>
            <a:endParaRPr lang="en-US" sz="2400" b="1" spc="150" dirty="0">
              <a:ln w="11430"/>
              <a:solidFill>
                <a:srgbClr val="F8F8F8"/>
              </a:solidFill>
              <a:effectLst>
                <a:outerShdw blurRad="25400" algn="tl" rotWithShape="0">
                  <a:srgbClr val="000000">
                    <a:alpha val="43000"/>
                  </a:srgbClr>
                </a:outerShdw>
              </a:effectLst>
            </a:endParaRPr>
          </a:p>
          <a:p>
            <a:endParaRPr lang="el-GR" sz="2400" b="1" spc="150" dirty="0">
              <a:ln w="11430"/>
              <a:solidFill>
                <a:srgbClr val="F8F8F8"/>
              </a:solidFill>
              <a:effectLst>
                <a:outerShdw blurRad="25400" algn="tl" rotWithShape="0">
                  <a:srgbClr val="000000">
                    <a:alpha val="43000"/>
                  </a:srgbClr>
                </a:outerShdw>
              </a:effectLst>
            </a:endParaRPr>
          </a:p>
        </p:txBody>
      </p:sp>
      <p:sp>
        <p:nvSpPr>
          <p:cNvPr id="15" name="14 - TextBox"/>
          <p:cNvSpPr txBox="1"/>
          <p:nvPr/>
        </p:nvSpPr>
        <p:spPr>
          <a:xfrm>
            <a:off x="245660" y="2620371"/>
            <a:ext cx="11696131" cy="3785652"/>
          </a:xfrm>
          <a:prstGeom prst="rect">
            <a:avLst/>
          </a:prstGeom>
          <a:noFill/>
        </p:spPr>
        <p:txBody>
          <a:bodyPr wrap="square" rtlCol="0">
            <a:spAutoFit/>
          </a:bodyPr>
          <a:lstStyle/>
          <a:p>
            <a:pPr>
              <a:buFont typeface="Wingdings" pitchFamily="2" charset="2"/>
              <a:buChar char="Ø"/>
            </a:pPr>
            <a:r>
              <a:rPr lang="en-US" sz="2800" b="1" u="sng" dirty="0">
                <a:solidFill>
                  <a:schemeClr val="bg1"/>
                </a:solidFill>
                <a:latin typeface="Georgia" pitchFamily="18" charset="0"/>
              </a:rPr>
              <a:t>UNHCR supports a range of education </a:t>
            </a:r>
            <a:r>
              <a:rPr lang="en-US" sz="2800" b="1" u="sng" dirty="0" err="1">
                <a:solidFill>
                  <a:schemeClr val="bg1"/>
                </a:solidFill>
                <a:latin typeface="Georgia" pitchFamily="18" charset="0"/>
              </a:rPr>
              <a:t>programmes</a:t>
            </a:r>
            <a:r>
              <a:rPr lang="en-US" sz="2800" b="1" u="sng" dirty="0">
                <a:solidFill>
                  <a:schemeClr val="bg1"/>
                </a:solidFill>
                <a:latin typeface="Georgia" pitchFamily="18" charset="0"/>
              </a:rPr>
              <a:t>, designed in close consultation with refugee adolescents and youth. These include:</a:t>
            </a:r>
          </a:p>
          <a:p>
            <a:pPr marL="457200" indent="-457200">
              <a:buFont typeface="+mj-lt"/>
              <a:buAutoNum type="arabicPeriod"/>
            </a:pPr>
            <a:r>
              <a:rPr lang="en-US" sz="2400" b="1" dirty="0">
                <a:ln w="12700">
                  <a:solidFill>
                    <a:schemeClr val="bg1"/>
                  </a:solidFill>
                  <a:prstDash val="solid"/>
                </a:ln>
                <a:solidFill>
                  <a:schemeClr val="bg1"/>
                </a:solidFill>
                <a:effectLst>
                  <a:outerShdw blurRad="41275" dist="20320" dir="1800000" algn="tl" rotWithShape="0">
                    <a:srgbClr val="000000">
                      <a:alpha val="40000"/>
                    </a:srgbClr>
                  </a:outerShdw>
                </a:effectLst>
                <a:latin typeface="Georgia" pitchFamily="18" charset="0"/>
              </a:rPr>
              <a:t>Accelerated Education </a:t>
            </a:r>
            <a:r>
              <a:rPr lang="en-US" sz="2400" b="1" dirty="0" err="1">
                <a:ln w="12700">
                  <a:solidFill>
                    <a:schemeClr val="bg1"/>
                  </a:solidFill>
                  <a:prstDash val="solid"/>
                </a:ln>
                <a:solidFill>
                  <a:schemeClr val="bg1"/>
                </a:solidFill>
                <a:effectLst>
                  <a:outerShdw blurRad="41275" dist="20320" dir="1800000" algn="tl" rotWithShape="0">
                    <a:srgbClr val="000000">
                      <a:alpha val="40000"/>
                    </a:srgbClr>
                  </a:outerShdw>
                </a:effectLst>
                <a:latin typeface="Georgia" pitchFamily="18" charset="0"/>
              </a:rPr>
              <a:t>programmes</a:t>
            </a:r>
            <a:r>
              <a:rPr lang="en-US" sz="2400" b="1" dirty="0">
                <a:ln w="12700">
                  <a:solidFill>
                    <a:schemeClr val="bg1"/>
                  </a:solidFill>
                  <a:prstDash val="solid"/>
                </a:ln>
                <a:solidFill>
                  <a:schemeClr val="bg1"/>
                </a:solidFill>
                <a:effectLst>
                  <a:outerShdw blurRad="41275" dist="20320" dir="1800000" algn="tl" rotWithShape="0">
                    <a:srgbClr val="000000">
                      <a:alpha val="40000"/>
                    </a:srgbClr>
                  </a:outerShdw>
                </a:effectLst>
                <a:latin typeface="Georgia" pitchFamily="18" charset="0"/>
              </a:rPr>
              <a:t> to promote access to certified education.</a:t>
            </a:r>
          </a:p>
          <a:p>
            <a:pPr marL="457200" indent="-457200">
              <a:buFont typeface="+mj-lt"/>
              <a:buAutoNum type="arabicPeriod"/>
            </a:pPr>
            <a:r>
              <a:rPr lang="en-US" sz="2800" b="1" dirty="0">
                <a:solidFill>
                  <a:schemeClr val="bg1"/>
                </a:solidFill>
                <a:latin typeface="Georgia" pitchFamily="18" charset="0"/>
              </a:rPr>
              <a:t>improved quality of education through digital technology.</a:t>
            </a:r>
          </a:p>
          <a:p>
            <a:pPr marL="457200" indent="-457200">
              <a:buFont typeface="+mj-lt"/>
              <a:buAutoNum type="arabicPeriod"/>
            </a:pPr>
            <a:r>
              <a:rPr lang="en-US" sz="2800" b="1" dirty="0">
                <a:solidFill>
                  <a:schemeClr val="bg1"/>
                </a:solidFill>
                <a:latin typeface="Georgia" pitchFamily="18" charset="0"/>
              </a:rPr>
              <a:t>relevant technical and vocational training.</a:t>
            </a:r>
          </a:p>
          <a:p>
            <a:pPr marL="514350" indent="-514350">
              <a:buFont typeface="+mj-lt"/>
              <a:buAutoNum type="arabicPeriod"/>
            </a:pPr>
            <a:r>
              <a:rPr lang="en-US" sz="2800" b="1" dirty="0">
                <a:solidFill>
                  <a:schemeClr val="bg1"/>
                </a:solidFill>
                <a:latin typeface="Georgia" pitchFamily="18" charset="0"/>
              </a:rPr>
              <a:t>basic literacy and life skills courses.</a:t>
            </a:r>
            <a:endParaRPr lang="en-US" sz="2400" b="1" dirty="0">
              <a:solidFill>
                <a:schemeClr val="bg2"/>
              </a:solidFill>
              <a:latin typeface="Georgia" pitchFamily="18" charset="0"/>
            </a:endParaRPr>
          </a:p>
          <a:p>
            <a:pPr>
              <a:buFont typeface="Wingdings" pitchFamily="2" charset="2"/>
              <a:buChar char="Ø"/>
            </a:pPr>
            <a:endParaRPr lang="el-GR" sz="2400" b="1" dirty="0">
              <a:solidFill>
                <a:schemeClr val="bg2"/>
              </a:solidFill>
            </a:endParaRPr>
          </a:p>
        </p:txBody>
      </p:sp>
      <p:sp>
        <p:nvSpPr>
          <p:cNvPr id="6" name="5 - TextBox"/>
          <p:cNvSpPr txBox="1"/>
          <p:nvPr/>
        </p:nvSpPr>
        <p:spPr>
          <a:xfrm>
            <a:off x="2415655" y="0"/>
            <a:ext cx="8338782" cy="923330"/>
          </a:xfrm>
          <a:prstGeom prst="rect">
            <a:avLst/>
          </a:prstGeom>
          <a:noFill/>
        </p:spPr>
        <p:txBody>
          <a:bodyPr wrap="square" rtlCol="0">
            <a:spAutoFit/>
          </a:bodyPr>
          <a:lstStyle/>
          <a:p>
            <a:r>
              <a:rPr lang="en-US" sz="5400" b="1" u="sng" dirty="0">
                <a:solidFill>
                  <a:schemeClr val="bg1"/>
                </a:solidFill>
                <a:latin typeface="Georgia" pitchFamily="18" charset="0"/>
              </a:rPr>
              <a:t>Secondary education:</a:t>
            </a:r>
            <a:endParaRPr lang="el-GR" sz="5400" b="1" u="sng" dirty="0">
              <a:solidFill>
                <a:schemeClr val="bg1"/>
              </a:solidFill>
              <a:latin typeface="Georgia" pitchFamily="18" charset="0"/>
            </a:endParaRPr>
          </a:p>
        </p:txBody>
      </p:sp>
      <p:sp>
        <p:nvSpPr>
          <p:cNvPr id="7" name="6 - Κατακόρυφος πάπυρος">
            <a:hlinkClick r:id="rId3" action="ppaction://hlinksldjump"/>
          </p:cNvPr>
          <p:cNvSpPr/>
          <p:nvPr/>
        </p:nvSpPr>
        <p:spPr>
          <a:xfrm>
            <a:off x="11150220" y="245659"/>
            <a:ext cx="600502" cy="545911"/>
          </a:xfrm>
          <a:prstGeom prst="verticalScroll">
            <a:avLst/>
          </a:prstGeom>
          <a:solidFill>
            <a:schemeClr val="bg1"/>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800" decel="100000"/>
                                        <p:tgtEl>
                                          <p:spTgt spid="15">
                                            <p:txEl>
                                              <p:pRg st="0" end="0"/>
                                            </p:txEl>
                                          </p:spTgt>
                                        </p:tgtEl>
                                      </p:cBhvr>
                                    </p:animEffect>
                                    <p:anim calcmode="lin" valueType="num">
                                      <p:cBhvr>
                                        <p:cTn id="15" dur="800" decel="100000" fill="hold"/>
                                        <p:tgtEl>
                                          <p:spTgt spid="15">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5">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5">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5">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wedge">
                                      <p:cBhvr>
                                        <p:cTn id="24" dur="2000"/>
                                        <p:tgtEl>
                                          <p:spTgt spid="1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diamond(in)">
                                      <p:cBhvr>
                                        <p:cTn id="29" dur="20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box(in)">
                                      <p:cBhvr>
                                        <p:cTn id="34" dur="500"/>
                                        <p:tgtEl>
                                          <p:spTgt spid="1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blinds(horizontal)">
                                      <p:cBhvr>
                                        <p:cTn id="39"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0978" y="286870"/>
            <a:ext cx="10972800" cy="1143000"/>
          </a:xfrm>
        </p:spPr>
        <p:txBody>
          <a:bodyPr>
            <a:normAutofit fontScale="90000"/>
          </a:bodyPr>
          <a:lstStyle/>
          <a:p>
            <a:r>
              <a:rPr lang="en-US" sz="6000" b="1" u="sng" dirty="0">
                <a:ln w="12700">
                  <a:solidFill>
                    <a:schemeClr val="tx1"/>
                  </a:solidFill>
                  <a:prstDash val="solid"/>
                </a:ln>
                <a:effectLst>
                  <a:outerShdw blurRad="41275" dist="20320" dir="1800000" algn="tl" rotWithShape="0">
                    <a:srgbClr val="000000">
                      <a:alpha val="40000"/>
                    </a:srgbClr>
                  </a:outerShdw>
                </a:effectLst>
                <a:latin typeface="Georgia" pitchFamily="18" charset="0"/>
              </a:rPr>
              <a:t>Tertiary Education</a:t>
            </a:r>
            <a:br>
              <a:rPr lang="en-US" b="1" dirty="0">
                <a:ln w="12700">
                  <a:solidFill>
                    <a:schemeClr val="tx1"/>
                  </a:solidFill>
                  <a:prstDash val="solid"/>
                </a:ln>
                <a:effectLst>
                  <a:outerShdw blurRad="41275" dist="20320" dir="1800000" algn="tl" rotWithShape="0">
                    <a:srgbClr val="000000">
                      <a:alpha val="40000"/>
                    </a:srgbClr>
                  </a:outerShdw>
                </a:effectLst>
              </a:rPr>
            </a:br>
            <a:endParaRPr lang="el-GR" b="1" dirty="0">
              <a:ln w="12700">
                <a:solidFill>
                  <a:schemeClr val="tx1"/>
                </a:solidFill>
                <a:prstDash val="solid"/>
              </a:ln>
              <a:effectLst>
                <a:outerShdw blurRad="41275" dist="20320" dir="1800000" algn="tl" rotWithShape="0">
                  <a:srgbClr val="000000">
                    <a:alpha val="40000"/>
                  </a:srgbClr>
                </a:outerShdw>
              </a:effectLst>
            </a:endParaRPr>
          </a:p>
        </p:txBody>
      </p:sp>
      <p:sp>
        <p:nvSpPr>
          <p:cNvPr id="3" name="2 - Θέση περιεχομένου"/>
          <p:cNvSpPr>
            <a:spLocks noGrp="1"/>
          </p:cNvSpPr>
          <p:nvPr>
            <p:ph idx="1"/>
          </p:nvPr>
        </p:nvSpPr>
        <p:spPr/>
        <p:txBody>
          <a:bodyPr>
            <a:noAutofit/>
          </a:bodyPr>
          <a:lstStyle/>
          <a:p>
            <a:pPr>
              <a:buFont typeface="Wingdings" pitchFamily="2" charset="2"/>
              <a:buChar char="ü"/>
            </a:pPr>
            <a:r>
              <a:rPr lang="en-US" sz="2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Georgia" pitchFamily="18" charset="0"/>
              </a:rPr>
              <a:t>Higher education plays a central role in protecting young refugees. </a:t>
            </a:r>
          </a:p>
          <a:p>
            <a:pPr>
              <a:buFont typeface="Wingdings" pitchFamily="2" charset="2"/>
              <a:buChar char="ü"/>
            </a:pPr>
            <a:r>
              <a:rPr lang="en-US" sz="2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Georgia" pitchFamily="18" charset="0"/>
              </a:rPr>
              <a:t>It helps to nurture future generations of highly educated individuals who are able to work in the public and private sector.</a:t>
            </a:r>
          </a:p>
          <a:p>
            <a:pPr>
              <a:buNone/>
            </a:pPr>
            <a:r>
              <a:rPr lang="en-US" sz="2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Georgia" pitchFamily="18" charset="0"/>
              </a:rPr>
              <a:t>    </a:t>
            </a:r>
            <a:endParaRPr lang="el-GR" sz="2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Georgia" pitchFamily="18" charset="0"/>
            </a:endParaRPr>
          </a:p>
        </p:txBody>
      </p:sp>
      <p:graphicFrame>
        <p:nvGraphicFramePr>
          <p:cNvPr id="4" name="3 - Θέση περιεχομένου"/>
          <p:cNvGraphicFramePr>
            <a:graphicFrameLocks/>
          </p:cNvGraphicFramePr>
          <p:nvPr/>
        </p:nvGraphicFramePr>
        <p:xfrm>
          <a:off x="600634" y="475130"/>
          <a:ext cx="11340353" cy="612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Κατακόρυφος πάπυρος">
            <a:hlinkClick r:id="rId7" action="ppaction://hlinksldjump"/>
          </p:cNvPr>
          <p:cNvSpPr/>
          <p:nvPr/>
        </p:nvSpPr>
        <p:spPr>
          <a:xfrm>
            <a:off x="11150220" y="245659"/>
            <a:ext cx="600502" cy="545911"/>
          </a:xfrm>
          <a:prstGeom prst="verticalScroll">
            <a:avLst/>
          </a:prstGeom>
          <a:solidFill>
            <a:schemeClr val="bg1"/>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Tree>
  </p:cSld>
  <p:clrMapOvr>
    <a:masterClrMapping/>
  </p:clrMapOvr>
  <p:transition spd="med">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5400" b="1" u="sng" dirty="0">
                <a:latin typeface="Georgia" pitchFamily="18" charset="0"/>
              </a:rPr>
              <a:t>Situation in Greece</a:t>
            </a:r>
            <a:endParaRPr lang="el-GR" sz="5400" b="1" u="sng" dirty="0">
              <a:latin typeface="Georgia" pitchFamily="18" charset="0"/>
            </a:endParaRPr>
          </a:p>
        </p:txBody>
      </p:sp>
      <p:sp>
        <p:nvSpPr>
          <p:cNvPr id="3" name="2 - Θέση περιεχομένου"/>
          <p:cNvSpPr>
            <a:spLocks noGrp="1"/>
          </p:cNvSpPr>
          <p:nvPr>
            <p:ph idx="1"/>
          </p:nvPr>
        </p:nvSpPr>
        <p:spPr/>
        <p:txBody>
          <a:bodyPr numCol="1">
            <a:normAutofit fontScale="92500" lnSpcReduction="10000"/>
          </a:bodyPr>
          <a:lstStyle/>
          <a:p>
            <a:pPr>
              <a:buFont typeface="Wingdings" pitchFamily="2" charset="2"/>
              <a:buChar char="v"/>
            </a:pPr>
            <a:r>
              <a:rPr lang="en-US" sz="2800" dirty="0">
                <a:latin typeface="Georgia" pitchFamily="18" charset="0"/>
              </a:rPr>
              <a:t>The reality proves that the problem is the implementation of the law. There are many parents who protest against to refugee children going to the same school with their children as it happens in Samos (Greek island).</a:t>
            </a:r>
          </a:p>
          <a:p>
            <a:pPr>
              <a:buFont typeface="Wingdings" pitchFamily="2" charset="2"/>
              <a:buChar char="v"/>
            </a:pPr>
            <a:r>
              <a:rPr lang="en-US" sz="2600" dirty="0">
                <a:latin typeface="Georgia" pitchFamily="18" charset="0"/>
              </a:rPr>
              <a:t> </a:t>
            </a:r>
            <a:r>
              <a:rPr lang="en-US" sz="2800" dirty="0">
                <a:latin typeface="Georgia" pitchFamily="18" charset="0"/>
              </a:rPr>
              <a:t>In Samos, at many schools </a:t>
            </a:r>
          </a:p>
          <a:p>
            <a:pPr>
              <a:buNone/>
            </a:pPr>
            <a:r>
              <a:rPr lang="en-US" sz="2800" dirty="0">
                <a:latin typeface="Georgia" pitchFamily="18" charset="0"/>
              </a:rPr>
              <a:t>     the locals complained </a:t>
            </a:r>
          </a:p>
          <a:p>
            <a:pPr>
              <a:buNone/>
            </a:pPr>
            <a:r>
              <a:rPr lang="en-US" sz="2800" dirty="0">
                <a:latin typeface="Georgia" pitchFamily="18" charset="0"/>
              </a:rPr>
              <a:t>     and the schools closed </a:t>
            </a:r>
          </a:p>
          <a:p>
            <a:pPr>
              <a:buNone/>
            </a:pPr>
            <a:r>
              <a:rPr lang="en-US" sz="2800" dirty="0">
                <a:latin typeface="Georgia" pitchFamily="18" charset="0"/>
              </a:rPr>
              <a:t>     for 4 days as a refusal to</a:t>
            </a:r>
          </a:p>
          <a:p>
            <a:pPr>
              <a:buNone/>
            </a:pPr>
            <a:r>
              <a:rPr lang="en-US" sz="2800" dirty="0">
                <a:latin typeface="Georgia" pitchFamily="18" charset="0"/>
              </a:rPr>
              <a:t>     accept refugees. </a:t>
            </a:r>
          </a:p>
          <a:p>
            <a:pPr>
              <a:buNone/>
            </a:pPr>
            <a:br>
              <a:rPr lang="en-US" sz="2800" dirty="0"/>
            </a:br>
            <a:endParaRPr lang="en-US" sz="2800" dirty="0">
              <a:latin typeface="Georgia" pitchFamily="18" charset="0"/>
            </a:endParaRPr>
          </a:p>
          <a:p>
            <a:pPr>
              <a:buNone/>
            </a:pPr>
            <a:endParaRPr lang="en-US" dirty="0"/>
          </a:p>
        </p:txBody>
      </p:sp>
      <p:pic>
        <p:nvPicPr>
          <p:cNvPr id="4" name="3 - Εικόνα" descr="prosfuges-sxoleio-980.jpg"/>
          <p:cNvPicPr>
            <a:picLocks noChangeAspect="1"/>
          </p:cNvPicPr>
          <p:nvPr/>
        </p:nvPicPr>
        <p:blipFill>
          <a:blip r:embed="rId2"/>
          <a:stretch>
            <a:fillRect/>
          </a:stretch>
        </p:blipFill>
        <p:spPr>
          <a:xfrm>
            <a:off x="5067473" y="3077639"/>
            <a:ext cx="7124527" cy="3780361"/>
          </a:xfrm>
          <a:prstGeom prst="rect">
            <a:avLst/>
          </a:prstGeom>
        </p:spPr>
      </p:pic>
      <p:sp>
        <p:nvSpPr>
          <p:cNvPr id="5" name="4 - Κατακόρυφος πάπυρος">
            <a:hlinkClick r:id="rId3" action="ppaction://hlinksldjump"/>
          </p:cNvPr>
          <p:cNvSpPr/>
          <p:nvPr/>
        </p:nvSpPr>
        <p:spPr>
          <a:xfrm>
            <a:off x="11591498" y="218765"/>
            <a:ext cx="600502" cy="545911"/>
          </a:xfrm>
          <a:prstGeom prst="verticalScroll">
            <a:avLst/>
          </a:prstGeom>
          <a:solidFill>
            <a:schemeClr val="bg1"/>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Tree>
  </p:cSld>
  <p:clrMapOvr>
    <a:masterClrMapping/>
  </p:clrMapOvr>
  <p:transition spd="med">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Εικόνα" descr="αρχείο λήψης (1).png"/>
          <p:cNvPicPr>
            <a:picLocks noChangeAspect="1"/>
          </p:cNvPicPr>
          <p:nvPr/>
        </p:nvPicPr>
        <p:blipFill>
          <a:blip r:embed="rId2"/>
          <a:stretch>
            <a:fillRect/>
          </a:stretch>
        </p:blipFill>
        <p:spPr>
          <a:xfrm>
            <a:off x="1" y="1171"/>
            <a:ext cx="12192000" cy="6856829"/>
          </a:xfrm>
          <a:prstGeom prst="rect">
            <a:avLst/>
          </a:prstGeom>
        </p:spPr>
      </p:pic>
      <p:pic>
        <p:nvPicPr>
          <p:cNvPr id="7" name="6 - Εικόνα" descr="3e269ced851de297e63b3b82f3232b39_XL.jpg"/>
          <p:cNvPicPr>
            <a:picLocks noChangeAspect="1"/>
          </p:cNvPicPr>
          <p:nvPr/>
        </p:nvPicPr>
        <p:blipFill>
          <a:blip r:embed="rId3"/>
          <a:stretch>
            <a:fillRect/>
          </a:stretch>
        </p:blipFill>
        <p:spPr>
          <a:xfrm>
            <a:off x="5823045" y="3275463"/>
            <a:ext cx="6368955" cy="3582537"/>
          </a:xfrm>
          <a:prstGeom prst="rect">
            <a:avLst/>
          </a:prstGeom>
        </p:spPr>
      </p:pic>
      <p:pic>
        <p:nvPicPr>
          <p:cNvPr id="6" name="5 - Θέση περιεχομένου" descr="2eda94f0496d700cccb9ac4518e1bf64.jpg"/>
          <p:cNvPicPr>
            <a:picLocks noGrp="1" noChangeAspect="1"/>
          </p:cNvPicPr>
          <p:nvPr>
            <p:ph idx="1"/>
          </p:nvPr>
        </p:nvPicPr>
        <p:blipFill>
          <a:blip r:embed="rId4"/>
          <a:stretch>
            <a:fillRect/>
          </a:stretch>
        </p:blipFill>
        <p:spPr>
          <a:xfrm>
            <a:off x="0" y="2775438"/>
            <a:ext cx="5943901" cy="4082562"/>
          </a:xfrm>
        </p:spPr>
      </p:pic>
      <p:pic>
        <p:nvPicPr>
          <p:cNvPr id="8" name="7 - Εικόνα" descr="ftpost1.jpg"/>
          <p:cNvPicPr>
            <a:picLocks noChangeAspect="1"/>
          </p:cNvPicPr>
          <p:nvPr/>
        </p:nvPicPr>
        <p:blipFill>
          <a:blip r:embed="rId5"/>
          <a:stretch>
            <a:fillRect/>
          </a:stretch>
        </p:blipFill>
        <p:spPr>
          <a:xfrm>
            <a:off x="7811799" y="914401"/>
            <a:ext cx="4380201" cy="2968388"/>
          </a:xfrm>
          <a:prstGeom prst="rect">
            <a:avLst/>
          </a:prstGeom>
        </p:spPr>
      </p:pic>
      <p:sp>
        <p:nvSpPr>
          <p:cNvPr id="2" name="1 - Τίτλος"/>
          <p:cNvSpPr>
            <a:spLocks noGrp="1"/>
          </p:cNvSpPr>
          <p:nvPr>
            <p:ph type="title"/>
          </p:nvPr>
        </p:nvSpPr>
        <p:spPr>
          <a:xfrm>
            <a:off x="459474" y="588537"/>
            <a:ext cx="10972800" cy="1143000"/>
          </a:xfrm>
        </p:spPr>
        <p:txBody>
          <a:bodyPr>
            <a:noAutofit/>
          </a:bodyPr>
          <a:lstStyle/>
          <a:p>
            <a:pPr algn="l"/>
            <a:r>
              <a:rPr lang="en-US" sz="2800" dirty="0">
                <a:solidFill>
                  <a:schemeClr val="bg1"/>
                </a:solidFill>
                <a:latin typeface="Georgia" pitchFamily="18" charset="0"/>
              </a:rPr>
              <a:t>There are many organizations such as UNICEF that help refugees qualitatively and effectively. So children take courage and confidence to conquer their dreams.</a:t>
            </a:r>
            <a:br>
              <a:rPr lang="en-US" sz="2800" dirty="0">
                <a:solidFill>
                  <a:schemeClr val="bg1"/>
                </a:solidFill>
                <a:latin typeface="Georgia" pitchFamily="18" charset="0"/>
              </a:rPr>
            </a:br>
            <a:br>
              <a:rPr lang="en-US" sz="2800" dirty="0">
                <a:solidFill>
                  <a:schemeClr val="bg1"/>
                </a:solidFill>
                <a:latin typeface="Georgia" pitchFamily="18" charset="0"/>
              </a:rPr>
            </a:br>
            <a:endParaRPr lang="el-GR" sz="2800" dirty="0">
              <a:solidFill>
                <a:schemeClr val="bg1"/>
              </a:solidFill>
              <a:latin typeface="Georgia" pitchFamily="18" charset="0"/>
            </a:endParaRPr>
          </a:p>
        </p:txBody>
      </p:sp>
      <p:pic>
        <p:nvPicPr>
          <p:cNvPr id="9" name="8 - Εικόνα" descr="ta-prosfugopoula-einai-paidia--exoun-dikaiwma-stin-ekpaideusi.w_l.jpg"/>
          <p:cNvPicPr>
            <a:picLocks noChangeAspect="1"/>
          </p:cNvPicPr>
          <p:nvPr/>
        </p:nvPicPr>
        <p:blipFill>
          <a:blip r:embed="rId6"/>
          <a:stretch>
            <a:fillRect/>
          </a:stretch>
        </p:blipFill>
        <p:spPr>
          <a:xfrm>
            <a:off x="4189863" y="1377773"/>
            <a:ext cx="3690786" cy="2075770"/>
          </a:xfrm>
          <a:prstGeom prst="rect">
            <a:avLst/>
          </a:prstGeom>
        </p:spPr>
      </p:pic>
      <p:pic>
        <p:nvPicPr>
          <p:cNvPr id="10" name="9 - Εικόνα" descr="unicef-prosfuges-libanos.jpg"/>
          <p:cNvPicPr>
            <a:picLocks noChangeAspect="1"/>
          </p:cNvPicPr>
          <p:nvPr/>
        </p:nvPicPr>
        <p:blipFill>
          <a:blip r:embed="rId7"/>
          <a:stretch>
            <a:fillRect/>
          </a:stretch>
        </p:blipFill>
        <p:spPr>
          <a:xfrm>
            <a:off x="0" y="1337693"/>
            <a:ext cx="6076950" cy="3800475"/>
          </a:xfrm>
          <a:prstGeom prst="rect">
            <a:avLst/>
          </a:prstGeom>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anim calcmode="lin" valueType="num">
                                      <p:cBhvr>
                                        <p:cTn id="35" dur="2000" fill="hold"/>
                                        <p:tgtEl>
                                          <p:spTgt spid="10"/>
                                        </p:tgtEl>
                                        <p:attrNameLst>
                                          <p:attrName>style.rotation</p:attrName>
                                        </p:attrNameLst>
                                      </p:cBhvr>
                                      <p:tavLst>
                                        <p:tav tm="0">
                                          <p:val>
                                            <p:fltVal val="720"/>
                                          </p:val>
                                        </p:tav>
                                        <p:tav tm="100000">
                                          <p:val>
                                            <p:fltVal val="0"/>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anim calcmode="lin" valueType="num">
                                      <p:cBhvr>
                                        <p:cTn id="37"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US" dirty="0"/>
              <a:t>https://bit.ly/2F5iN7P</a:t>
            </a:r>
            <a:endParaRPr lang="el-GR"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1">
              <a:shade val="50000"/>
            </a:schemeClr>
          </a:lnRef>
          <a:fillRef idx="1001">
            <a:schemeClr val="dk2"/>
          </a:fillRef>
          <a:effectRef idx="0">
            <a:schemeClr val="accent1"/>
          </a:effectRef>
          <a:fontRef idx="minor">
            <a:schemeClr val="lt1"/>
          </a:fontRef>
        </p:style>
        <p:txBody>
          <a:bodyPr>
            <a:noAutofit/>
          </a:bodyPr>
          <a:lstStyle/>
          <a:p>
            <a:r>
              <a:rPr lang="en-US" dirty="0">
                <a:latin typeface="Georgia" pitchFamily="18" charset="0"/>
              </a:rPr>
              <a:t>EXPECTATION                         </a:t>
            </a:r>
            <a:r>
              <a:rPr lang="en-US" sz="4800" dirty="0">
                <a:latin typeface="Georgia" pitchFamily="18" charset="0"/>
              </a:rPr>
              <a:t>REALITY</a:t>
            </a:r>
            <a:endParaRPr lang="el-GR" sz="3200" dirty="0">
              <a:latin typeface="Georgia" pitchFamily="18" charset="0"/>
            </a:endParaRPr>
          </a:p>
        </p:txBody>
      </p:sp>
      <p:pic>
        <p:nvPicPr>
          <p:cNvPr id="4" name="3 - Θέση περιεχομένου" descr="c59e707b375a7533ff4a3dc03c8a03a4.jpg"/>
          <p:cNvPicPr>
            <a:picLocks noGrp="1" noChangeAspect="1"/>
          </p:cNvPicPr>
          <p:nvPr>
            <p:ph idx="1"/>
          </p:nvPr>
        </p:nvPicPr>
        <p:blipFill>
          <a:blip r:embed="rId2"/>
          <a:stretch>
            <a:fillRect/>
          </a:stretch>
        </p:blipFill>
        <p:spPr>
          <a:xfrm>
            <a:off x="5503930" y="277904"/>
            <a:ext cx="1398894" cy="1192305"/>
          </a:xfrm>
        </p:spPr>
      </p:pic>
      <p:pic>
        <p:nvPicPr>
          <p:cNvPr id="5" name="4 - Εικόνα" descr="286698-ta_pnigmena_paidia_tou_aigaiou.jpg"/>
          <p:cNvPicPr>
            <a:picLocks noChangeAspect="1"/>
          </p:cNvPicPr>
          <p:nvPr/>
        </p:nvPicPr>
        <p:blipFill>
          <a:blip r:embed="rId3"/>
          <a:stretch>
            <a:fillRect/>
          </a:stretch>
        </p:blipFill>
        <p:spPr>
          <a:xfrm>
            <a:off x="556314" y="2339787"/>
            <a:ext cx="5212976" cy="2932299"/>
          </a:xfrm>
          <a:prstGeom prst="rect">
            <a:avLst/>
          </a:prstGeom>
          <a:ln>
            <a:noFill/>
          </a:ln>
          <a:effectLst>
            <a:outerShdw blurRad="63500" sx="102000" sy="102000" algn="ctr" rotWithShape="0">
              <a:prstClr val="black">
                <a:alpha val="4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5 - Εικόνα" descr="European Union and humanitarian crisis (1).jpg"/>
          <p:cNvPicPr>
            <a:picLocks noChangeAspect="1"/>
          </p:cNvPicPr>
          <p:nvPr/>
        </p:nvPicPr>
        <p:blipFill>
          <a:blip r:embed="rId4"/>
          <a:srcRect/>
          <a:stretch>
            <a:fillRect/>
          </a:stretch>
        </p:blipFill>
        <p:spPr>
          <a:xfrm>
            <a:off x="7216589" y="2168320"/>
            <a:ext cx="4177548" cy="3646972"/>
          </a:xfrm>
          <a:prstGeom prst="rect">
            <a:avLst/>
          </a:prstGeom>
          <a:ln>
            <a:noFill/>
          </a:ln>
          <a:effectLst>
            <a:outerShdw blurRad="50800" dist="38100" dir="10800000" algn="r" rotWithShape="0">
              <a:prstClr val="black">
                <a:alpha val="4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zoom dir="in"/>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400D5F3-AA73-4EC6-BCD9-0DC3E330E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DC6030-8312-4894-9236-1E15DA4F39C5}">
  <ds:schemaRefs>
    <ds:schemaRef ds:uri="http://schemas.microsoft.com/sharepoint/v3/contenttype/forms"/>
  </ds:schemaRefs>
</ds:datastoreItem>
</file>

<file path=customXml/itemProps3.xml><?xml version="1.0" encoding="utf-8"?>
<ds:datastoreItem xmlns:ds="http://schemas.openxmlformats.org/officeDocument/2006/customXml" ds:itemID="{BDBAFF00-647E-4627-9B6C-A5CDC1F32200}">
  <ds:schemaRefs>
    <ds:schemaRef ds:uri="http://purl.org/dc/terms/"/>
    <ds:schemaRef ds:uri="http://www.w3.org/XML/1998/namespace"/>
    <ds:schemaRef ds:uri="http://purl.org/dc/elements/1.1/"/>
    <ds:schemaRef ds:uri="a4f35948-e619-41b3-aa29-22878b09cfd2"/>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40262f94-9f35-4ac3-9a90-690165a166b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Equity</Template>
  <TotalTime>645</TotalTime>
  <Words>445</Words>
  <Application>Microsoft Office PowerPoint</Application>
  <PresentationFormat>Ευρεία οθόνη</PresentationFormat>
  <Paragraphs>62</Paragraphs>
  <Slides>10</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Calibri</vt:lpstr>
      <vt:lpstr>Euphemia</vt:lpstr>
      <vt:lpstr>Georgia</vt:lpstr>
      <vt:lpstr>Wingdings</vt:lpstr>
      <vt:lpstr>Θέμα του Office</vt:lpstr>
      <vt:lpstr>EDUCATION IN REFUGEE CAMPS </vt:lpstr>
      <vt:lpstr>THE OBJECTIVE OF THE UNHCR</vt:lpstr>
      <vt:lpstr>Primary and Youth Education </vt:lpstr>
      <vt:lpstr>SECONDARY EDUCATION</vt:lpstr>
      <vt:lpstr>Tertiary Education </vt:lpstr>
      <vt:lpstr>Situation in Greece</vt:lpstr>
      <vt:lpstr>There are many organizations such as UNICEF that help refugees qualitatively and effectively. So children take courage and confidence to conquer their dreams.  </vt:lpstr>
      <vt:lpstr>Παρουσίαση του PowerPoint</vt:lpstr>
      <vt:lpstr>EXPECTATION                         REALITY</vt:lpstr>
      <vt:lpstr>End of the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REFUGEE CAMPS</dc:title>
  <dc:creator>Nasia</dc:creator>
  <cp:lastModifiedBy>Eleftheria Konstantiou</cp:lastModifiedBy>
  <cp:revision>72</cp:revision>
  <dcterms:created xsi:type="dcterms:W3CDTF">2014-04-17T22:28:38Z</dcterms:created>
  <dcterms:modified xsi:type="dcterms:W3CDTF">2019-09-03T17:47:21Z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