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90" r:id="rId1"/>
  </p:sldMasterIdLst>
  <p:sldIdLst>
    <p:sldId id="256" r:id="rId2"/>
    <p:sldId id="262" r:id="rId3"/>
    <p:sldId id="259" r:id="rId4"/>
    <p:sldId id="260" r:id="rId5"/>
    <p:sldId id="266" r:id="rId6"/>
    <p:sldId id="267"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Α"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EAB0B-547F-4BA9-8E5E-86AD0C9233D6}" v="20" dt="2019-03-07T08:23:09.808"/>
    <p1510:client id="{BFEF89F8-8A5F-4EC1-A146-EF5C5336C1C3}" v="1" dt="2019-03-13T07:20:50.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35664845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28274285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5059164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7435986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8854543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4"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32256600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4"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6380068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3249646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25241592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5962855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11"/>
          </p:nvPr>
        </p:nvSpPr>
        <p:spPr/>
        <p:txBody>
          <a:bodyPr/>
          <a:lstStyle/>
          <a:p>
            <a:r>
              <a:rPr lang="en-US" noProof="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5748023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40483072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8" name="Footer Placeholder 7"/>
          <p:cNvSpPr>
            <a:spLocks noGrp="1"/>
          </p:cNvSpPr>
          <p:nvPr>
            <p:ph type="ftr" sz="quarter" idx="11"/>
          </p:nvPr>
        </p:nvSpPr>
        <p:spPr/>
        <p:txBody>
          <a:bodyPr/>
          <a:lstStyle/>
          <a:p>
            <a:r>
              <a:rPr lang="en-US" noProof="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840610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7" name="Date Placeholder 2"/>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3"/>
          <p:cNvSpPr>
            <a:spLocks noGrp="1"/>
          </p:cNvSpPr>
          <p:nvPr>
            <p:ph type="ftr" sz="quarter" idx="11"/>
          </p:nvPr>
        </p:nvSpPr>
        <p:spPr/>
        <p:txBody>
          <a:bodyPr/>
          <a:lstStyle/>
          <a:p>
            <a:r>
              <a:rPr lang="en-US" noProof="0"/>
              <a:t>
              </a:t>
            </a:r>
          </a:p>
        </p:txBody>
      </p:sp>
      <p:sp>
        <p:nvSpPr>
          <p:cNvPr id="6" name="Slide Number Placeholder 4"/>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33470150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2"/>
          <p:cNvSpPr>
            <a:spLocks noGrp="1"/>
          </p:cNvSpPr>
          <p:nvPr>
            <p:ph type="ftr" sz="quarter" idx="11"/>
          </p:nvPr>
        </p:nvSpPr>
        <p:spPr/>
        <p:txBody>
          <a:bodyPr/>
          <a:lstStyle/>
          <a:p>
            <a:r>
              <a:rPr lang="en-US" noProof="0"/>
              <a:t>
              </a:t>
            </a:r>
          </a:p>
        </p:txBody>
      </p:sp>
      <p:sp>
        <p:nvSpPr>
          <p:cNvPr id="6" name="Slide Number Placeholder 3"/>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7921995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5" name="Footer Placeholder 5"/>
          <p:cNvSpPr>
            <a:spLocks noGrp="1"/>
          </p:cNvSpPr>
          <p:nvPr>
            <p:ph type="ftr" sz="quarter" idx="11"/>
          </p:nvPr>
        </p:nvSpPr>
        <p:spPr/>
        <p:txBody>
          <a:bodyPr/>
          <a:lstStyle/>
          <a:p>
            <a:r>
              <a:rPr lang="en-US" noProof="0"/>
              <a:t>
              </a:t>
            </a:r>
          </a:p>
        </p:txBody>
      </p:sp>
      <p:sp>
        <p:nvSpPr>
          <p:cNvPr id="6" name="Slide Number Placeholder 6"/>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9113048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BC1C18-307B-4F68-A007-B5B542270E8D}" type="datetimeFigureOut">
              <a:rPr lang="en-US" noProof="0" smtClean="0"/>
              <a:t>9/3/2019</a:t>
            </a:fld>
            <a:endParaRPr lang="en-US" noProof="0"/>
          </a:p>
        </p:txBody>
      </p:sp>
      <p:sp>
        <p:nvSpPr>
          <p:cNvPr id="6" name="Footer Placeholder 5"/>
          <p:cNvSpPr>
            <a:spLocks noGrp="1"/>
          </p:cNvSpPr>
          <p:nvPr>
            <p:ph type="ftr" sz="quarter" idx="11"/>
          </p:nvPr>
        </p:nvSpPr>
        <p:spPr/>
        <p:txBody>
          <a:bodyPr/>
          <a:lstStyle/>
          <a:p>
            <a:r>
              <a:rPr lang="en-US" noProof="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28325297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noProof="0" smtClean="0"/>
              <a:t>9/3/2019</a:t>
            </a:fld>
            <a:endParaRPr lang="en-US" noProof="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noProof="0"/>
              <a:t>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noProof="0" smtClean="0"/>
              <a:pPr/>
              <a:t>‹#›</a:t>
            </a:fld>
            <a:endParaRPr lang="en-US" noProof="0"/>
          </a:p>
        </p:txBody>
      </p:sp>
    </p:spTree>
    <p:extLst>
      <p:ext uri="{BB962C8B-B14F-4D97-AF65-F5344CB8AC3E}">
        <p14:creationId xmlns:p14="http://schemas.microsoft.com/office/powerpoint/2010/main" val="1794896602"/>
      </p:ext>
    </p:extLst>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house that has a sign on the side of a building&#10;&#10;Description generated with very high confidence">
            <a:extLst>
              <a:ext uri="{FF2B5EF4-FFF2-40B4-BE49-F238E27FC236}">
                <a16:creationId xmlns:a16="http://schemas.microsoft.com/office/drawing/2014/main" id="{B85A6AE1-F00E-4943-8824-9FADE04C5A64}"/>
              </a:ext>
            </a:extLst>
          </p:cNvPr>
          <p:cNvPicPr>
            <a:picLocks noChangeAspect="1"/>
          </p:cNvPicPr>
          <p:nvPr/>
        </p:nvPicPr>
        <p:blipFill rotWithShape="1">
          <a:blip r:embed="rId2">
            <a:alphaModFix amt="40000"/>
            <a:extLst/>
          </a:blip>
          <a:srcRect/>
          <a:stretch/>
        </p:blipFill>
        <p:spPr>
          <a:xfrm>
            <a:off x="35879" y="10"/>
            <a:ext cx="12191980" cy="6857990"/>
          </a:xfrm>
          <a:prstGeom prst="rect">
            <a:avLst/>
          </a:prstGeom>
        </p:spPr>
      </p:pic>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86767" y="1214718"/>
            <a:ext cx="5974881" cy="3087535"/>
          </a:xfrm>
          <a:prstGeom prst="rect">
            <a:avLst/>
          </a:prstGeom>
        </p:spPr>
        <p:txBody>
          <a:bodyPr lIns="0" rIns="180000">
            <a:normAutofit/>
          </a:bodyPr>
          <a:lstStyle/>
          <a:p>
            <a:r>
              <a:rPr lang="en-US" sz="4000" b="1" dirty="0">
                <a:solidFill>
                  <a:schemeClr val="tx1"/>
                </a:solidFill>
              </a:rPr>
              <a:t>The national museum of immigration in Paris</a:t>
            </a:r>
            <a:endParaRPr lang="en-US" sz="4000" dirty="0" err="1">
              <a:solidFill>
                <a:schemeClr val="tx1"/>
              </a:solidFill>
            </a:endParaRP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2335237" y="4302251"/>
            <a:ext cx="7645376" cy="1336549"/>
          </a:xfrm>
          <a:prstGeom prst="rect">
            <a:avLst/>
          </a:prstGeom>
        </p:spPr>
        <p:txBody>
          <a:bodyPr lIns="0" rIns="0">
            <a:normAutofit/>
          </a:bodyPr>
          <a:lstStyle/>
          <a:p>
            <a:r>
              <a:rPr lang="en-US" dirty="0">
                <a:solidFill>
                  <a:srgbClr val="FFFF00"/>
                </a:solidFill>
              </a:rPr>
              <a:t>Erasmus+</a:t>
            </a:r>
            <a:r>
              <a:rPr lang="el-GR" dirty="0">
                <a:solidFill>
                  <a:srgbClr val="FFFF00"/>
                </a:solidFill>
              </a:rPr>
              <a:t> </a:t>
            </a:r>
            <a:r>
              <a:rPr lang="en-US" dirty="0">
                <a:solidFill>
                  <a:srgbClr val="FFFF00"/>
                </a:solidFill>
              </a:rPr>
              <a:t>“Together: equal in dignity &amp; Rights”</a:t>
            </a:r>
          </a:p>
          <a:p>
            <a:r>
              <a:rPr lang="en-US" dirty="0">
                <a:solidFill>
                  <a:srgbClr val="FFFF00"/>
                </a:solidFill>
              </a:rPr>
              <a:t>By MARINA ANDRIOTI</a:t>
            </a:r>
          </a:p>
          <a:p>
            <a:r>
              <a:rPr lang="en-US" dirty="0">
                <a:solidFill>
                  <a:srgbClr val="FFFF00"/>
                </a:solidFill>
              </a:rPr>
              <a:t>Supervisor teacher: Triantafyllia vrana</a:t>
            </a:r>
          </a:p>
          <a:p>
            <a:endParaRPr lang="en-US" dirty="0">
              <a:solidFill>
                <a:srgbClr val="FFFF00"/>
              </a:solidFill>
            </a:endParaRPr>
          </a:p>
        </p:txBody>
      </p:sp>
      <p:sp>
        <p:nvSpPr>
          <p:cNvPr id="11" name="Rectangle 1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Εικόνα 6">
            <a:extLst>
              <a:ext uri="{FF2B5EF4-FFF2-40B4-BE49-F238E27FC236}">
                <a16:creationId xmlns:a16="http://schemas.microsoft.com/office/drawing/2014/main" id="{BDA51488-D706-4AE1-A986-0A2452A5D50C}"/>
              </a:ext>
            </a:extLst>
          </p:cNvPr>
          <p:cNvPicPr>
            <a:picLocks noChangeAspect="1"/>
          </p:cNvPicPr>
          <p:nvPr/>
        </p:nvPicPr>
        <p:blipFill>
          <a:blip r:embed="rId3"/>
          <a:stretch>
            <a:fillRect/>
          </a:stretch>
        </p:blipFill>
        <p:spPr>
          <a:xfrm>
            <a:off x="250288" y="292931"/>
            <a:ext cx="2209800" cy="476250"/>
          </a:xfrm>
          <a:prstGeom prst="rect">
            <a:avLst/>
          </a:prstGeom>
        </p:spPr>
      </p:pic>
      <p:pic>
        <p:nvPicPr>
          <p:cNvPr id="8" name="Εικόνα 7">
            <a:extLst>
              <a:ext uri="{FF2B5EF4-FFF2-40B4-BE49-F238E27FC236}">
                <a16:creationId xmlns:a16="http://schemas.microsoft.com/office/drawing/2014/main" id="{343124AA-E20D-4F68-8F01-E46B33B7A7D5}"/>
              </a:ext>
            </a:extLst>
          </p:cNvPr>
          <p:cNvPicPr>
            <a:picLocks noChangeAspect="1"/>
          </p:cNvPicPr>
          <p:nvPr/>
        </p:nvPicPr>
        <p:blipFill>
          <a:blip r:embed="rId4"/>
          <a:stretch>
            <a:fillRect/>
          </a:stretch>
        </p:blipFill>
        <p:spPr>
          <a:xfrm>
            <a:off x="2674497" y="265364"/>
            <a:ext cx="1457773" cy="684000"/>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A9545896-5C2B-40B5-9EA6-81FBB0EB5700}"/>
              </a:ext>
            </a:extLst>
          </p:cNvPr>
          <p:cNvSpPr>
            <a:spLocks noGrp="1"/>
          </p:cNvSpPr>
          <p:nvPr>
            <p:ph idx="4294967295"/>
          </p:nvPr>
        </p:nvSpPr>
        <p:spPr>
          <a:xfrm>
            <a:off x="854703" y="1343924"/>
            <a:ext cx="9963150" cy="2243138"/>
          </a:xfrm>
        </p:spPr>
        <p:txBody>
          <a:bodyPr vert="horz" lIns="45720" tIns="45720" rIns="45720" bIns="45720" rtlCol="0" anchor="t">
            <a:noAutofit/>
          </a:bodyPr>
          <a:lstStyle/>
          <a:p>
            <a:pPr marL="0" indent="0">
              <a:buNone/>
            </a:pPr>
            <a:r>
              <a:rPr lang="en-US" b="1" dirty="0"/>
              <a:t>The National museum of immigration first opened up to the public in 2007 and is located in eastern Paris, in </a:t>
            </a:r>
            <a:r>
              <a:rPr lang="en-US" b="1" dirty="0" err="1"/>
              <a:t>Bois</a:t>
            </a:r>
            <a:r>
              <a:rPr lang="en-US" b="1" dirty="0"/>
              <a:t> de Vincennes park. It is dedicated to the various immigration communities in France and aims to bring a new perception to the history which connects the immigrants to France. The permanent exhibition combines documents, everyday items, video interviews to highlight the immigrants' contribution to the financial, social and cultural life in France. There are also regular exhibitions by modern artists (like Dens </a:t>
            </a:r>
            <a:r>
              <a:rPr lang="en-US" b="1" dirty="0" err="1"/>
              <a:t>Dorzacq</a:t>
            </a:r>
            <a:r>
              <a:rPr lang="en-US" b="1" dirty="0"/>
              <a:t>, whose photos show the role of street dance in downgraded suburbs in France), which challenge certain </a:t>
            </a:r>
            <a:r>
              <a:rPr lang="en-US" b="1" dirty="0" err="1"/>
              <a:t>cliches</a:t>
            </a:r>
            <a:r>
              <a:rPr lang="en-US" b="1" dirty="0"/>
              <a:t> and stereotypes. In this way the museum highlights the multiculturalism of modern France. What is noteworthy is that the museum was created where the museum of colonialism used to be since 1931. It was designed by Albert Laprade and the architecture is influenced by the districts of the colonial empire of France.</a:t>
            </a:r>
            <a:endParaRPr lang="en-US"/>
          </a:p>
          <a:p>
            <a:pPr marL="0" indent="0">
              <a:buNone/>
            </a:pPr>
            <a:endParaRPr lang="en-US" sz="2400"/>
          </a:p>
        </p:txBody>
      </p:sp>
    </p:spTree>
    <p:extLst>
      <p:ext uri="{BB962C8B-B14F-4D97-AF65-F5344CB8AC3E}">
        <p14:creationId xmlns:p14="http://schemas.microsoft.com/office/powerpoint/2010/main" val="110258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32">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34">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 name="Picture 36">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44DFCA76-5DF3-4D71-A543-CF57216D5E4E}"/>
              </a:ext>
            </a:extLst>
          </p:cNvPr>
          <p:cNvSpPr>
            <a:spLocks noGrp="1"/>
          </p:cNvSpPr>
          <p:nvPr>
            <p:ph type="title"/>
          </p:nvPr>
        </p:nvSpPr>
        <p:spPr>
          <a:xfrm>
            <a:off x="806195" y="804672"/>
            <a:ext cx="3521359" cy="5248656"/>
          </a:xfrm>
        </p:spPr>
        <p:txBody>
          <a:bodyPr anchor="ctr">
            <a:normAutofit/>
          </a:bodyPr>
          <a:lstStyle/>
          <a:p>
            <a:pPr algn="ctr"/>
            <a:r>
              <a:rPr lang="en-US" b="1"/>
              <a:t>Offering and services</a:t>
            </a:r>
          </a:p>
        </p:txBody>
      </p:sp>
      <p:sp>
        <p:nvSpPr>
          <p:cNvPr id="15" name="Content Placeholder 14">
            <a:extLst>
              <a:ext uri="{FF2B5EF4-FFF2-40B4-BE49-F238E27FC236}">
                <a16:creationId xmlns:a16="http://schemas.microsoft.com/office/drawing/2014/main" id="{E1231816-68CA-41E1-BDF3-3447BC683E51}"/>
              </a:ext>
            </a:extLst>
          </p:cNvPr>
          <p:cNvSpPr>
            <a:spLocks noGrp="1"/>
          </p:cNvSpPr>
          <p:nvPr>
            <p:ph idx="1"/>
          </p:nvPr>
        </p:nvSpPr>
        <p:spPr>
          <a:xfrm>
            <a:off x="4975861" y="804671"/>
            <a:ext cx="6399930" cy="5248657"/>
          </a:xfrm>
        </p:spPr>
        <p:txBody>
          <a:bodyPr vert="horz" lIns="45720" tIns="45720" rIns="45720" bIns="45720" rtlCol="0" anchor="ctr">
            <a:normAutofit/>
          </a:bodyPr>
          <a:lstStyle/>
          <a:p>
            <a:pPr>
              <a:buNone/>
            </a:pPr>
            <a:r>
              <a:rPr lang="en-US"/>
              <a:t> A free audio guide allows you to visit the permanent exhibition 'Repers' on your own. It takes you on a tour that links immigrants personal accounts, extracts from reports, ancient and contemporary works of art, etc.</a:t>
            </a:r>
          </a:p>
          <a:p>
            <a:pPr>
              <a:buNone/>
            </a:pPr>
            <a:r>
              <a:rPr lang="en-US"/>
              <a:t>Offerings and services:</a:t>
            </a:r>
          </a:p>
          <a:p>
            <a:pPr>
              <a:buFont typeface="Wingdings" panose="020B0602020104020603" pitchFamily="34" charset="0"/>
              <a:buChar char="v"/>
            </a:pPr>
            <a:r>
              <a:rPr lang="en-US"/>
              <a:t>Lecture tours (upon prior reservation)</a:t>
            </a:r>
          </a:p>
          <a:p>
            <a:pPr>
              <a:buFont typeface="Wingdings" panose="020B0602020104020603" pitchFamily="34" charset="0"/>
              <a:buChar char="v"/>
            </a:pPr>
            <a:r>
              <a:rPr lang="en-US"/>
              <a:t>Areas for rent</a:t>
            </a:r>
          </a:p>
          <a:p>
            <a:pPr>
              <a:buFont typeface="Wingdings" panose="020B0602020104020603" pitchFamily="34" charset="0"/>
              <a:buChar char="v"/>
            </a:pPr>
            <a:r>
              <a:rPr lang="en-US"/>
              <a:t>Auditorium</a:t>
            </a:r>
          </a:p>
          <a:p>
            <a:pPr>
              <a:buFont typeface="Wingdings" panose="020B0602020104020603" pitchFamily="34" charset="0"/>
              <a:buChar char="v"/>
            </a:pPr>
            <a:r>
              <a:rPr lang="en-US"/>
              <a:t>Multi-media library</a:t>
            </a:r>
          </a:p>
          <a:p>
            <a:pPr>
              <a:buFont typeface="Wingdings" panose="020B0602020104020603" pitchFamily="34" charset="0"/>
              <a:buChar char="v"/>
            </a:pPr>
            <a:r>
              <a:rPr lang="en-US"/>
              <a:t>Bookshop-gift shop</a:t>
            </a:r>
          </a:p>
        </p:txBody>
      </p:sp>
    </p:spTree>
    <p:extLst>
      <p:ext uri="{BB962C8B-B14F-4D97-AF65-F5344CB8AC3E}">
        <p14:creationId xmlns:p14="http://schemas.microsoft.com/office/powerpoint/2010/main" val="81673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D904461-E85A-43E7-AA0B-B7DF596CA62F}"/>
              </a:ext>
            </a:extLst>
          </p:cNvPr>
          <p:cNvSpPr>
            <a:spLocks noGrp="1"/>
          </p:cNvSpPr>
          <p:nvPr>
            <p:ph type="title"/>
          </p:nvPr>
        </p:nvSpPr>
        <p:spPr>
          <a:xfrm>
            <a:off x="806195" y="804672"/>
            <a:ext cx="3521359" cy="5248656"/>
          </a:xfrm>
          <a:prstGeom prst="rect">
            <a:avLst/>
          </a:prstGeom>
        </p:spPr>
        <p:txBody>
          <a:bodyPr lIns="0" tIns="108000" anchor="ctr">
            <a:normAutofit/>
          </a:bodyPr>
          <a:lstStyle/>
          <a:p>
            <a:pPr algn="ctr"/>
            <a:r>
              <a:rPr lang="en-US" b="1"/>
              <a:t>Events and activities</a:t>
            </a:r>
          </a:p>
        </p:txBody>
      </p:sp>
      <p:sp>
        <p:nvSpPr>
          <p:cNvPr id="3" name="Content Placeholder 2">
            <a:extLst>
              <a:ext uri="{FF2B5EF4-FFF2-40B4-BE49-F238E27FC236}">
                <a16:creationId xmlns:a16="http://schemas.microsoft.com/office/drawing/2014/main" id="{9BBDDBE1-00CD-4A90-9BA9-5E79F6C6FDE0}"/>
              </a:ext>
            </a:extLst>
          </p:cNvPr>
          <p:cNvSpPr>
            <a:spLocks noGrp="1"/>
          </p:cNvSpPr>
          <p:nvPr>
            <p:ph idx="1"/>
          </p:nvPr>
        </p:nvSpPr>
        <p:spPr>
          <a:xfrm>
            <a:off x="4975861" y="804671"/>
            <a:ext cx="6399930" cy="5248657"/>
          </a:xfrm>
          <a:prstGeom prst="rect">
            <a:avLst/>
          </a:prstGeom>
        </p:spPr>
        <p:txBody>
          <a:bodyPr vert="horz" lIns="45720" tIns="45720" rIns="45720" bIns="45720" rtlCol="0" anchor="ctr">
            <a:normAutofit/>
          </a:bodyPr>
          <a:lstStyle/>
          <a:p>
            <a:r>
              <a:rPr lang="en-US"/>
              <a:t>At the museum:</a:t>
            </a:r>
          </a:p>
          <a:p>
            <a:pPr>
              <a:buFont typeface="Wingdings" panose="020B0602020104020603" pitchFamily="34" charset="0"/>
              <a:buChar char="Ø"/>
            </a:pPr>
            <a:r>
              <a:rPr lang="en-US"/>
              <a:t>Workshops and activities for youngsters</a:t>
            </a:r>
          </a:p>
          <a:p>
            <a:pPr>
              <a:buFont typeface="Wingdings" panose="020B0602020104020603" pitchFamily="34" charset="0"/>
              <a:buChar char="Ø"/>
            </a:pPr>
            <a:r>
              <a:rPr lang="en-US"/>
              <a:t>Self-guided tour for youngsters with games booklet</a:t>
            </a:r>
          </a:p>
          <a:p>
            <a:pPr>
              <a:buFont typeface="Wingdings" panose="020B0602020104020603" pitchFamily="34" charset="0"/>
              <a:buChar char="Ø"/>
            </a:pPr>
            <a:r>
              <a:rPr lang="en-US"/>
              <a:t>Self-guided tours for groups on literacy courses and learning French as a foreign language</a:t>
            </a:r>
          </a:p>
          <a:p>
            <a:pPr>
              <a:buFont typeface="Wingdings" panose="020B0602020104020603" pitchFamily="34" charset="0"/>
              <a:buChar char="Ø"/>
            </a:pPr>
            <a:r>
              <a:rPr lang="en-US"/>
              <a:t>Meetings and conferences</a:t>
            </a:r>
          </a:p>
          <a:p>
            <a:pPr>
              <a:buFont typeface="Wingdings" panose="020B0602020104020603" pitchFamily="34" charset="0"/>
              <a:buChar char="Ø"/>
            </a:pPr>
            <a:r>
              <a:rPr lang="en-US"/>
              <a:t>Performing arts and films</a:t>
            </a:r>
          </a:p>
          <a:p>
            <a:pPr marL="0" indent="0">
              <a:buNone/>
            </a:pPr>
            <a:endParaRPr lang="en-US"/>
          </a:p>
        </p:txBody>
      </p:sp>
    </p:spTree>
    <p:extLst>
      <p:ext uri="{BB962C8B-B14F-4D97-AF65-F5344CB8AC3E}">
        <p14:creationId xmlns:p14="http://schemas.microsoft.com/office/powerpoint/2010/main" val="215704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763013-357B-4D07-BD03-51E5B7DD953B}"/>
              </a:ext>
            </a:extLst>
          </p:cNvPr>
          <p:cNvSpPr>
            <a:spLocks noGrp="1"/>
          </p:cNvSpPr>
          <p:nvPr>
            <p:ph type="title"/>
          </p:nvPr>
        </p:nvSpPr>
        <p:spPr>
          <a:xfrm>
            <a:off x="650669" y="629266"/>
            <a:ext cx="3330328" cy="1641986"/>
          </a:xfrm>
        </p:spPr>
        <p:txBody>
          <a:bodyPr>
            <a:normAutofit/>
          </a:bodyPr>
          <a:lstStyle/>
          <a:p>
            <a:r>
              <a:rPr lang="el-GR" dirty="0"/>
              <a:t>EVERYDAY ITEMS</a:t>
            </a:r>
          </a:p>
        </p:txBody>
      </p:sp>
      <p:pic>
        <p:nvPicPr>
          <p:cNvPr id="7" name="Εικόνα 4">
            <a:extLst>
              <a:ext uri="{FF2B5EF4-FFF2-40B4-BE49-F238E27FC236}">
                <a16:creationId xmlns:a16="http://schemas.microsoft.com/office/drawing/2014/main" id="{321B901F-1DF6-4712-92D6-031A3E3B6F0D}"/>
              </a:ext>
            </a:extLst>
          </p:cNvPr>
          <p:cNvPicPr>
            <a:picLocks noChangeAspect="1"/>
          </p:cNvPicPr>
          <p:nvPr/>
        </p:nvPicPr>
        <p:blipFill rotWithShape="1">
          <a:blip r:embed="rId3"/>
          <a:srcRect r="7401" b="2"/>
          <a:stretch/>
        </p:blipFill>
        <p:spPr>
          <a:xfrm>
            <a:off x="4634680" y="10"/>
            <a:ext cx="7560130" cy="6857990"/>
          </a:xfrm>
          <a:prstGeom prst="rect">
            <a:avLst/>
          </a:prstGeom>
        </p:spPr>
      </p:pic>
      <p:sp>
        <p:nvSpPr>
          <p:cNvPr id="12" name="Rectangle 1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EEBD4E92-643D-45B8-AC96-979316FDE887}"/>
              </a:ext>
            </a:extLst>
          </p:cNvPr>
          <p:cNvSpPr>
            <a:spLocks noGrp="1"/>
          </p:cNvSpPr>
          <p:nvPr>
            <p:ph idx="1"/>
          </p:nvPr>
        </p:nvSpPr>
        <p:spPr>
          <a:xfrm>
            <a:off x="650669" y="2438400"/>
            <a:ext cx="3330328" cy="3809999"/>
          </a:xfrm>
        </p:spPr>
        <p:txBody>
          <a:bodyPr vert="horz" lIns="91440" tIns="45720" rIns="91440" bIns="45720" rtlCol="0" anchor="t">
            <a:normAutofit/>
          </a:bodyPr>
          <a:lstStyle/>
          <a:p>
            <a:pPr>
              <a:buFont typeface="Arial" charset="2"/>
              <a:buChar char="•"/>
            </a:pPr>
            <a:r>
              <a:rPr lang="en-US" dirty="0"/>
              <a:t>Items found in the homes of immigrants, part of the permanent exhibition at the National Museum of the History of Immigration.</a:t>
            </a:r>
          </a:p>
        </p:txBody>
      </p:sp>
    </p:spTree>
    <p:extLst>
      <p:ext uri="{BB962C8B-B14F-4D97-AF65-F5344CB8AC3E}">
        <p14:creationId xmlns:p14="http://schemas.microsoft.com/office/powerpoint/2010/main" val="327434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E2EE79-DCD8-4508-B94D-05115E5795E6}"/>
              </a:ext>
            </a:extLst>
          </p:cNvPr>
          <p:cNvSpPr>
            <a:spLocks noGrp="1"/>
          </p:cNvSpPr>
          <p:nvPr>
            <p:ph type="title"/>
          </p:nvPr>
        </p:nvSpPr>
        <p:spPr>
          <a:xfrm>
            <a:off x="648929" y="1450259"/>
            <a:ext cx="3753599" cy="1442153"/>
          </a:xfrm>
        </p:spPr>
        <p:txBody>
          <a:bodyPr vert="horz" lIns="91440" tIns="45720" rIns="91440" bIns="45720" rtlCol="0">
            <a:normAutofit/>
          </a:bodyPr>
          <a:lstStyle/>
          <a:p>
            <a:pPr>
              <a:lnSpc>
                <a:spcPct val="90000"/>
              </a:lnSpc>
            </a:pPr>
            <a:r>
              <a:rPr lang="el-GR" sz="2000" dirty="0"/>
              <a:t>PERSONA GRATA': PARIS CONTEMPORARY ART EXRO SHINES A LIGHT ON IMMIGRANDS WELCOME</a:t>
            </a:r>
            <a:endParaRPr lang="el-GR" sz="2000"/>
          </a:p>
          <a:p>
            <a:pPr>
              <a:lnSpc>
                <a:spcPct val="90000"/>
              </a:lnSpc>
            </a:pPr>
            <a:endParaRPr lang="el-GR" sz="2000"/>
          </a:p>
        </p:txBody>
      </p:sp>
      <p:sp>
        <p:nvSpPr>
          <p:cNvPr id="19" name="Content Placeholder 18">
            <a:extLst>
              <a:ext uri="{FF2B5EF4-FFF2-40B4-BE49-F238E27FC236}">
                <a16:creationId xmlns:a16="http://schemas.microsoft.com/office/drawing/2014/main" id="{8D9BD79F-76DF-43D6-8D92-71C3CDA4E359}"/>
              </a:ext>
            </a:extLst>
          </p:cNvPr>
          <p:cNvSpPr>
            <a:spLocks noGrp="1"/>
          </p:cNvSpPr>
          <p:nvPr>
            <p:ph idx="1"/>
          </p:nvPr>
        </p:nvSpPr>
        <p:spPr>
          <a:xfrm>
            <a:off x="647700" y="3072385"/>
            <a:ext cx="3754987" cy="2947415"/>
          </a:xfrm>
        </p:spPr>
        <p:txBody>
          <a:bodyPr vert="horz" lIns="91440" tIns="45720" rIns="91440" bIns="45720" rtlCol="0">
            <a:normAutofit/>
          </a:bodyPr>
          <a:lstStyle/>
          <a:p>
            <a:pPr marL="0" indent="0">
              <a:lnSpc>
                <a:spcPct val="90000"/>
              </a:lnSpc>
              <a:buNone/>
            </a:pPr>
            <a:r>
              <a:rPr lang="en-US" sz="1800" dirty="0"/>
              <a:t>“Persona Grata,” a thought-provoking temporary exhibition that runs through January 20, 2019, showcases contemporary art and photography that deals, tangentially or directly, with the current crisis over the many immigrants from the Middle East and Africa. It is, to put it mildly, a wake-up call about the virtues of hospitality. </a:t>
            </a:r>
            <a:endParaRPr lang="el-GR" sz="1800"/>
          </a:p>
        </p:txBody>
      </p:sp>
      <p:pic>
        <p:nvPicPr>
          <p:cNvPr id="17" name="Εικόνα 14">
            <a:extLst>
              <a:ext uri="{FF2B5EF4-FFF2-40B4-BE49-F238E27FC236}">
                <a16:creationId xmlns:a16="http://schemas.microsoft.com/office/drawing/2014/main" id="{DE745801-EFA7-4C3F-8BBC-1E61B4A906D6}"/>
              </a:ext>
            </a:extLst>
          </p:cNvPr>
          <p:cNvPicPr>
            <a:picLocks noChangeAspect="1"/>
          </p:cNvPicPr>
          <p:nvPr/>
        </p:nvPicPr>
        <p:blipFill rotWithShape="1">
          <a:blip r:embed="rId3"/>
          <a:srcRect r="20104"/>
          <a:stretch/>
        </p:blipFill>
        <p:spPr>
          <a:xfrm>
            <a:off x="5050389" y="1447799"/>
            <a:ext cx="6493910" cy="457200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5627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9065-D58D-4B3B-9623-4F3646D3F986}"/>
              </a:ext>
            </a:extLst>
          </p:cNvPr>
          <p:cNvSpPr>
            <a:spLocks noGrp="1"/>
          </p:cNvSpPr>
          <p:nvPr>
            <p:ph type="title"/>
          </p:nvPr>
        </p:nvSpPr>
        <p:spPr>
          <a:xfrm>
            <a:off x="1024128" y="38876"/>
            <a:ext cx="9720072" cy="1499616"/>
          </a:xfrm>
        </p:spPr>
        <p:txBody>
          <a:bodyPr/>
          <a:lstStyle/>
          <a:p>
            <a:r>
              <a:rPr lang="en-US"/>
              <a:t>interview</a:t>
            </a:r>
          </a:p>
        </p:txBody>
      </p:sp>
      <p:sp>
        <p:nvSpPr>
          <p:cNvPr id="3" name="Content Placeholder 2">
            <a:extLst>
              <a:ext uri="{FF2B5EF4-FFF2-40B4-BE49-F238E27FC236}">
                <a16:creationId xmlns:a16="http://schemas.microsoft.com/office/drawing/2014/main" id="{BAC28CBC-7047-42C8-9A83-4CA72B2D7398}"/>
              </a:ext>
            </a:extLst>
          </p:cNvPr>
          <p:cNvSpPr>
            <a:spLocks noGrp="1"/>
          </p:cNvSpPr>
          <p:nvPr>
            <p:ph idx="1"/>
          </p:nvPr>
        </p:nvSpPr>
        <p:spPr>
          <a:xfrm>
            <a:off x="678302" y="1234480"/>
            <a:ext cx="11613931" cy="7315774"/>
          </a:xfrm>
        </p:spPr>
        <p:txBody>
          <a:bodyPr vert="horz" lIns="45720" tIns="45720" rIns="45720" bIns="45720" rtlCol="0" anchor="t">
            <a:normAutofit/>
          </a:bodyPr>
          <a:lstStyle/>
          <a:p>
            <a:r>
              <a:rPr lang="en-US"/>
              <a:t>Below I present you an interview between the culture</a:t>
            </a:r>
            <a:r>
              <a:rPr lang="en-US" sz="1600"/>
              <a:t> </a:t>
            </a:r>
            <a:r>
              <a:rPr lang="en-US"/>
              <a:t>trip and Helene </a:t>
            </a:r>
            <a:r>
              <a:rPr lang="en-US" err="1"/>
              <a:t>O</a:t>
            </a:r>
            <a:r>
              <a:rPr lang="en-US" b="1" err="1"/>
              <a:t>rain</a:t>
            </a:r>
            <a:r>
              <a:rPr lang="en-US"/>
              <a:t> who is the executive director </a:t>
            </a:r>
            <a:r>
              <a:rPr lang="en-US" sz="2000"/>
              <a:t>of </a:t>
            </a:r>
            <a:r>
              <a:rPr lang="en-US"/>
              <a:t>the National museum of immigration in Paris where they talk about the importance and the activities of the building that has.</a:t>
            </a:r>
          </a:p>
          <a:p>
            <a:r>
              <a:rPr lang="en-US"/>
              <a:t>Culture Trip: What is the museum showcasing?</a:t>
            </a:r>
          </a:p>
          <a:p>
            <a:r>
              <a:rPr lang="en-US"/>
              <a:t>Helene </a:t>
            </a:r>
            <a:r>
              <a:rPr lang="en-US" err="1"/>
              <a:t>Orain</a:t>
            </a:r>
            <a:r>
              <a:rPr lang="en-US"/>
              <a:t>: The museum's permanent gallery shows a retrospective of the history of  immigration in France from the 19th century through artwork, photos, archives, and testimonies. In addition, the museum produces two temporary exhibitions every year.</a:t>
            </a:r>
          </a:p>
          <a:p>
            <a:r>
              <a:rPr lang="en-US"/>
              <a:t>Culture trip: Can you choose one exhibit and tell me how it teaches us about immigration?</a:t>
            </a:r>
          </a:p>
          <a:p>
            <a:r>
              <a:rPr lang="en-US" err="1"/>
              <a:t>Orain</a:t>
            </a:r>
            <a:r>
              <a:rPr lang="en-US"/>
              <a:t>: I would choose' fashion mix'. The whole world is fascinated by fashion and luxury goods. But what most people ignore, even in France, is that many of these creators are foreigners and therefore immigrants. What we want to say through this exhibition is that immigration has helped to build our economy, our industry, and our culture and that without it, France would not be what it is today.</a:t>
            </a:r>
          </a:p>
          <a:p>
            <a:endParaRPr lang="en-US"/>
          </a:p>
          <a:p>
            <a:endParaRPr lang="en-US"/>
          </a:p>
          <a:p>
            <a:endParaRPr lang="en-US"/>
          </a:p>
        </p:txBody>
      </p:sp>
    </p:spTree>
    <p:extLst>
      <p:ext uri="{BB962C8B-B14F-4D97-AF65-F5344CB8AC3E}">
        <p14:creationId xmlns:p14="http://schemas.microsoft.com/office/powerpoint/2010/main" val="513979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B5B795DD-3830-4829-99DE-E6DC7424B9A3}"/>
              </a:ext>
            </a:extLst>
          </p:cNvPr>
          <p:cNvSpPr>
            <a:spLocks noGrp="1"/>
          </p:cNvSpPr>
          <p:nvPr>
            <p:ph type="title"/>
          </p:nvPr>
        </p:nvSpPr>
        <p:spPr>
          <a:xfrm>
            <a:off x="806195" y="804672"/>
            <a:ext cx="3521359" cy="5248656"/>
          </a:xfrm>
        </p:spPr>
        <p:txBody>
          <a:bodyPr anchor="ctr">
            <a:normAutofit/>
          </a:bodyPr>
          <a:lstStyle/>
          <a:p>
            <a:pPr algn="ctr"/>
            <a:r>
              <a:rPr lang="el-GR">
                <a:latin typeface="Calibri"/>
                <a:cs typeface="Calibri"/>
              </a:rPr>
              <a:t>The Message</a:t>
            </a:r>
            <a:endParaRPr lang="el-GR" err="1"/>
          </a:p>
        </p:txBody>
      </p:sp>
      <p:sp>
        <p:nvSpPr>
          <p:cNvPr id="3" name="Θέση περιεχομένου 2">
            <a:extLst>
              <a:ext uri="{FF2B5EF4-FFF2-40B4-BE49-F238E27FC236}">
                <a16:creationId xmlns:a16="http://schemas.microsoft.com/office/drawing/2014/main" id="{2AAAEB34-EC4A-47DB-B197-19C895ADB568}"/>
              </a:ext>
            </a:extLst>
          </p:cNvPr>
          <p:cNvSpPr>
            <a:spLocks noGrp="1"/>
          </p:cNvSpPr>
          <p:nvPr>
            <p:ph idx="1"/>
          </p:nvPr>
        </p:nvSpPr>
        <p:spPr>
          <a:xfrm>
            <a:off x="4975861" y="804671"/>
            <a:ext cx="6399930" cy="5248657"/>
          </a:xfrm>
        </p:spPr>
        <p:txBody>
          <a:bodyPr vert="horz" lIns="45720" tIns="45720" rIns="45720" bIns="45720" rtlCol="0" anchor="ctr">
            <a:normAutofit/>
          </a:bodyPr>
          <a:lstStyle/>
          <a:p>
            <a:pPr>
              <a:buFont typeface="Wingdings" panose="020B0602020104020603" pitchFamily="34" charset="0"/>
              <a:buChar char="q"/>
            </a:pPr>
            <a:r>
              <a:rPr lang="el-GR" dirty="0">
                <a:latin typeface="Calibri"/>
                <a:cs typeface="Calibri"/>
              </a:rPr>
              <a:t>The </a:t>
            </a:r>
            <a:r>
              <a:rPr lang="el-GR" dirty="0" err="1">
                <a:latin typeface="Calibri"/>
                <a:cs typeface="Calibri"/>
              </a:rPr>
              <a:t>president</a:t>
            </a:r>
            <a:r>
              <a:rPr lang="el-GR" dirty="0">
                <a:latin typeface="Calibri"/>
                <a:cs typeface="Calibri"/>
              </a:rPr>
              <a:t> of the </a:t>
            </a:r>
            <a:r>
              <a:rPr lang="el-GR" dirty="0" err="1">
                <a:latin typeface="Calibri"/>
                <a:cs typeface="Calibri"/>
              </a:rPr>
              <a:t>museum</a:t>
            </a:r>
            <a:r>
              <a:rPr lang="el-GR" dirty="0">
                <a:latin typeface="Calibri"/>
                <a:cs typeface="Calibri"/>
              </a:rPr>
              <a:t> </a:t>
            </a:r>
            <a:r>
              <a:rPr lang="el-GR" dirty="0" err="1">
                <a:latin typeface="Calibri"/>
                <a:cs typeface="Calibri"/>
              </a:rPr>
              <a:t>said</a:t>
            </a:r>
            <a:r>
              <a:rPr lang="el-GR" dirty="0">
                <a:latin typeface="Calibri"/>
                <a:cs typeface="Calibri"/>
              </a:rPr>
              <a:t> </a:t>
            </a:r>
            <a:r>
              <a:rPr lang="el-GR" dirty="0" err="1">
                <a:latin typeface="Calibri"/>
                <a:cs typeface="Calibri"/>
              </a:rPr>
              <a:t>that</a:t>
            </a:r>
            <a:r>
              <a:rPr lang="el-GR" dirty="0">
                <a:latin typeface="Calibri"/>
                <a:cs typeface="Calibri"/>
              </a:rPr>
              <a:t> the </a:t>
            </a:r>
            <a:r>
              <a:rPr lang="el-GR" dirty="0" err="1">
                <a:latin typeface="Calibri"/>
                <a:cs typeface="Calibri"/>
              </a:rPr>
              <a:t>purpose</a:t>
            </a:r>
            <a:r>
              <a:rPr lang="el-GR" dirty="0">
                <a:latin typeface="Calibri"/>
                <a:cs typeface="Calibri"/>
              </a:rPr>
              <a:t> of </a:t>
            </a:r>
            <a:r>
              <a:rPr lang="el-GR" dirty="0" err="1">
                <a:latin typeface="Calibri"/>
                <a:cs typeface="Calibri"/>
              </a:rPr>
              <a:t>his</a:t>
            </a:r>
            <a:r>
              <a:rPr lang="el-GR" dirty="0">
                <a:latin typeface="Calibri"/>
                <a:cs typeface="Calibri"/>
              </a:rPr>
              <a:t> </a:t>
            </a:r>
            <a:r>
              <a:rPr lang="el-GR" dirty="0" err="1">
                <a:latin typeface="Calibri"/>
                <a:cs typeface="Calibri"/>
              </a:rPr>
              <a:t>museum</a:t>
            </a:r>
            <a:r>
              <a:rPr lang="el-GR" dirty="0">
                <a:latin typeface="Calibri"/>
                <a:cs typeface="Calibri"/>
              </a:rPr>
              <a:t>  " </a:t>
            </a:r>
            <a:r>
              <a:rPr lang="el-GR" dirty="0" err="1">
                <a:latin typeface="Calibri"/>
                <a:cs typeface="Calibri"/>
              </a:rPr>
              <a:t>is</a:t>
            </a:r>
            <a:r>
              <a:rPr lang="el-GR" dirty="0">
                <a:latin typeface="Calibri"/>
                <a:cs typeface="Calibri"/>
              </a:rPr>
              <a:t> </a:t>
            </a:r>
            <a:r>
              <a:rPr lang="el-GR" dirty="0" err="1">
                <a:latin typeface="Calibri"/>
                <a:cs typeface="Calibri"/>
              </a:rPr>
              <a:t>to</a:t>
            </a:r>
            <a:r>
              <a:rPr lang="el-GR" dirty="0">
                <a:latin typeface="Calibri"/>
                <a:cs typeface="Calibri"/>
              </a:rPr>
              <a:t> </a:t>
            </a:r>
            <a:r>
              <a:rPr lang="el-GR" dirty="0" err="1">
                <a:latin typeface="Calibri"/>
                <a:cs typeface="Calibri"/>
              </a:rPr>
              <a:t>tell</a:t>
            </a:r>
            <a:r>
              <a:rPr lang="el-GR" dirty="0">
                <a:latin typeface="Calibri"/>
                <a:cs typeface="Calibri"/>
              </a:rPr>
              <a:t>  the </a:t>
            </a:r>
            <a:r>
              <a:rPr lang="el-GR" dirty="0" err="1">
                <a:latin typeface="Calibri"/>
                <a:cs typeface="Calibri"/>
              </a:rPr>
              <a:t>history</a:t>
            </a:r>
            <a:r>
              <a:rPr lang="el-GR" dirty="0">
                <a:latin typeface="Calibri"/>
                <a:cs typeface="Calibri"/>
              </a:rPr>
              <a:t> of </a:t>
            </a:r>
            <a:r>
              <a:rPr lang="el-GR" dirty="0" err="1">
                <a:latin typeface="Calibri"/>
                <a:cs typeface="Calibri"/>
              </a:rPr>
              <a:t>immigration</a:t>
            </a:r>
            <a:r>
              <a:rPr lang="el-GR" dirty="0">
                <a:latin typeface="Calibri"/>
                <a:cs typeface="Calibri"/>
              </a:rPr>
              <a:t> ". </a:t>
            </a:r>
            <a:r>
              <a:rPr lang="el-GR" dirty="0" err="1">
                <a:latin typeface="Calibri"/>
                <a:cs typeface="Calibri"/>
              </a:rPr>
              <a:t>Also</a:t>
            </a:r>
            <a:r>
              <a:rPr lang="el-GR" dirty="0">
                <a:latin typeface="Calibri"/>
                <a:cs typeface="Calibri"/>
              </a:rPr>
              <a:t> </a:t>
            </a:r>
            <a:r>
              <a:rPr lang="el-GR" dirty="0" err="1">
                <a:latin typeface="Calibri"/>
                <a:cs typeface="Calibri"/>
              </a:rPr>
              <a:t>Mr</a:t>
            </a:r>
            <a:r>
              <a:rPr lang="el-GR" dirty="0">
                <a:latin typeface="Calibri"/>
                <a:cs typeface="Calibri"/>
              </a:rPr>
              <a:t>. </a:t>
            </a:r>
            <a:r>
              <a:rPr lang="el-GR" dirty="0" err="1">
                <a:latin typeface="Calibri"/>
                <a:cs typeface="Calibri"/>
              </a:rPr>
              <a:t>Toubon</a:t>
            </a:r>
            <a:r>
              <a:rPr lang="el-GR" dirty="0">
                <a:latin typeface="Calibri"/>
                <a:cs typeface="Calibri"/>
              </a:rPr>
              <a:t> </a:t>
            </a:r>
            <a:r>
              <a:rPr lang="el-GR" dirty="0" err="1">
                <a:latin typeface="Calibri"/>
                <a:cs typeface="Calibri"/>
              </a:rPr>
              <a:t>added</a:t>
            </a:r>
            <a:r>
              <a:rPr lang="el-GR" dirty="0">
                <a:latin typeface="Calibri"/>
                <a:cs typeface="Calibri"/>
              </a:rPr>
              <a:t>, " </a:t>
            </a:r>
            <a:r>
              <a:rPr lang="el-GR" dirty="0" err="1">
                <a:latin typeface="Calibri"/>
                <a:cs typeface="Calibri"/>
              </a:rPr>
              <a:t>We</a:t>
            </a:r>
            <a:r>
              <a:rPr lang="el-GR" dirty="0">
                <a:latin typeface="Calibri"/>
                <a:cs typeface="Calibri"/>
              </a:rPr>
              <a:t>' </a:t>
            </a:r>
            <a:r>
              <a:rPr lang="el-GR" dirty="0" err="1">
                <a:latin typeface="Calibri"/>
                <a:cs typeface="Calibri"/>
              </a:rPr>
              <a:t>re</a:t>
            </a:r>
            <a:r>
              <a:rPr lang="el-GR" dirty="0">
                <a:latin typeface="Calibri"/>
                <a:cs typeface="Calibri"/>
              </a:rPr>
              <a:t> </a:t>
            </a:r>
            <a:r>
              <a:rPr lang="el-GR" dirty="0" err="1">
                <a:latin typeface="Calibri"/>
                <a:cs typeface="Calibri"/>
              </a:rPr>
              <a:t>inside</a:t>
            </a:r>
            <a:r>
              <a:rPr lang="el-GR" dirty="0">
                <a:latin typeface="Calibri"/>
                <a:cs typeface="Calibri"/>
              </a:rPr>
              <a:t> a </a:t>
            </a:r>
            <a:r>
              <a:rPr lang="el-GR" dirty="0" err="1">
                <a:latin typeface="Calibri"/>
                <a:cs typeface="Calibri"/>
              </a:rPr>
              <a:t>building</a:t>
            </a:r>
            <a:r>
              <a:rPr lang="el-GR" dirty="0">
                <a:latin typeface="Calibri"/>
                <a:cs typeface="Calibri"/>
              </a:rPr>
              <a:t> </a:t>
            </a:r>
            <a:r>
              <a:rPr lang="el-GR" dirty="0" err="1">
                <a:latin typeface="Calibri"/>
                <a:cs typeface="Calibri"/>
              </a:rPr>
              <a:t>that</a:t>
            </a:r>
            <a:r>
              <a:rPr lang="el-GR" dirty="0">
                <a:latin typeface="Calibri"/>
                <a:cs typeface="Calibri"/>
              </a:rPr>
              <a:t> </a:t>
            </a:r>
            <a:r>
              <a:rPr lang="el-GR" dirty="0" err="1">
                <a:latin typeface="Calibri"/>
                <a:cs typeface="Calibri"/>
              </a:rPr>
              <a:t>is</a:t>
            </a:r>
            <a:r>
              <a:rPr lang="el-GR" dirty="0">
                <a:latin typeface="Calibri"/>
                <a:cs typeface="Calibri"/>
              </a:rPr>
              <a:t> a memory </a:t>
            </a:r>
            <a:r>
              <a:rPr lang="el-GR" dirty="0" err="1">
                <a:latin typeface="Calibri"/>
                <a:cs typeface="Calibri"/>
              </a:rPr>
              <a:t>place</a:t>
            </a:r>
            <a:r>
              <a:rPr lang="el-GR" dirty="0">
                <a:latin typeface="Calibri"/>
                <a:cs typeface="Calibri"/>
              </a:rPr>
              <a:t> for </a:t>
            </a:r>
            <a:r>
              <a:rPr lang="el-GR" dirty="0" err="1">
                <a:latin typeface="Calibri"/>
                <a:cs typeface="Calibri"/>
              </a:rPr>
              <a:t>colonization</a:t>
            </a:r>
            <a:r>
              <a:rPr lang="el-GR" dirty="0">
                <a:latin typeface="Calibri"/>
                <a:cs typeface="Calibri"/>
              </a:rPr>
              <a:t>, </a:t>
            </a:r>
            <a:r>
              <a:rPr lang="el-GR" dirty="0" err="1">
                <a:latin typeface="Calibri"/>
                <a:cs typeface="Calibri"/>
              </a:rPr>
              <a:t>but</a:t>
            </a:r>
            <a:r>
              <a:rPr lang="el-GR" dirty="0">
                <a:latin typeface="Calibri"/>
                <a:cs typeface="Calibri"/>
              </a:rPr>
              <a:t> </a:t>
            </a:r>
            <a:r>
              <a:rPr lang="el-GR" dirty="0" err="1">
                <a:latin typeface="Calibri"/>
                <a:cs typeface="Calibri"/>
              </a:rPr>
              <a:t>our</a:t>
            </a:r>
            <a:r>
              <a:rPr lang="el-GR" dirty="0">
                <a:latin typeface="Calibri"/>
                <a:cs typeface="Calibri"/>
              </a:rPr>
              <a:t> </a:t>
            </a:r>
            <a:r>
              <a:rPr lang="el-GR" dirty="0" err="1">
                <a:latin typeface="Calibri"/>
                <a:cs typeface="Calibri"/>
              </a:rPr>
              <a:t>message</a:t>
            </a:r>
            <a:r>
              <a:rPr lang="el-GR" dirty="0">
                <a:latin typeface="Calibri"/>
                <a:cs typeface="Calibri"/>
              </a:rPr>
              <a:t> </a:t>
            </a:r>
            <a:r>
              <a:rPr lang="el-GR" dirty="0" err="1">
                <a:latin typeface="Calibri"/>
                <a:cs typeface="Calibri"/>
              </a:rPr>
              <a:t>is</a:t>
            </a:r>
            <a:r>
              <a:rPr lang="el-GR" dirty="0">
                <a:latin typeface="Calibri"/>
                <a:cs typeface="Calibri"/>
              </a:rPr>
              <a:t> the </a:t>
            </a:r>
            <a:r>
              <a:rPr lang="el-GR" dirty="0" err="1">
                <a:latin typeface="Calibri"/>
                <a:cs typeface="Calibri"/>
              </a:rPr>
              <a:t>contrary</a:t>
            </a:r>
            <a:r>
              <a:rPr lang="el-GR" dirty="0">
                <a:latin typeface="Calibri"/>
                <a:cs typeface="Calibri"/>
              </a:rPr>
              <a:t>: </a:t>
            </a:r>
            <a:r>
              <a:rPr lang="el-GR" dirty="0" err="1">
                <a:latin typeface="Calibri"/>
                <a:cs typeface="Calibri"/>
              </a:rPr>
              <a:t>to</a:t>
            </a:r>
            <a:r>
              <a:rPr lang="el-GR" dirty="0">
                <a:latin typeface="Calibri"/>
                <a:cs typeface="Calibri"/>
              </a:rPr>
              <a:t> </a:t>
            </a:r>
            <a:r>
              <a:rPr lang="el-GR" dirty="0" err="1">
                <a:latin typeface="Calibri"/>
                <a:cs typeface="Calibri"/>
              </a:rPr>
              <a:t>show</a:t>
            </a:r>
            <a:r>
              <a:rPr lang="el-GR" dirty="0">
                <a:latin typeface="Calibri"/>
                <a:cs typeface="Calibri"/>
              </a:rPr>
              <a:t> </a:t>
            </a:r>
            <a:r>
              <a:rPr lang="el-GR" dirty="0" err="1">
                <a:latin typeface="Calibri"/>
                <a:cs typeface="Calibri"/>
              </a:rPr>
              <a:t>what</a:t>
            </a:r>
            <a:r>
              <a:rPr lang="el-GR" dirty="0">
                <a:latin typeface="Calibri"/>
                <a:cs typeface="Calibri"/>
              </a:rPr>
              <a:t> </a:t>
            </a:r>
            <a:r>
              <a:rPr lang="el-GR" dirty="0" err="1">
                <a:latin typeface="Calibri"/>
                <a:cs typeface="Calibri"/>
              </a:rPr>
              <a:t>all</a:t>
            </a:r>
            <a:r>
              <a:rPr lang="el-GR" dirty="0">
                <a:latin typeface="Calibri"/>
                <a:cs typeface="Calibri"/>
              </a:rPr>
              <a:t> </a:t>
            </a:r>
            <a:r>
              <a:rPr lang="el-GR" dirty="0" err="1">
                <a:latin typeface="Calibri"/>
                <a:cs typeface="Calibri"/>
              </a:rPr>
              <a:t>these</a:t>
            </a:r>
            <a:r>
              <a:rPr lang="el-GR" dirty="0">
                <a:latin typeface="Calibri"/>
                <a:cs typeface="Calibri"/>
              </a:rPr>
              <a:t> </a:t>
            </a:r>
            <a:r>
              <a:rPr lang="el-GR" dirty="0" err="1">
                <a:latin typeface="Calibri"/>
                <a:cs typeface="Calibri"/>
              </a:rPr>
              <a:t>people</a:t>
            </a:r>
            <a:r>
              <a:rPr lang="el-GR" dirty="0">
                <a:latin typeface="Calibri"/>
                <a:cs typeface="Calibri"/>
              </a:rPr>
              <a:t> </a:t>
            </a:r>
            <a:r>
              <a:rPr lang="el-GR" dirty="0" err="1">
                <a:latin typeface="Calibri"/>
                <a:cs typeface="Calibri"/>
              </a:rPr>
              <a:t>coming</a:t>
            </a:r>
            <a:r>
              <a:rPr lang="el-GR" dirty="0">
                <a:latin typeface="Calibri"/>
                <a:cs typeface="Calibri"/>
              </a:rPr>
              <a:t> </a:t>
            </a:r>
            <a:r>
              <a:rPr lang="el-GR" dirty="0" err="1">
                <a:latin typeface="Calibri"/>
                <a:cs typeface="Calibri"/>
              </a:rPr>
              <a:t>to</a:t>
            </a:r>
            <a:r>
              <a:rPr lang="el-GR" dirty="0">
                <a:latin typeface="Calibri"/>
                <a:cs typeface="Calibri"/>
              </a:rPr>
              <a:t> </a:t>
            </a:r>
            <a:r>
              <a:rPr lang="el-GR" dirty="0" err="1">
                <a:latin typeface="Calibri"/>
                <a:cs typeface="Calibri"/>
              </a:rPr>
              <a:t>France</a:t>
            </a:r>
            <a:r>
              <a:rPr lang="el-GR" dirty="0">
                <a:latin typeface="Calibri"/>
                <a:cs typeface="Calibri"/>
              </a:rPr>
              <a:t> for </a:t>
            </a:r>
            <a:r>
              <a:rPr lang="el-GR" dirty="0" err="1">
                <a:latin typeface="Calibri"/>
                <a:cs typeface="Calibri"/>
              </a:rPr>
              <a:t>two</a:t>
            </a:r>
            <a:r>
              <a:rPr lang="el-GR" dirty="0">
                <a:latin typeface="Calibri"/>
                <a:cs typeface="Calibri"/>
              </a:rPr>
              <a:t> </a:t>
            </a:r>
            <a:r>
              <a:rPr lang="el-GR" dirty="0" err="1">
                <a:latin typeface="Calibri"/>
                <a:cs typeface="Calibri"/>
              </a:rPr>
              <a:t>centuries</a:t>
            </a:r>
            <a:r>
              <a:rPr lang="el-GR" dirty="0">
                <a:latin typeface="Calibri"/>
                <a:cs typeface="Calibri"/>
              </a:rPr>
              <a:t> </a:t>
            </a:r>
            <a:r>
              <a:rPr lang="el-GR" dirty="0" err="1">
                <a:latin typeface="Calibri"/>
                <a:cs typeface="Calibri"/>
              </a:rPr>
              <a:t>have</a:t>
            </a:r>
            <a:r>
              <a:rPr lang="el-GR" dirty="0">
                <a:latin typeface="Calibri"/>
                <a:cs typeface="Calibri"/>
              </a:rPr>
              <a:t> </a:t>
            </a:r>
            <a:r>
              <a:rPr lang="el-GR" dirty="0" err="1">
                <a:latin typeface="Calibri"/>
                <a:cs typeface="Calibri"/>
              </a:rPr>
              <a:t>brought</a:t>
            </a:r>
            <a:r>
              <a:rPr lang="el-GR" dirty="0">
                <a:latin typeface="Calibri"/>
                <a:cs typeface="Calibri"/>
              </a:rPr>
              <a:t>, </a:t>
            </a:r>
            <a:r>
              <a:rPr lang="el-GR" dirty="0" err="1">
                <a:latin typeface="Calibri"/>
                <a:cs typeface="Calibri"/>
              </a:rPr>
              <a:t>which</a:t>
            </a:r>
            <a:r>
              <a:rPr lang="el-GR" dirty="0">
                <a:latin typeface="Calibri"/>
                <a:cs typeface="Calibri"/>
              </a:rPr>
              <a:t> </a:t>
            </a:r>
            <a:r>
              <a:rPr lang="el-GR" dirty="0" err="1">
                <a:latin typeface="Calibri"/>
                <a:cs typeface="Calibri"/>
              </a:rPr>
              <a:t>ends</a:t>
            </a:r>
            <a:r>
              <a:rPr lang="el-GR" dirty="0">
                <a:latin typeface="Calibri"/>
                <a:cs typeface="Calibri"/>
              </a:rPr>
              <a:t> </a:t>
            </a:r>
            <a:r>
              <a:rPr lang="el-GR" dirty="0" err="1">
                <a:latin typeface="Calibri"/>
                <a:cs typeface="Calibri"/>
              </a:rPr>
              <a:t>up</a:t>
            </a:r>
            <a:r>
              <a:rPr lang="el-GR" dirty="0">
                <a:latin typeface="Calibri"/>
                <a:cs typeface="Calibri"/>
              </a:rPr>
              <a:t> </a:t>
            </a:r>
            <a:r>
              <a:rPr lang="el-GR" dirty="0" err="1">
                <a:latin typeface="Calibri"/>
                <a:cs typeface="Calibri"/>
              </a:rPr>
              <a:t>being</a:t>
            </a:r>
            <a:r>
              <a:rPr lang="el-GR" dirty="0">
                <a:latin typeface="Calibri"/>
                <a:cs typeface="Calibri"/>
              </a:rPr>
              <a:t> </a:t>
            </a:r>
            <a:r>
              <a:rPr lang="el-GR" dirty="0" err="1">
                <a:latin typeface="Calibri"/>
                <a:cs typeface="Calibri"/>
              </a:rPr>
              <a:t>not</a:t>
            </a:r>
            <a:r>
              <a:rPr lang="el-GR" dirty="0">
                <a:latin typeface="Calibri"/>
                <a:cs typeface="Calibri"/>
              </a:rPr>
              <a:t> </a:t>
            </a:r>
            <a:r>
              <a:rPr lang="el-GR" dirty="0" err="1">
                <a:latin typeface="Calibri"/>
                <a:cs typeface="Calibri"/>
              </a:rPr>
              <a:t>just</a:t>
            </a:r>
            <a:r>
              <a:rPr lang="el-GR" dirty="0">
                <a:latin typeface="Calibri"/>
                <a:cs typeface="Calibri"/>
              </a:rPr>
              <a:t> the </a:t>
            </a:r>
            <a:r>
              <a:rPr lang="el-GR" dirty="0" err="1">
                <a:latin typeface="Calibri"/>
                <a:cs typeface="Calibri"/>
              </a:rPr>
              <a:t>history</a:t>
            </a:r>
            <a:r>
              <a:rPr lang="el-GR" dirty="0">
                <a:latin typeface="Calibri"/>
                <a:cs typeface="Calibri"/>
              </a:rPr>
              <a:t> of </a:t>
            </a:r>
            <a:r>
              <a:rPr lang="el-GR" dirty="0" err="1">
                <a:latin typeface="Calibri"/>
                <a:cs typeface="Calibri"/>
              </a:rPr>
              <a:t>immigration</a:t>
            </a:r>
            <a:r>
              <a:rPr lang="el-GR" dirty="0">
                <a:latin typeface="Calibri"/>
                <a:cs typeface="Calibri"/>
              </a:rPr>
              <a:t> </a:t>
            </a:r>
            <a:r>
              <a:rPr lang="el-GR" dirty="0" err="1">
                <a:latin typeface="Calibri"/>
                <a:cs typeface="Calibri"/>
              </a:rPr>
              <a:t>but</a:t>
            </a:r>
            <a:r>
              <a:rPr lang="el-GR" dirty="0">
                <a:latin typeface="Calibri"/>
                <a:cs typeface="Calibri"/>
              </a:rPr>
              <a:t> the </a:t>
            </a:r>
            <a:r>
              <a:rPr lang="el-GR" dirty="0" err="1">
                <a:latin typeface="Calibri"/>
                <a:cs typeface="Calibri"/>
              </a:rPr>
              <a:t>history</a:t>
            </a:r>
            <a:r>
              <a:rPr lang="el-GR" dirty="0">
                <a:latin typeface="Calibri"/>
                <a:cs typeface="Calibri"/>
              </a:rPr>
              <a:t> of </a:t>
            </a:r>
            <a:r>
              <a:rPr lang="el-GR" dirty="0" err="1">
                <a:latin typeface="Calibri"/>
                <a:cs typeface="Calibri"/>
              </a:rPr>
              <a:t>France</a:t>
            </a:r>
            <a:r>
              <a:rPr lang="el-GR" dirty="0">
                <a:latin typeface="Calibri"/>
                <a:cs typeface="Calibri"/>
              </a:rPr>
              <a:t>.</a:t>
            </a:r>
            <a:endParaRPr lang="el-GR" dirty="0">
              <a:cs typeface="Calibri" panose="020F0502020204030204" pitchFamily="34" charset="0"/>
            </a:endParaRPr>
          </a:p>
        </p:txBody>
      </p:sp>
    </p:spTree>
    <p:extLst>
      <p:ext uri="{BB962C8B-B14F-4D97-AF65-F5344CB8AC3E}">
        <p14:creationId xmlns:p14="http://schemas.microsoft.com/office/powerpoint/2010/main" val="133976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BB418C-221D-4900-884B-DA547B31C971}"/>
              </a:ext>
            </a:extLst>
          </p:cNvPr>
          <p:cNvSpPr>
            <a:spLocks noGrp="1"/>
          </p:cNvSpPr>
          <p:nvPr>
            <p:ph type="title"/>
          </p:nvPr>
        </p:nvSpPr>
        <p:spPr>
          <a:xfrm>
            <a:off x="281354" y="1477108"/>
            <a:ext cx="4338190" cy="2841674"/>
          </a:xfrm>
        </p:spPr>
        <p:txBody>
          <a:bodyPr>
            <a:noAutofit/>
          </a:bodyPr>
          <a:lstStyle/>
          <a:p>
            <a:r>
              <a:rPr lang="el-GR" sz="3200" dirty="0"/>
              <a:t>THE NATIONAL MUSEUM OF </a:t>
            </a:r>
            <a:br>
              <a:rPr lang="en-US" sz="3200" dirty="0"/>
            </a:br>
            <a:r>
              <a:rPr lang="el-GR" sz="3200" dirty="0"/>
              <a:t>IMMIGRATION </a:t>
            </a:r>
            <a:br>
              <a:rPr lang="en-US" sz="3200" dirty="0"/>
            </a:br>
            <a:r>
              <a:rPr lang="el-GR" sz="3200" dirty="0"/>
              <a:t>IN PARIS</a:t>
            </a:r>
          </a:p>
        </p:txBody>
      </p:sp>
      <p:pic>
        <p:nvPicPr>
          <p:cNvPr id="6" name="Εικόνα 4">
            <a:extLst>
              <a:ext uri="{FF2B5EF4-FFF2-40B4-BE49-F238E27FC236}">
                <a16:creationId xmlns:a16="http://schemas.microsoft.com/office/drawing/2014/main" id="{7C2A583F-6AEC-4AF6-82DB-6323C5DB9370}"/>
              </a:ext>
            </a:extLst>
          </p:cNvPr>
          <p:cNvPicPr>
            <a:picLocks noChangeAspect="1"/>
          </p:cNvPicPr>
          <p:nvPr/>
        </p:nvPicPr>
        <p:blipFill rotWithShape="1">
          <a:blip r:embed="rId3"/>
          <a:srcRect l="11389" r="8481" b="2"/>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8" name="Rectangle 11">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6533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288</Words>
  <Application>Microsoft Office PowerPoint</Application>
  <PresentationFormat>Ευρεία οθόνη</PresentationFormat>
  <Paragraphs>34</Paragraphs>
  <Slides>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vt:i4>
      </vt:variant>
    </vt:vector>
  </HeadingPairs>
  <TitlesOfParts>
    <vt:vector size="15" baseType="lpstr">
      <vt:lpstr>Arial</vt:lpstr>
      <vt:lpstr>Calibri</vt:lpstr>
      <vt:lpstr>Century Gothic</vt:lpstr>
      <vt:lpstr>Wingdings</vt:lpstr>
      <vt:lpstr>Wingdings 3</vt:lpstr>
      <vt:lpstr>Ιόν</vt:lpstr>
      <vt:lpstr>The national museum of immigration in Paris</vt:lpstr>
      <vt:lpstr>Παρουσίαση του PowerPoint</vt:lpstr>
      <vt:lpstr>Offering and services</vt:lpstr>
      <vt:lpstr>Events and activities</vt:lpstr>
      <vt:lpstr>EVERYDAY ITEMS</vt:lpstr>
      <vt:lpstr>PERSONA GRATA': PARIS CONTEMPORARY ART EXRO SHINES A LIGHT ON IMMIGRANDS WELCOME </vt:lpstr>
      <vt:lpstr>interview</vt:lpstr>
      <vt:lpstr>The Message</vt:lpstr>
      <vt:lpstr>THE NATIONAL MUSEUM OF  IMMIGRATION  IN PARIS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Integral  Design</dc:title>
  <dc:creator/>
  <cp:revision>213</cp:revision>
  <dcterms:created xsi:type="dcterms:W3CDTF">2019-02-05T20:56:20Z</dcterms:created>
  <dcterms:modified xsi:type="dcterms:W3CDTF">2019-09-03T17:57:30Z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2019-02-05T20:56:24.5125862Z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8555d1a1-abdd-49d2-9ec4-ee8fd774c9fe</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