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2" r:id="rId5"/>
    <p:sldId id="261" r:id="rId6"/>
    <p:sldId id="264" r:id="rId7"/>
    <p:sldId id="263" r:id="rId8"/>
    <p:sldId id="267" r:id="rId9"/>
    <p:sldId id="268" r:id="rId10"/>
    <p:sldId id="270" r:id="rId11"/>
    <p:sldId id="271" r:id="rId12"/>
    <p:sldId id="272" r:id="rId13"/>
    <p:sldId id="260" r:id="rId14"/>
    <p:sldId id="265" r:id="rId15"/>
    <p:sldId id="273"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9/3/2019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9/3/2019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amp/s/amp.dw.com/en/overcrowded-refugee-camps-greek-islands/a-46771466" TargetMode="External"/><Relationship Id="rId7" Type="http://schemas.openxmlformats.org/officeDocument/2006/relationships/hyperlink" Target="https://theconversation.com/amp/samos-grim-winter-leads-to-protests-by-refugees-living-in-limbo-on-greek-island-110116" TargetMode="External"/><Relationship Id="rId2" Type="http://schemas.openxmlformats.org/officeDocument/2006/relationships/hyperlink" Target="http://www.asylumineurope.org/reports/country/greece/reception-conditions/housing/types-accommodation" TargetMode="External"/><Relationship Id="rId1" Type="http://schemas.openxmlformats.org/officeDocument/2006/relationships/slideLayout" Target="../slideLayouts/slideLayout2.xml"/><Relationship Id="rId6" Type="http://schemas.openxmlformats.org/officeDocument/2006/relationships/hyperlink" Target="https://www.google.com/amp/s/www.independent.co.uk/news/world/europe/moria-refugee-camp-closure-greece-lesbos-deadline-waste-dangerous-public-health-a8531746.html?amp" TargetMode="External"/><Relationship Id="rId5" Type="http://schemas.openxmlformats.org/officeDocument/2006/relationships/hyperlink" Target="http://www.ekathimerini.com/228940/article/ekathimerini/news/police-conduct-survey-at-vial-hotspot-on-chios" TargetMode="External"/><Relationship Id="rId4" Type="http://schemas.openxmlformats.org/officeDocument/2006/relationships/hyperlink" Target="https://medium.com/are-you-syrious/ays-special-from-chios-truth-about-hotspot-vial-616a5e852a8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HfuAzi-oI5c" TargetMode="External"/><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A3D34-FD75-7F4F-8834-3AD56CBC499B}"/>
              </a:ext>
            </a:extLst>
          </p:cNvPr>
          <p:cNvSpPr>
            <a:spLocks noGrp="1"/>
          </p:cNvSpPr>
          <p:nvPr>
            <p:ph type="ctrTitle"/>
          </p:nvPr>
        </p:nvSpPr>
        <p:spPr>
          <a:xfrm>
            <a:off x="2658794" y="1434905"/>
            <a:ext cx="6830488" cy="3770141"/>
          </a:xfrm>
        </p:spPr>
        <p:txBody>
          <a:bodyPr/>
          <a:lstStyle/>
          <a:p>
            <a:r>
              <a:rPr lang="en-US" dirty="0"/>
              <a:t>Hosting structures for refugees in Greece</a:t>
            </a:r>
            <a:br>
              <a:rPr lang="el-GR" dirty="0"/>
            </a:br>
            <a:r>
              <a:rPr lang="en-US" sz="2400" dirty="0">
                <a:solidFill>
                  <a:srgbClr val="FFFF00"/>
                </a:solidFill>
              </a:rPr>
              <a:t>Together: equal in dignity and rights</a:t>
            </a:r>
            <a:br>
              <a:rPr lang="en-US" sz="2400" dirty="0">
                <a:solidFill>
                  <a:srgbClr val="FFFF00"/>
                </a:solidFill>
              </a:rPr>
            </a:br>
            <a:r>
              <a:rPr lang="en-US" sz="2400" dirty="0">
                <a:solidFill>
                  <a:srgbClr val="00B0F0"/>
                </a:solidFill>
              </a:rPr>
              <a:t>Presentation: Eugenia Thoma</a:t>
            </a:r>
            <a:br>
              <a:rPr lang="en-US" sz="2400" dirty="0">
                <a:solidFill>
                  <a:srgbClr val="00B0F0"/>
                </a:solidFill>
              </a:rPr>
            </a:br>
            <a:r>
              <a:rPr lang="en-US" sz="2400" dirty="0">
                <a:solidFill>
                  <a:srgbClr val="00B0F0"/>
                </a:solidFill>
              </a:rPr>
              <a:t>Supervisor teacher: Triantafyllia Vrana</a:t>
            </a:r>
            <a:endParaRPr lang="en-US" dirty="0"/>
          </a:p>
        </p:txBody>
      </p:sp>
      <p:pic>
        <p:nvPicPr>
          <p:cNvPr id="4" name="Εικόνα 3">
            <a:extLst>
              <a:ext uri="{FF2B5EF4-FFF2-40B4-BE49-F238E27FC236}">
                <a16:creationId xmlns:a16="http://schemas.microsoft.com/office/drawing/2014/main" id="{338901C5-BC2A-4D2B-86B1-51BD5B10B31F}"/>
              </a:ext>
            </a:extLst>
          </p:cNvPr>
          <p:cNvPicPr>
            <a:picLocks noChangeAspect="1"/>
          </p:cNvPicPr>
          <p:nvPr/>
        </p:nvPicPr>
        <p:blipFill>
          <a:blip r:embed="rId2"/>
          <a:stretch>
            <a:fillRect/>
          </a:stretch>
        </p:blipFill>
        <p:spPr>
          <a:xfrm>
            <a:off x="250288" y="292931"/>
            <a:ext cx="2209800" cy="476250"/>
          </a:xfrm>
          <a:prstGeom prst="rect">
            <a:avLst/>
          </a:prstGeom>
        </p:spPr>
      </p:pic>
      <p:pic>
        <p:nvPicPr>
          <p:cNvPr id="6" name="Εικόνα 5">
            <a:extLst>
              <a:ext uri="{FF2B5EF4-FFF2-40B4-BE49-F238E27FC236}">
                <a16:creationId xmlns:a16="http://schemas.microsoft.com/office/drawing/2014/main" id="{DD21B319-D9E5-499C-AD30-BE4A59D1F779}"/>
              </a:ext>
            </a:extLst>
          </p:cNvPr>
          <p:cNvPicPr>
            <a:picLocks noChangeAspect="1"/>
          </p:cNvPicPr>
          <p:nvPr/>
        </p:nvPicPr>
        <p:blipFill>
          <a:blip r:embed="rId3"/>
          <a:stretch>
            <a:fillRect/>
          </a:stretch>
        </p:blipFill>
        <p:spPr>
          <a:xfrm>
            <a:off x="364231" y="863281"/>
            <a:ext cx="1457773" cy="684000"/>
          </a:xfrm>
          <a:prstGeom prst="rect">
            <a:avLst/>
          </a:prstGeom>
        </p:spPr>
      </p:pic>
    </p:spTree>
    <p:extLst>
      <p:ext uri="{BB962C8B-B14F-4D97-AF65-F5344CB8AC3E}">
        <p14:creationId xmlns:p14="http://schemas.microsoft.com/office/powerpoint/2010/main" val="369728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5D831-ACD1-444B-AA8B-5EF3B636E9B4}"/>
              </a:ext>
            </a:extLst>
          </p:cNvPr>
          <p:cNvSpPr>
            <a:spLocks noGrp="1"/>
          </p:cNvSpPr>
          <p:nvPr>
            <p:ph type="title"/>
          </p:nvPr>
        </p:nvSpPr>
        <p:spPr/>
        <p:txBody>
          <a:bodyPr/>
          <a:lstStyle/>
          <a:p>
            <a:r>
              <a:rPr lang="en-US" dirty="0"/>
              <a:t>On the other hand</a:t>
            </a:r>
          </a:p>
        </p:txBody>
      </p:sp>
      <p:pic>
        <p:nvPicPr>
          <p:cNvPr id="5" name="Picture 5">
            <a:extLst>
              <a:ext uri="{FF2B5EF4-FFF2-40B4-BE49-F238E27FC236}">
                <a16:creationId xmlns:a16="http://schemas.microsoft.com/office/drawing/2014/main" id="{0D49ECCD-F70B-9745-A0D4-8F810E78D614}"/>
              </a:ext>
            </a:extLst>
          </p:cNvPr>
          <p:cNvPicPr>
            <a:picLocks noGrp="1" noChangeAspect="1"/>
          </p:cNvPicPr>
          <p:nvPr>
            <p:ph sz="half" idx="1"/>
          </p:nvPr>
        </p:nvPicPr>
        <p:blipFill>
          <a:blip r:embed="rId2"/>
          <a:stretch>
            <a:fillRect/>
          </a:stretch>
        </p:blipFill>
        <p:spPr>
          <a:xfrm>
            <a:off x="1828800" y="2560638"/>
            <a:ext cx="4181857" cy="3309937"/>
          </a:xfrm>
          <a:prstGeom prst="rect">
            <a:avLst/>
          </a:prstGeom>
        </p:spPr>
      </p:pic>
      <p:sp>
        <p:nvSpPr>
          <p:cNvPr id="4" name="Text Placeholder 3">
            <a:extLst>
              <a:ext uri="{FF2B5EF4-FFF2-40B4-BE49-F238E27FC236}">
                <a16:creationId xmlns:a16="http://schemas.microsoft.com/office/drawing/2014/main" id="{579D04A8-75B4-AB4B-8E18-827D8C721587}"/>
              </a:ext>
            </a:extLst>
          </p:cNvPr>
          <p:cNvSpPr>
            <a:spLocks noGrp="1"/>
          </p:cNvSpPr>
          <p:nvPr>
            <p:ph sz="half" idx="2"/>
          </p:nvPr>
        </p:nvSpPr>
        <p:spPr/>
        <p:txBody>
          <a:bodyPr>
            <a:normAutofit lnSpcReduction="10000"/>
          </a:bodyPr>
          <a:lstStyle/>
          <a:p>
            <a:r>
              <a:rPr lang="en-US" dirty="0" err="1"/>
              <a:t>Mrs</a:t>
            </a:r>
            <a:r>
              <a:rPr lang="en-US" dirty="0"/>
              <a:t> </a:t>
            </a:r>
            <a:r>
              <a:rPr lang="en-US" dirty="0" err="1"/>
              <a:t>Zervou</a:t>
            </a:r>
            <a:r>
              <a:rPr lang="en-US" dirty="0"/>
              <a:t> is a member of the action ‘Co-existence’. They often </a:t>
            </a:r>
            <a:r>
              <a:rPr lang="en-US" dirty="0" err="1"/>
              <a:t>organise</a:t>
            </a:r>
            <a:r>
              <a:rPr lang="en-US" dirty="0"/>
              <a:t> activities for the refugees from the </a:t>
            </a:r>
            <a:r>
              <a:rPr lang="en-US" dirty="0" err="1"/>
              <a:t>Moria</a:t>
            </a:r>
            <a:r>
              <a:rPr lang="en-US" dirty="0"/>
              <a:t> hotspot,  like excursions.</a:t>
            </a:r>
          </a:p>
          <a:p>
            <a:r>
              <a:rPr lang="en-US" dirty="0"/>
              <a:t>This action is beneficial for them, as staying in camps like this has a bad influence on the emotional state of the refugees. </a:t>
            </a:r>
          </a:p>
        </p:txBody>
      </p:sp>
    </p:spTree>
    <p:extLst>
      <p:ext uri="{BB962C8B-B14F-4D97-AF65-F5344CB8AC3E}">
        <p14:creationId xmlns:p14="http://schemas.microsoft.com/office/powerpoint/2010/main" val="3414338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2E59-686A-514D-9714-28EAF615444C}"/>
              </a:ext>
            </a:extLst>
          </p:cNvPr>
          <p:cNvSpPr>
            <a:spLocks noGrp="1"/>
          </p:cNvSpPr>
          <p:nvPr>
            <p:ph type="title"/>
          </p:nvPr>
        </p:nvSpPr>
        <p:spPr/>
        <p:txBody>
          <a:bodyPr/>
          <a:lstStyle/>
          <a:p>
            <a:r>
              <a:rPr lang="en-US" dirty="0"/>
              <a:t>The excursion in </a:t>
            </a:r>
            <a:r>
              <a:rPr lang="en-US" dirty="0" err="1"/>
              <a:t>Agiasos</a:t>
            </a:r>
            <a:endParaRPr lang="en-US" dirty="0"/>
          </a:p>
        </p:txBody>
      </p:sp>
      <p:pic>
        <p:nvPicPr>
          <p:cNvPr id="5" name="Picture 5">
            <a:extLst>
              <a:ext uri="{FF2B5EF4-FFF2-40B4-BE49-F238E27FC236}">
                <a16:creationId xmlns:a16="http://schemas.microsoft.com/office/drawing/2014/main" id="{FB6D7EF8-5501-5F42-AF12-9AD98D3AB87A}"/>
              </a:ext>
            </a:extLst>
          </p:cNvPr>
          <p:cNvPicPr>
            <a:picLocks noGrp="1" noChangeAspect="1"/>
          </p:cNvPicPr>
          <p:nvPr>
            <p:ph sz="half" idx="1"/>
          </p:nvPr>
        </p:nvPicPr>
        <p:blipFill>
          <a:blip r:embed="rId2"/>
          <a:stretch>
            <a:fillRect/>
          </a:stretch>
        </p:blipFill>
        <p:spPr>
          <a:xfrm>
            <a:off x="1298575" y="2679848"/>
            <a:ext cx="4718050" cy="3071516"/>
          </a:xfrm>
          <a:prstGeom prst="rect">
            <a:avLst/>
          </a:prstGeom>
        </p:spPr>
      </p:pic>
      <p:sp>
        <p:nvSpPr>
          <p:cNvPr id="4" name="Text Placeholder 3">
            <a:extLst>
              <a:ext uri="{FF2B5EF4-FFF2-40B4-BE49-F238E27FC236}">
                <a16:creationId xmlns:a16="http://schemas.microsoft.com/office/drawing/2014/main" id="{D7D08090-926C-CB47-902E-D31A5B5AE739}"/>
              </a:ext>
            </a:extLst>
          </p:cNvPr>
          <p:cNvSpPr>
            <a:spLocks noGrp="1"/>
          </p:cNvSpPr>
          <p:nvPr>
            <p:ph sz="half" idx="2"/>
          </p:nvPr>
        </p:nvSpPr>
        <p:spPr>
          <a:xfrm>
            <a:off x="6178294" y="2560542"/>
            <a:ext cx="4718304" cy="3310128"/>
          </a:xfrm>
        </p:spPr>
        <p:txBody>
          <a:bodyPr>
            <a:normAutofit fontScale="92500"/>
          </a:bodyPr>
          <a:lstStyle/>
          <a:p>
            <a:r>
              <a:rPr lang="en-US" dirty="0"/>
              <a:t>40 boys from the camp were lucky enough to join the excursion team.</a:t>
            </a:r>
          </a:p>
          <a:p>
            <a:pPr marL="0" indent="0">
              <a:buNone/>
            </a:pPr>
            <a:r>
              <a:rPr lang="en-US" u="sng" dirty="0"/>
              <a:t>A member of the organization says</a:t>
            </a:r>
            <a:r>
              <a:rPr lang="en-US" dirty="0"/>
              <a:t>: The children of the war and the poverty. The children who desperately seek a better future. The victims of the global </a:t>
            </a:r>
            <a:r>
              <a:rPr lang="en-US" dirty="0" err="1"/>
              <a:t>rivaltry</a:t>
            </a:r>
            <a:r>
              <a:rPr lang="en-US" dirty="0"/>
              <a:t>, who pay for the benefits of the grandees. I wished them luck and they replied in Greek: </a:t>
            </a:r>
            <a:r>
              <a:rPr lang="en-US" dirty="0" err="1"/>
              <a:t>Ευχ</a:t>
            </a:r>
            <a:r>
              <a:rPr lang="en-US" dirty="0"/>
              <a:t>αριστούμε (thank you).</a:t>
            </a:r>
          </a:p>
        </p:txBody>
      </p:sp>
    </p:spTree>
    <p:extLst>
      <p:ext uri="{BB962C8B-B14F-4D97-AF65-F5344CB8AC3E}">
        <p14:creationId xmlns:p14="http://schemas.microsoft.com/office/powerpoint/2010/main" val="1307361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92B969-BDA9-48A3-8EE7-3D562ED7D100}"/>
              </a:ext>
            </a:extLst>
          </p:cNvPr>
          <p:cNvSpPr>
            <a:spLocks noGrp="1"/>
          </p:cNvSpPr>
          <p:nvPr>
            <p:ph type="title"/>
          </p:nvPr>
        </p:nvSpPr>
        <p:spPr/>
        <p:txBody>
          <a:bodyPr/>
          <a:lstStyle/>
          <a:p>
            <a:r>
              <a:rPr lang="en-US" dirty="0"/>
              <a:t>Acceptance</a:t>
            </a:r>
            <a:endParaRPr lang="el-GR" dirty="0"/>
          </a:p>
        </p:txBody>
      </p:sp>
      <p:pic>
        <p:nvPicPr>
          <p:cNvPr id="6" name="Θέση περιεχομένου 5">
            <a:extLst>
              <a:ext uri="{FF2B5EF4-FFF2-40B4-BE49-F238E27FC236}">
                <a16:creationId xmlns:a16="http://schemas.microsoft.com/office/drawing/2014/main" id="{9F3744E1-E1A7-424E-AF54-EBC757FBD977}"/>
              </a:ext>
            </a:extLst>
          </p:cNvPr>
          <p:cNvPicPr>
            <a:picLocks noGrp="1" noChangeAspect="1"/>
          </p:cNvPicPr>
          <p:nvPr>
            <p:ph sz="half" idx="1"/>
          </p:nvPr>
        </p:nvPicPr>
        <p:blipFill>
          <a:blip r:embed="rId2"/>
          <a:stretch>
            <a:fillRect/>
          </a:stretch>
        </p:blipFill>
        <p:spPr>
          <a:xfrm>
            <a:off x="1617785" y="2560320"/>
            <a:ext cx="3938953" cy="3310256"/>
          </a:xfrm>
        </p:spPr>
      </p:pic>
      <p:pic>
        <p:nvPicPr>
          <p:cNvPr id="8" name="Θέση περιεχομένου 7">
            <a:extLst>
              <a:ext uri="{FF2B5EF4-FFF2-40B4-BE49-F238E27FC236}">
                <a16:creationId xmlns:a16="http://schemas.microsoft.com/office/drawing/2014/main" id="{BAE5812F-D831-413C-A212-5E8FA9739C99}"/>
              </a:ext>
            </a:extLst>
          </p:cNvPr>
          <p:cNvPicPr>
            <a:picLocks noGrp="1" noChangeAspect="1"/>
          </p:cNvPicPr>
          <p:nvPr>
            <p:ph sz="half" idx="2"/>
          </p:nvPr>
        </p:nvPicPr>
        <p:blipFill>
          <a:blip r:embed="rId3"/>
          <a:stretch>
            <a:fillRect/>
          </a:stretch>
        </p:blipFill>
        <p:spPr>
          <a:xfrm>
            <a:off x="6334125" y="2560320"/>
            <a:ext cx="4413249" cy="3486102"/>
          </a:xfrm>
        </p:spPr>
      </p:pic>
    </p:spTree>
    <p:extLst>
      <p:ext uri="{BB962C8B-B14F-4D97-AF65-F5344CB8AC3E}">
        <p14:creationId xmlns:p14="http://schemas.microsoft.com/office/powerpoint/2010/main" val="1285634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443DE-4AC1-444C-AC0D-EDFA4D205F67}"/>
              </a:ext>
            </a:extLst>
          </p:cNvPr>
          <p:cNvSpPr>
            <a:spLocks noGrp="1"/>
          </p:cNvSpPr>
          <p:nvPr>
            <p:ph type="title"/>
          </p:nvPr>
        </p:nvSpPr>
        <p:spPr>
          <a:xfrm>
            <a:off x="1616869" y="184413"/>
            <a:ext cx="9601196" cy="1303867"/>
          </a:xfrm>
        </p:spPr>
        <p:txBody>
          <a:bodyPr>
            <a:normAutofit fontScale="90000"/>
          </a:bodyPr>
          <a:lstStyle/>
          <a:p>
            <a:r>
              <a:rPr lang="en-US"/>
              <a:t>Structures accepting refugees beyond capacity </a:t>
            </a:r>
          </a:p>
        </p:txBody>
      </p:sp>
      <p:pic>
        <p:nvPicPr>
          <p:cNvPr id="4" name="Picture 4">
            <a:extLst>
              <a:ext uri="{FF2B5EF4-FFF2-40B4-BE49-F238E27FC236}">
                <a16:creationId xmlns:a16="http://schemas.microsoft.com/office/drawing/2014/main" id="{C29945DD-5654-EE43-8483-98D2258A649C}"/>
              </a:ext>
            </a:extLst>
          </p:cNvPr>
          <p:cNvPicPr>
            <a:picLocks noGrp="1" noChangeAspect="1"/>
          </p:cNvPicPr>
          <p:nvPr>
            <p:ph idx="1"/>
          </p:nvPr>
        </p:nvPicPr>
        <p:blipFill>
          <a:blip r:embed="rId2"/>
          <a:stretch>
            <a:fillRect/>
          </a:stretch>
        </p:blipFill>
        <p:spPr>
          <a:xfrm>
            <a:off x="3892866" y="1646165"/>
            <a:ext cx="4477229" cy="4157735"/>
          </a:xfrm>
          <a:prstGeom prst="rect">
            <a:avLst/>
          </a:prstGeom>
        </p:spPr>
      </p:pic>
    </p:spTree>
    <p:extLst>
      <p:ext uri="{BB962C8B-B14F-4D97-AF65-F5344CB8AC3E}">
        <p14:creationId xmlns:p14="http://schemas.microsoft.com/office/powerpoint/2010/main" val="2973991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C51A7-F405-BA45-A0A7-4319668F649E}"/>
              </a:ext>
            </a:extLst>
          </p:cNvPr>
          <p:cNvSpPr>
            <a:spLocks noGrp="1"/>
          </p:cNvSpPr>
          <p:nvPr>
            <p:ph type="title"/>
          </p:nvPr>
        </p:nvSpPr>
        <p:spPr>
          <a:xfrm>
            <a:off x="1295402" y="493976"/>
            <a:ext cx="9601196" cy="625212"/>
          </a:xfrm>
        </p:spPr>
        <p:txBody>
          <a:bodyPr>
            <a:normAutofit fontScale="90000"/>
          </a:bodyPr>
          <a:lstStyle/>
          <a:p>
            <a:r>
              <a:rPr lang="en-US"/>
              <a:t>Sea arrivals</a:t>
            </a:r>
          </a:p>
        </p:txBody>
      </p:sp>
      <p:pic>
        <p:nvPicPr>
          <p:cNvPr id="4" name="Picture 4">
            <a:extLst>
              <a:ext uri="{FF2B5EF4-FFF2-40B4-BE49-F238E27FC236}">
                <a16:creationId xmlns:a16="http://schemas.microsoft.com/office/drawing/2014/main" id="{D46CFBD7-16C3-CD49-8726-2D4A27BD2B1A}"/>
              </a:ext>
            </a:extLst>
          </p:cNvPr>
          <p:cNvPicPr>
            <a:picLocks noGrp="1" noChangeAspect="1"/>
          </p:cNvPicPr>
          <p:nvPr>
            <p:ph idx="1"/>
          </p:nvPr>
        </p:nvPicPr>
        <p:blipFill>
          <a:blip r:embed="rId2"/>
          <a:stretch>
            <a:fillRect/>
          </a:stretch>
        </p:blipFill>
        <p:spPr>
          <a:xfrm>
            <a:off x="2690467" y="1427797"/>
            <a:ext cx="6811065" cy="4840448"/>
          </a:xfrm>
          <a:prstGeom prst="rect">
            <a:avLst/>
          </a:prstGeom>
        </p:spPr>
      </p:pic>
    </p:spTree>
    <p:extLst>
      <p:ext uri="{BB962C8B-B14F-4D97-AF65-F5344CB8AC3E}">
        <p14:creationId xmlns:p14="http://schemas.microsoft.com/office/powerpoint/2010/main" val="3339708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759903FD-2891-4979-A843-D4D4625EB7CC}"/>
              </a:ext>
            </a:extLst>
          </p:cNvPr>
          <p:cNvPicPr>
            <a:picLocks noChangeAspect="1"/>
          </p:cNvPicPr>
          <p:nvPr/>
        </p:nvPicPr>
        <p:blipFill>
          <a:blip r:embed="rId2"/>
          <a:stretch>
            <a:fillRect/>
          </a:stretch>
        </p:blipFill>
        <p:spPr>
          <a:xfrm>
            <a:off x="1801188" y="805375"/>
            <a:ext cx="8749581" cy="5247250"/>
          </a:xfrm>
          <a:prstGeom prst="rect">
            <a:avLst/>
          </a:prstGeom>
        </p:spPr>
      </p:pic>
    </p:spTree>
    <p:extLst>
      <p:ext uri="{BB962C8B-B14F-4D97-AF65-F5344CB8AC3E}">
        <p14:creationId xmlns:p14="http://schemas.microsoft.com/office/powerpoint/2010/main" val="347700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CFC7F-D223-6C42-A57C-76529CD3118D}"/>
              </a:ext>
            </a:extLst>
          </p:cNvPr>
          <p:cNvSpPr>
            <a:spLocks noGrp="1"/>
          </p:cNvSpPr>
          <p:nvPr>
            <p:ph type="title"/>
          </p:nvPr>
        </p:nvSpPr>
        <p:spPr>
          <a:xfrm>
            <a:off x="1295402" y="160600"/>
            <a:ext cx="9601196" cy="1303867"/>
          </a:xfrm>
        </p:spPr>
        <p:txBody>
          <a:bodyPr/>
          <a:lstStyle/>
          <a:p>
            <a:r>
              <a:rPr lang="en-US"/>
              <a:t>Bibliography</a:t>
            </a:r>
          </a:p>
        </p:txBody>
      </p:sp>
      <p:sp>
        <p:nvSpPr>
          <p:cNvPr id="3" name="Content Placeholder 2">
            <a:extLst>
              <a:ext uri="{FF2B5EF4-FFF2-40B4-BE49-F238E27FC236}">
                <a16:creationId xmlns:a16="http://schemas.microsoft.com/office/drawing/2014/main" id="{EA79268B-6419-8044-BB63-B6B76CCD0912}"/>
              </a:ext>
            </a:extLst>
          </p:cNvPr>
          <p:cNvSpPr>
            <a:spLocks noGrp="1"/>
          </p:cNvSpPr>
          <p:nvPr>
            <p:ph idx="1"/>
          </p:nvPr>
        </p:nvSpPr>
        <p:spPr>
          <a:xfrm>
            <a:off x="1569246" y="1264966"/>
            <a:ext cx="9601196" cy="4953002"/>
          </a:xfrm>
        </p:spPr>
        <p:txBody>
          <a:bodyPr>
            <a:normAutofit fontScale="92500" lnSpcReduction="10000"/>
          </a:bodyPr>
          <a:lstStyle/>
          <a:p>
            <a:r>
              <a:rPr lang="en-US">
                <a:hlinkClick r:id="rId2"/>
              </a:rPr>
              <a:t>http://www.asylumineurope.org/reports/country/greece/reception-conditions/housing/types-accommodation</a:t>
            </a:r>
            <a:endParaRPr lang="en-US"/>
          </a:p>
          <a:p>
            <a:r>
              <a:rPr lang="en-US">
                <a:hlinkClick r:id="rId3"/>
              </a:rPr>
              <a:t>https://www.google.com/amp/s/amp.dw.com/en/overcrowded-refugee-camps-greek-islands/a-46771466</a:t>
            </a:r>
            <a:endParaRPr lang="en-US"/>
          </a:p>
          <a:p>
            <a:r>
              <a:rPr lang="en-US">
                <a:hlinkClick r:id="rId4"/>
              </a:rPr>
              <a:t>https://medium.com/are-you-syrious/ays-special-from-chios-truth-about-hotspot-vial-616a5e852a80</a:t>
            </a:r>
            <a:endParaRPr lang="en-US"/>
          </a:p>
          <a:p>
            <a:r>
              <a:rPr lang="en-US">
                <a:hlinkClick r:id="rId5"/>
              </a:rPr>
              <a:t>http://www.ekathimerini.com/228940/article/ekathimerini/news/police-conduct-survey-at-vial-hotspot-on-chios</a:t>
            </a:r>
            <a:endParaRPr lang="en-US"/>
          </a:p>
          <a:p>
            <a:r>
              <a:rPr lang="en-US">
                <a:hlinkClick r:id="rId6"/>
              </a:rPr>
              <a:t>https://www.google.com/amp/s/www.independent.co.uk/news/world/europe/moria-refugee-camp-closure-greece-lesbos-deadline-waste-dangerous-public-health-a8531746.html%3famp</a:t>
            </a:r>
            <a:endParaRPr lang="en-US"/>
          </a:p>
          <a:p>
            <a:r>
              <a:rPr lang="en-US">
                <a:hlinkClick r:id="rId7"/>
              </a:rPr>
              <a:t>https://theconversation.com/amp/samos-grim-winter-leads-to-protests-by-refugees-living-in-limbo-on-greek-island-110116</a:t>
            </a:r>
            <a:endParaRPr lang="en-US"/>
          </a:p>
          <a:p>
            <a:endParaRPr lang="en-US"/>
          </a:p>
        </p:txBody>
      </p:sp>
    </p:spTree>
    <p:extLst>
      <p:ext uri="{BB962C8B-B14F-4D97-AF65-F5344CB8AC3E}">
        <p14:creationId xmlns:p14="http://schemas.microsoft.com/office/powerpoint/2010/main" val="226551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49407-917E-B442-9306-901F27B012F7}"/>
              </a:ext>
            </a:extLst>
          </p:cNvPr>
          <p:cNvSpPr>
            <a:spLocks noGrp="1"/>
          </p:cNvSpPr>
          <p:nvPr>
            <p:ph type="title"/>
          </p:nvPr>
        </p:nvSpPr>
        <p:spPr/>
        <p:txBody>
          <a:bodyPr/>
          <a:lstStyle/>
          <a:p>
            <a:r>
              <a:rPr lang="en-US"/>
              <a:t>In Athens</a:t>
            </a:r>
          </a:p>
        </p:txBody>
      </p:sp>
      <p:sp>
        <p:nvSpPr>
          <p:cNvPr id="3" name="Content Placeholder 2">
            <a:extLst>
              <a:ext uri="{FF2B5EF4-FFF2-40B4-BE49-F238E27FC236}">
                <a16:creationId xmlns:a16="http://schemas.microsoft.com/office/drawing/2014/main" id="{9BAE4D59-41DE-154D-8DFB-351B4B0DE965}"/>
              </a:ext>
            </a:extLst>
          </p:cNvPr>
          <p:cNvSpPr>
            <a:spLocks noGrp="1"/>
          </p:cNvSpPr>
          <p:nvPr>
            <p:ph idx="1"/>
          </p:nvPr>
        </p:nvSpPr>
        <p:spPr/>
        <p:txBody>
          <a:bodyPr/>
          <a:lstStyle/>
          <a:p>
            <a:pPr marL="457200" indent="-457200">
              <a:buFont typeface="+mj-lt"/>
              <a:buAutoNum type="arabicPeriod"/>
            </a:pPr>
            <a:r>
              <a:rPr lang="en-US"/>
              <a:t> Estia Prosfigon centrer, operated by Arsis and contains 48 beds. </a:t>
            </a:r>
          </a:p>
          <a:p>
            <a:pPr marL="457200" indent="-457200">
              <a:buFont typeface="+mj-lt"/>
              <a:buAutoNum type="arabicPeriod"/>
            </a:pPr>
            <a:r>
              <a:rPr lang="en-US"/>
              <a:t>Ostos center, operated by Ostos and contains 70 beds. </a:t>
            </a:r>
          </a:p>
          <a:p>
            <a:pPr marL="457200" indent="-457200">
              <a:buFont typeface="+mj-lt"/>
              <a:buAutoNum type="arabicPeriod"/>
            </a:pPr>
            <a:r>
              <a:rPr lang="en-US"/>
              <a:t>Praksis Apartments center, operated by Praksis and contains 120 beds. </a:t>
            </a:r>
          </a:p>
          <a:p>
            <a:pPr marL="457200" indent="-457200">
              <a:buFont typeface="+mj-lt"/>
              <a:buAutoNum type="arabicPeriod"/>
            </a:pPr>
            <a:r>
              <a:rPr lang="en-US"/>
              <a:t>Praksis women apartments centrer, operated be Praksis and contains 50 beds</a:t>
            </a:r>
          </a:p>
          <a:p>
            <a:pPr marL="457200" indent="-457200">
              <a:buFont typeface="+mj-lt"/>
              <a:buAutoNum type="arabicPeriod"/>
            </a:pPr>
            <a:r>
              <a:rPr lang="en-US"/>
              <a:t>INEDIVIM center, operated by INEDIVIM and contains 60 beds</a:t>
            </a:r>
          </a:p>
          <a:p>
            <a:pPr marL="457200" indent="-457200">
              <a:buFont typeface="+mj-lt"/>
              <a:buAutoNum type="arabicPeriod"/>
            </a:pPr>
            <a:endParaRPr lang="en-US"/>
          </a:p>
        </p:txBody>
      </p:sp>
    </p:spTree>
    <p:extLst>
      <p:ext uri="{BB962C8B-B14F-4D97-AF65-F5344CB8AC3E}">
        <p14:creationId xmlns:p14="http://schemas.microsoft.com/office/powerpoint/2010/main" val="1377519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F94CE-551A-A44B-A2AD-8F1FC997C0D8}"/>
              </a:ext>
            </a:extLst>
          </p:cNvPr>
          <p:cNvSpPr>
            <a:spLocks noGrp="1"/>
          </p:cNvSpPr>
          <p:nvPr>
            <p:ph type="title"/>
          </p:nvPr>
        </p:nvSpPr>
        <p:spPr/>
        <p:txBody>
          <a:bodyPr/>
          <a:lstStyle/>
          <a:p>
            <a:r>
              <a:rPr lang="en-US"/>
              <a:t>In Thessaloniki</a:t>
            </a:r>
          </a:p>
        </p:txBody>
      </p:sp>
      <p:sp>
        <p:nvSpPr>
          <p:cNvPr id="3" name="Content Placeholder 2">
            <a:extLst>
              <a:ext uri="{FF2B5EF4-FFF2-40B4-BE49-F238E27FC236}">
                <a16:creationId xmlns:a16="http://schemas.microsoft.com/office/drawing/2014/main" id="{C44405C5-3E8D-4B4F-BBE5-7CFE3EF72082}"/>
              </a:ext>
            </a:extLst>
          </p:cNvPr>
          <p:cNvSpPr>
            <a:spLocks noGrp="1"/>
          </p:cNvSpPr>
          <p:nvPr>
            <p:ph idx="1"/>
          </p:nvPr>
        </p:nvSpPr>
        <p:spPr/>
        <p:txBody>
          <a:bodyPr/>
          <a:lstStyle/>
          <a:p>
            <a:pPr marL="457200" indent="-457200">
              <a:buFont typeface="+mj-lt"/>
              <a:buAutoNum type="arabicPeriod"/>
            </a:pPr>
            <a:r>
              <a:rPr lang="en-US"/>
              <a:t>ΕΚΚΑ center, operated by EKKA and contains 20 beds.</a:t>
            </a:r>
          </a:p>
          <a:p>
            <a:pPr marL="457200" indent="-457200">
              <a:buFont typeface="+mj-lt"/>
              <a:buAutoNum type="arabicPeriod"/>
            </a:pPr>
            <a:r>
              <a:rPr lang="en-US"/>
              <a:t>Filoxenio center, operated by Arsis, Municipality of Thessaloniki,  and GCR. It contains 28 beds.</a:t>
            </a:r>
          </a:p>
          <a:p>
            <a:pPr marL="457200" indent="-457200">
              <a:buFont typeface="+mj-lt"/>
              <a:buAutoNum type="arabicPeriod"/>
            </a:pPr>
            <a:r>
              <a:rPr lang="en-US"/>
              <a:t>Praksis apartments center, operated by Praksis and contains 120 beds.</a:t>
            </a:r>
          </a:p>
          <a:p>
            <a:pPr marL="457200" indent="-457200">
              <a:buFont typeface="+mj-lt"/>
              <a:buAutoNum type="arabicPeriod"/>
            </a:pPr>
            <a:r>
              <a:rPr lang="en-US"/>
              <a:t>Arsis Thessaloniki apartments center, operated by Arsis and contains 21 beds. </a:t>
            </a:r>
          </a:p>
        </p:txBody>
      </p:sp>
    </p:spTree>
    <p:extLst>
      <p:ext uri="{BB962C8B-B14F-4D97-AF65-F5344CB8AC3E}">
        <p14:creationId xmlns:p14="http://schemas.microsoft.com/office/powerpoint/2010/main" val="805134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DCE9-599D-964C-BC22-A42996C83193}"/>
              </a:ext>
            </a:extLst>
          </p:cNvPr>
          <p:cNvSpPr>
            <a:spLocks noGrp="1"/>
          </p:cNvSpPr>
          <p:nvPr>
            <p:ph type="title"/>
          </p:nvPr>
        </p:nvSpPr>
        <p:spPr/>
        <p:txBody>
          <a:bodyPr/>
          <a:lstStyle/>
          <a:p>
            <a:r>
              <a:rPr lang="en-US"/>
              <a:t>Chios, VIAL hotspot</a:t>
            </a:r>
          </a:p>
        </p:txBody>
      </p:sp>
      <p:pic>
        <p:nvPicPr>
          <p:cNvPr id="4" name="Picture 4">
            <a:extLst>
              <a:ext uri="{FF2B5EF4-FFF2-40B4-BE49-F238E27FC236}">
                <a16:creationId xmlns:a16="http://schemas.microsoft.com/office/drawing/2014/main" id="{B6CBD23F-2836-A344-B805-8BD0406597D7}"/>
              </a:ext>
            </a:extLst>
          </p:cNvPr>
          <p:cNvPicPr>
            <a:picLocks noGrp="1" noChangeAspect="1"/>
          </p:cNvPicPr>
          <p:nvPr>
            <p:ph sz="half" idx="1"/>
          </p:nvPr>
        </p:nvPicPr>
        <p:blipFill>
          <a:blip r:embed="rId2"/>
          <a:stretch>
            <a:fillRect/>
          </a:stretch>
        </p:blipFill>
        <p:spPr>
          <a:xfrm>
            <a:off x="1298575" y="2900504"/>
            <a:ext cx="4718050" cy="2630204"/>
          </a:xfrm>
          <a:prstGeom prst="rect">
            <a:avLst/>
          </a:prstGeom>
        </p:spPr>
      </p:pic>
      <p:sp>
        <p:nvSpPr>
          <p:cNvPr id="11" name="Content Placeholder 10">
            <a:extLst>
              <a:ext uri="{FF2B5EF4-FFF2-40B4-BE49-F238E27FC236}">
                <a16:creationId xmlns:a16="http://schemas.microsoft.com/office/drawing/2014/main" id="{64E07682-2C13-C44E-8CAD-2E31A56265CD}"/>
              </a:ext>
            </a:extLst>
          </p:cNvPr>
          <p:cNvSpPr>
            <a:spLocks noGrp="1"/>
          </p:cNvSpPr>
          <p:nvPr>
            <p:ph sz="half" idx="2"/>
          </p:nvPr>
        </p:nvSpPr>
        <p:spPr/>
        <p:txBody>
          <a:bodyPr/>
          <a:lstStyle/>
          <a:p>
            <a:r>
              <a:rPr lang="en-US" dirty="0"/>
              <a:t>Capacity of 1274 people. </a:t>
            </a:r>
          </a:p>
          <a:p>
            <a:r>
              <a:rPr lang="en-US" dirty="0"/>
              <a:t>It is characterized as ‘prison’, as the condition are inhumane. </a:t>
            </a:r>
            <a:endParaRPr lang="el-GR" dirty="0"/>
          </a:p>
          <a:p>
            <a:r>
              <a:rPr lang="en-US" dirty="0"/>
              <a:t>It is overcrowded and the people often get sick because of the poor healthcare conditions. </a:t>
            </a:r>
          </a:p>
        </p:txBody>
      </p:sp>
    </p:spTree>
    <p:extLst>
      <p:ext uri="{BB962C8B-B14F-4D97-AF65-F5344CB8AC3E}">
        <p14:creationId xmlns:p14="http://schemas.microsoft.com/office/powerpoint/2010/main" val="109283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CD0D-64BA-DE48-BF17-BB7B4FADF693}"/>
              </a:ext>
            </a:extLst>
          </p:cNvPr>
          <p:cNvSpPr>
            <a:spLocks noGrp="1"/>
          </p:cNvSpPr>
          <p:nvPr>
            <p:ph type="title"/>
          </p:nvPr>
        </p:nvSpPr>
        <p:spPr/>
        <p:txBody>
          <a:bodyPr/>
          <a:lstStyle/>
          <a:p>
            <a:r>
              <a:rPr lang="en-US" dirty="0" err="1"/>
              <a:t>Leros</a:t>
            </a:r>
            <a:r>
              <a:rPr lang="en-US" dirty="0"/>
              <a:t> island</a:t>
            </a:r>
          </a:p>
        </p:txBody>
      </p:sp>
      <p:pic>
        <p:nvPicPr>
          <p:cNvPr id="6" name="Picture 6">
            <a:extLst>
              <a:ext uri="{FF2B5EF4-FFF2-40B4-BE49-F238E27FC236}">
                <a16:creationId xmlns:a16="http://schemas.microsoft.com/office/drawing/2014/main" id="{5095EB07-B78E-6947-96D9-333F707AD492}"/>
              </a:ext>
            </a:extLst>
          </p:cNvPr>
          <p:cNvPicPr>
            <a:picLocks noGrp="1" noChangeAspect="1"/>
          </p:cNvPicPr>
          <p:nvPr>
            <p:ph sz="half" idx="1"/>
          </p:nvPr>
        </p:nvPicPr>
        <p:blipFill>
          <a:blip r:embed="rId2"/>
          <a:stretch>
            <a:fillRect/>
          </a:stretch>
        </p:blipFill>
        <p:spPr>
          <a:xfrm>
            <a:off x="1298575" y="2632002"/>
            <a:ext cx="4718050" cy="3167209"/>
          </a:xfrm>
          <a:prstGeom prst="rect">
            <a:avLst/>
          </a:prstGeom>
        </p:spPr>
      </p:pic>
      <p:sp>
        <p:nvSpPr>
          <p:cNvPr id="5" name="Content Placeholder 4">
            <a:extLst>
              <a:ext uri="{FF2B5EF4-FFF2-40B4-BE49-F238E27FC236}">
                <a16:creationId xmlns:a16="http://schemas.microsoft.com/office/drawing/2014/main" id="{C689918B-D28F-DB43-901F-EB1E42B20952}"/>
              </a:ext>
            </a:extLst>
          </p:cNvPr>
          <p:cNvSpPr>
            <a:spLocks noGrp="1"/>
          </p:cNvSpPr>
          <p:nvPr>
            <p:ph sz="half" idx="2"/>
          </p:nvPr>
        </p:nvSpPr>
        <p:spPr>
          <a:xfrm>
            <a:off x="6181344" y="2560319"/>
            <a:ext cx="4718304" cy="3446585"/>
          </a:xfrm>
        </p:spPr>
        <p:txBody>
          <a:bodyPr>
            <a:normAutofit lnSpcReduction="10000"/>
          </a:bodyPr>
          <a:lstStyle/>
          <a:p>
            <a:r>
              <a:rPr lang="en-US" dirty="0"/>
              <a:t>Capacity of 1000 People. </a:t>
            </a:r>
          </a:p>
          <a:p>
            <a:r>
              <a:rPr lang="en-US" dirty="0"/>
              <a:t>Many racist attacks on refugees have been reported according to the Racist Violence Recoding Network. </a:t>
            </a:r>
            <a:endParaRPr lang="el-GR" dirty="0"/>
          </a:p>
          <a:p>
            <a:r>
              <a:rPr lang="en-US" dirty="0" err="1"/>
              <a:t>Leros</a:t>
            </a:r>
            <a:r>
              <a:rPr lang="en-US" dirty="0"/>
              <a:t> used to be an exile island in the recent Greek history.</a:t>
            </a:r>
            <a:r>
              <a:rPr lang="el-GR" dirty="0"/>
              <a:t> </a:t>
            </a:r>
            <a:r>
              <a:rPr lang="en-US" dirty="0"/>
              <a:t>Many people were sent there for political reasons.</a:t>
            </a:r>
          </a:p>
        </p:txBody>
      </p:sp>
    </p:spTree>
    <p:extLst>
      <p:ext uri="{BB962C8B-B14F-4D97-AF65-F5344CB8AC3E}">
        <p14:creationId xmlns:p14="http://schemas.microsoft.com/office/powerpoint/2010/main" val="2846983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DE1DA-4698-CB4B-A8BA-2607BE13F8CA}"/>
              </a:ext>
            </a:extLst>
          </p:cNvPr>
          <p:cNvSpPr>
            <a:spLocks noGrp="1"/>
          </p:cNvSpPr>
          <p:nvPr>
            <p:ph type="title"/>
          </p:nvPr>
        </p:nvSpPr>
        <p:spPr/>
        <p:txBody>
          <a:bodyPr/>
          <a:lstStyle/>
          <a:p>
            <a:r>
              <a:rPr lang="en-US"/>
              <a:t>Samos’ camp</a:t>
            </a:r>
          </a:p>
        </p:txBody>
      </p:sp>
      <p:pic>
        <p:nvPicPr>
          <p:cNvPr id="6" name="Picture 6">
            <a:extLst>
              <a:ext uri="{FF2B5EF4-FFF2-40B4-BE49-F238E27FC236}">
                <a16:creationId xmlns:a16="http://schemas.microsoft.com/office/drawing/2014/main" id="{5689081B-4252-C64D-A3BC-BFE548CBECC4}"/>
              </a:ext>
            </a:extLst>
          </p:cNvPr>
          <p:cNvPicPr>
            <a:picLocks noGrp="1" noChangeAspect="1"/>
          </p:cNvPicPr>
          <p:nvPr>
            <p:ph sz="half" idx="1"/>
          </p:nvPr>
        </p:nvPicPr>
        <p:blipFill>
          <a:blip r:embed="rId2"/>
          <a:stretch>
            <a:fillRect/>
          </a:stretch>
        </p:blipFill>
        <p:spPr>
          <a:xfrm>
            <a:off x="1397972" y="2560638"/>
            <a:ext cx="4519256" cy="3309937"/>
          </a:xfrm>
          <a:prstGeom prst="rect">
            <a:avLst/>
          </a:prstGeom>
        </p:spPr>
      </p:pic>
      <p:sp>
        <p:nvSpPr>
          <p:cNvPr id="5" name="Content Placeholder 4">
            <a:extLst>
              <a:ext uri="{FF2B5EF4-FFF2-40B4-BE49-F238E27FC236}">
                <a16:creationId xmlns:a16="http://schemas.microsoft.com/office/drawing/2014/main" id="{4E6B9AC4-FB76-3348-95E3-E1909C07C376}"/>
              </a:ext>
            </a:extLst>
          </p:cNvPr>
          <p:cNvSpPr>
            <a:spLocks noGrp="1"/>
          </p:cNvSpPr>
          <p:nvPr>
            <p:ph sz="half" idx="2"/>
          </p:nvPr>
        </p:nvSpPr>
        <p:spPr>
          <a:xfrm>
            <a:off x="6181344" y="2560319"/>
            <a:ext cx="4718304" cy="3654743"/>
          </a:xfrm>
        </p:spPr>
        <p:txBody>
          <a:bodyPr>
            <a:normAutofit fontScale="92500"/>
          </a:bodyPr>
          <a:lstStyle/>
          <a:p>
            <a:r>
              <a:rPr lang="en-US" dirty="0"/>
              <a:t>Capacity of 700 people. </a:t>
            </a:r>
          </a:p>
          <a:p>
            <a:r>
              <a:rPr lang="en-US" dirty="0"/>
              <a:t>It is built on a steep muddy hill, which becomes even more muddy and dangerous when it rains and provides very little protection from the bad weather. </a:t>
            </a:r>
          </a:p>
          <a:p>
            <a:r>
              <a:rPr lang="en-US" dirty="0"/>
              <a:t>Voluntary organizations are working hard to respond to the conditions</a:t>
            </a:r>
          </a:p>
          <a:p>
            <a:r>
              <a:rPr lang="en-US" dirty="0">
                <a:hlinkClick r:id="rId3"/>
              </a:rPr>
              <a:t>https://youtu.be/HfuAzi-oI5c</a:t>
            </a:r>
            <a:endParaRPr lang="en-US" dirty="0"/>
          </a:p>
          <a:p>
            <a:pPr marL="0" indent="0">
              <a:buNone/>
            </a:pPr>
            <a:endParaRPr lang="en-US" dirty="0"/>
          </a:p>
        </p:txBody>
      </p:sp>
    </p:spTree>
    <p:extLst>
      <p:ext uri="{BB962C8B-B14F-4D97-AF65-F5344CB8AC3E}">
        <p14:creationId xmlns:p14="http://schemas.microsoft.com/office/powerpoint/2010/main" val="3114305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979BC-6F10-8248-8308-DA4855E321E6}"/>
              </a:ext>
            </a:extLst>
          </p:cNvPr>
          <p:cNvSpPr>
            <a:spLocks noGrp="1"/>
          </p:cNvSpPr>
          <p:nvPr>
            <p:ph type="title"/>
          </p:nvPr>
        </p:nvSpPr>
        <p:spPr/>
        <p:txBody>
          <a:bodyPr/>
          <a:lstStyle/>
          <a:p>
            <a:r>
              <a:rPr lang="en-US"/>
              <a:t>Moria hotspot, Lesvos island</a:t>
            </a:r>
          </a:p>
        </p:txBody>
      </p:sp>
      <p:pic>
        <p:nvPicPr>
          <p:cNvPr id="6" name="Picture 6">
            <a:extLst>
              <a:ext uri="{FF2B5EF4-FFF2-40B4-BE49-F238E27FC236}">
                <a16:creationId xmlns:a16="http://schemas.microsoft.com/office/drawing/2014/main" id="{E93FABE3-9660-6C4F-8E46-6C35D82CF8A5}"/>
              </a:ext>
            </a:extLst>
          </p:cNvPr>
          <p:cNvPicPr>
            <a:picLocks noGrp="1" noChangeAspect="1"/>
          </p:cNvPicPr>
          <p:nvPr>
            <p:ph sz="half" idx="1"/>
          </p:nvPr>
        </p:nvPicPr>
        <p:blipFill>
          <a:blip r:embed="rId2"/>
          <a:stretch>
            <a:fillRect/>
          </a:stretch>
        </p:blipFill>
        <p:spPr>
          <a:xfrm>
            <a:off x="1456410" y="2560638"/>
            <a:ext cx="4402379" cy="3309937"/>
          </a:xfrm>
          <a:prstGeom prst="rect">
            <a:avLst/>
          </a:prstGeom>
        </p:spPr>
      </p:pic>
      <p:sp>
        <p:nvSpPr>
          <p:cNvPr id="5" name="Content Placeholder 4">
            <a:extLst>
              <a:ext uri="{FF2B5EF4-FFF2-40B4-BE49-F238E27FC236}">
                <a16:creationId xmlns:a16="http://schemas.microsoft.com/office/drawing/2014/main" id="{EA7A9B26-EDCB-F942-B67C-59258E414D13}"/>
              </a:ext>
            </a:extLst>
          </p:cNvPr>
          <p:cNvSpPr>
            <a:spLocks noGrp="1"/>
          </p:cNvSpPr>
          <p:nvPr>
            <p:ph sz="half" idx="2"/>
          </p:nvPr>
        </p:nvSpPr>
        <p:spPr>
          <a:xfrm>
            <a:off x="6181344" y="2560320"/>
            <a:ext cx="4718304" cy="3310128"/>
          </a:xfrm>
        </p:spPr>
        <p:txBody>
          <a:bodyPr>
            <a:normAutofit fontScale="92500" lnSpcReduction="10000"/>
          </a:bodyPr>
          <a:lstStyle/>
          <a:p>
            <a:r>
              <a:rPr lang="en-US"/>
              <a:t>Capacity of 3100 people.</a:t>
            </a:r>
          </a:p>
          <a:p>
            <a:r>
              <a:rPr lang="en-US"/>
              <a:t>It’s the biggest refugee hotspot in Greece. </a:t>
            </a:r>
          </a:p>
          <a:p>
            <a:r>
              <a:rPr lang="en-US"/>
              <a:t>Moria is one of the most notorious hosting stuctures for refugees in Greece, as many people have died due to the hardships. Moria also faces high risk of desease transmission due to overcrowding. </a:t>
            </a:r>
          </a:p>
        </p:txBody>
      </p:sp>
    </p:spTree>
    <p:extLst>
      <p:ext uri="{BB962C8B-B14F-4D97-AF65-F5344CB8AC3E}">
        <p14:creationId xmlns:p14="http://schemas.microsoft.com/office/powerpoint/2010/main" val="3271447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2CD02-0213-2B4E-823E-6CBB666AAD38}"/>
              </a:ext>
            </a:extLst>
          </p:cNvPr>
          <p:cNvSpPr>
            <a:spLocks noGrp="1"/>
          </p:cNvSpPr>
          <p:nvPr>
            <p:ph type="title"/>
          </p:nvPr>
        </p:nvSpPr>
        <p:spPr/>
        <p:txBody>
          <a:bodyPr>
            <a:normAutofit fontScale="90000"/>
          </a:bodyPr>
          <a:lstStyle/>
          <a:p>
            <a:r>
              <a:rPr lang="en-US"/>
              <a:t>Moria hotspot: the last destination for many refugees</a:t>
            </a:r>
          </a:p>
        </p:txBody>
      </p:sp>
      <p:pic>
        <p:nvPicPr>
          <p:cNvPr id="6" name="Picture 6">
            <a:extLst>
              <a:ext uri="{FF2B5EF4-FFF2-40B4-BE49-F238E27FC236}">
                <a16:creationId xmlns:a16="http://schemas.microsoft.com/office/drawing/2014/main" id="{1CF2BE08-86F0-944E-B1C8-1302837CC52E}"/>
              </a:ext>
            </a:extLst>
          </p:cNvPr>
          <p:cNvPicPr>
            <a:picLocks noGrp="1" noChangeAspect="1"/>
          </p:cNvPicPr>
          <p:nvPr>
            <p:ph sz="half" idx="1"/>
          </p:nvPr>
        </p:nvPicPr>
        <p:blipFill>
          <a:blip r:embed="rId2"/>
          <a:stretch>
            <a:fillRect/>
          </a:stretch>
        </p:blipFill>
        <p:spPr>
          <a:xfrm>
            <a:off x="1298575" y="2884465"/>
            <a:ext cx="4718050" cy="2662282"/>
          </a:xfrm>
          <a:prstGeom prst="rect">
            <a:avLst/>
          </a:prstGeom>
        </p:spPr>
      </p:pic>
      <p:sp>
        <p:nvSpPr>
          <p:cNvPr id="5" name="Content Placeholder 4">
            <a:extLst>
              <a:ext uri="{FF2B5EF4-FFF2-40B4-BE49-F238E27FC236}">
                <a16:creationId xmlns:a16="http://schemas.microsoft.com/office/drawing/2014/main" id="{7EFDD304-74C2-EF4E-8D1D-146A5F87BF5F}"/>
              </a:ext>
            </a:extLst>
          </p:cNvPr>
          <p:cNvSpPr>
            <a:spLocks noGrp="1"/>
          </p:cNvSpPr>
          <p:nvPr>
            <p:ph sz="half" idx="2"/>
          </p:nvPr>
        </p:nvSpPr>
        <p:spPr/>
        <p:txBody>
          <a:bodyPr>
            <a:normAutofit lnSpcReduction="10000"/>
          </a:bodyPr>
          <a:lstStyle/>
          <a:p>
            <a:r>
              <a:rPr lang="en-US" b="1" u="sng"/>
              <a:t>Doctors without borders</a:t>
            </a:r>
          </a:p>
          <a:p>
            <a:pPr marL="0" indent="0">
              <a:buNone/>
            </a:pPr>
            <a:r>
              <a:rPr lang="en-US"/>
              <a:t> They were shocked by the number of deaths in such a small period of time, as in just 3 days 7 people lost their lives!  Also, they claimed that the Greek government and the European Union are obligated to take measures in order make the living conditions better. </a:t>
            </a:r>
          </a:p>
        </p:txBody>
      </p:sp>
    </p:spTree>
    <p:extLst>
      <p:ext uri="{BB962C8B-B14F-4D97-AF65-F5344CB8AC3E}">
        <p14:creationId xmlns:p14="http://schemas.microsoft.com/office/powerpoint/2010/main" val="4135886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B5716-1561-FE4B-AEFC-A6CB39585DA5}"/>
              </a:ext>
            </a:extLst>
          </p:cNvPr>
          <p:cNvSpPr>
            <a:spLocks noGrp="1"/>
          </p:cNvSpPr>
          <p:nvPr>
            <p:ph type="title"/>
          </p:nvPr>
        </p:nvSpPr>
        <p:spPr/>
        <p:txBody>
          <a:bodyPr/>
          <a:lstStyle/>
          <a:p>
            <a:r>
              <a:rPr lang="en-US"/>
              <a:t>Moria hotspot: people living in a landfill </a:t>
            </a:r>
          </a:p>
        </p:txBody>
      </p:sp>
      <p:pic>
        <p:nvPicPr>
          <p:cNvPr id="10" name="Picture 10">
            <a:extLst>
              <a:ext uri="{FF2B5EF4-FFF2-40B4-BE49-F238E27FC236}">
                <a16:creationId xmlns:a16="http://schemas.microsoft.com/office/drawing/2014/main" id="{7EFE2F97-8378-0043-9943-0441A136A044}"/>
              </a:ext>
            </a:extLst>
          </p:cNvPr>
          <p:cNvPicPr>
            <a:picLocks noGrp="1" noChangeAspect="1"/>
          </p:cNvPicPr>
          <p:nvPr>
            <p:ph sz="half" idx="1"/>
          </p:nvPr>
        </p:nvPicPr>
        <p:blipFill>
          <a:blip r:embed="rId2"/>
          <a:stretch>
            <a:fillRect/>
          </a:stretch>
        </p:blipFill>
        <p:spPr>
          <a:xfrm>
            <a:off x="1402277" y="2560638"/>
            <a:ext cx="4510645" cy="3309937"/>
          </a:xfrm>
          <a:prstGeom prst="rect">
            <a:avLst/>
          </a:prstGeom>
        </p:spPr>
      </p:pic>
      <p:sp>
        <p:nvSpPr>
          <p:cNvPr id="9" name="Content Placeholder 8">
            <a:extLst>
              <a:ext uri="{FF2B5EF4-FFF2-40B4-BE49-F238E27FC236}">
                <a16:creationId xmlns:a16="http://schemas.microsoft.com/office/drawing/2014/main" id="{312A3581-92CF-8B42-89E6-60DB10BE37A5}"/>
              </a:ext>
            </a:extLst>
          </p:cNvPr>
          <p:cNvSpPr>
            <a:spLocks noGrp="1"/>
          </p:cNvSpPr>
          <p:nvPr>
            <p:ph sz="half" idx="2"/>
          </p:nvPr>
        </p:nvSpPr>
        <p:spPr/>
        <p:txBody>
          <a:bodyPr>
            <a:normAutofit fontScale="92500" lnSpcReduction="10000"/>
          </a:bodyPr>
          <a:lstStyle/>
          <a:p>
            <a:r>
              <a:rPr lang="en-US" dirty="0"/>
              <a:t>The refugees in </a:t>
            </a:r>
            <a:r>
              <a:rPr lang="en-US" dirty="0" err="1"/>
              <a:t>Moria</a:t>
            </a:r>
            <a:r>
              <a:rPr lang="en-US" dirty="0"/>
              <a:t> camp complained about the massed rubbish in the toilets, shaking the fence shouting ‘</a:t>
            </a:r>
            <a:r>
              <a:rPr lang="en-US" dirty="0" err="1"/>
              <a:t>Moria</a:t>
            </a:r>
            <a:r>
              <a:rPr lang="en-US" dirty="0"/>
              <a:t> not good’.</a:t>
            </a:r>
          </a:p>
          <a:p>
            <a:r>
              <a:rPr lang="en-US" dirty="0"/>
              <a:t>Violent attacks have been reported –beating, rapes, but not officially recorded.</a:t>
            </a:r>
          </a:p>
          <a:p>
            <a:r>
              <a:rPr lang="en-US" dirty="0"/>
              <a:t>Today, more than 6500 refugees stay there.</a:t>
            </a:r>
          </a:p>
        </p:txBody>
      </p:sp>
    </p:spTree>
    <p:extLst>
      <p:ext uri="{BB962C8B-B14F-4D97-AF65-F5344CB8AC3E}">
        <p14:creationId xmlns:p14="http://schemas.microsoft.com/office/powerpoint/2010/main" val="32347605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45</TotalTime>
  <Words>680</Words>
  <Application>Microsoft Office PowerPoint</Application>
  <PresentationFormat>Ευρεία οθόνη</PresentationFormat>
  <Paragraphs>52</Paragraphs>
  <Slides>16</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16</vt:i4>
      </vt:variant>
    </vt:vector>
  </HeadingPairs>
  <TitlesOfParts>
    <vt:vector size="19" baseType="lpstr">
      <vt:lpstr>Arial</vt:lpstr>
      <vt:lpstr>Garamond</vt:lpstr>
      <vt:lpstr>Organic</vt:lpstr>
      <vt:lpstr>Hosting structures for refugees in Greece Together: equal in dignity and rights Presentation: Eugenia Thoma Supervisor teacher: Triantafyllia Vrana</vt:lpstr>
      <vt:lpstr>In Athens</vt:lpstr>
      <vt:lpstr>In Thessaloniki</vt:lpstr>
      <vt:lpstr>Chios, VIAL hotspot</vt:lpstr>
      <vt:lpstr>Leros island</vt:lpstr>
      <vt:lpstr>Samos’ camp</vt:lpstr>
      <vt:lpstr>Moria hotspot, Lesvos island</vt:lpstr>
      <vt:lpstr>Moria hotspot: the last destination for many refugees</vt:lpstr>
      <vt:lpstr>Moria hotspot: people living in a landfill </vt:lpstr>
      <vt:lpstr>On the other hand</vt:lpstr>
      <vt:lpstr>The excursion in Agiasos</vt:lpstr>
      <vt:lpstr>Acceptance</vt:lpstr>
      <vt:lpstr>Structures accepting refugees beyond capacity </vt:lpstr>
      <vt:lpstr>Sea arrivals</vt:lpstr>
      <vt:lpstr>Παρουσίαση του PowerPoint</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Hosting structures for refugees located in Greek islands</dc:title>
  <cp:lastModifiedBy>Eleftheria Konstantiou</cp:lastModifiedBy>
  <cp:revision>27</cp:revision>
  <dcterms:modified xsi:type="dcterms:W3CDTF">2019-09-03T17:32:49Z</dcterms:modified>
</cp:coreProperties>
</file>