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2000">
                <a:latin typeface="Arial"/>
              </a:rPr>
              <a:t>Fai clic per modificare il formato delle note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400">
                <a:latin typeface="Times New Roman"/>
              </a:rPr>
              <a:t>&lt;intestazione&gt;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it-IT" sz="1400">
                <a:latin typeface="Times New Roman"/>
              </a:rPr>
              <a:t>&lt;data/ora&gt;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it-IT" sz="1400">
                <a:latin typeface="Times New Roman"/>
              </a:rPr>
              <a:t>&lt;piè di pagina&gt;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E97136C-CF18-4C65-87E7-A70A170592E0}" type="slidenum">
              <a:rPr lang="it-IT" sz="1400">
                <a:latin typeface="Times New Roman"/>
              </a:rPr>
              <a:pPr algn="r"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magine 3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Immagine 3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strike="noStrike">
                <a:solidFill>
                  <a:srgbClr val="000000"/>
                </a:solidFill>
                <a:latin typeface="Calibri"/>
              </a:rPr>
              <a:t>Fai clic per modificare il formato del testo del titoloFare clic per modificare lo stile del titolo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it-IT" sz="1200" strike="noStrike">
                <a:solidFill>
                  <a:srgbClr val="8B8B8B"/>
                </a:solidFill>
                <a:latin typeface="Calibri"/>
              </a:rPr>
              <a:t>08/05/17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3A93C13-6CA8-4EBA-90D0-A01495F2016B}" type="slidenum">
              <a:rPr lang="it-IT" sz="1200" strike="noStrike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it-IT" sz="3200">
                <a:latin typeface="Calibri"/>
              </a:rPr>
              <a:t>Fai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400"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000"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000"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000"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000">
                <a:latin typeface="Calibri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000">
                <a:latin typeface="Calibri"/>
              </a:rPr>
              <a:t>Settimo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t/url?sa=t&amp;rct=j&amp;q=&amp;esrc=s&amp;source=web&amp;cd=1&amp;cad=rja&amp;uact=8&amp;ved=0ahUKEwjk3czT6uDTAhWpLsAKHUHkABMQtwIIJzAA&amp;url=https%3A%2F%2Fwww.youtube.com%2Fwatch%3Fv%3D_6rKFOtuYAw&amp;usg=AFQjCNFfDB2KSA0jc7YpklG4Y12i3uLqRw&amp;sig2=HY0FwqZFSS95mpV3iUiI4g" TargetMode="External"/><Relationship Id="rId2" Type="http://schemas.openxmlformats.org/officeDocument/2006/relationships/hyperlink" Target="http://mirabilandia.it/it/il-par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5215" y="836712"/>
            <a:ext cx="85715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Surviving the </a:t>
            </a:r>
            <a:r>
              <a:rPr lang="it-IT" sz="5400" b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it-IT" sz="5400" b="1" cap="none" spc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eath </a:t>
            </a:r>
            <a:r>
              <a:rPr lang="it-IT" sz="5400" b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it-IT" sz="5400" b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oop</a:t>
            </a:r>
            <a:endParaRPr lang="it-IT" sz="5400" b="1" cap="none" spc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it-IT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it-IT" sz="5400" b="1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Etwinning</a:t>
            </a:r>
            <a:r>
              <a:rPr lang="it-IT" sz="5400" b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Project)</a:t>
            </a:r>
            <a:endParaRPr lang="it-IT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Risultati immagini per giro della mor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6267450" cy="39624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850"/>
                            </p:stCondLst>
                            <p:childTnLst>
                              <p:par>
                                <p:cTn id="1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040" cy="1469520"/>
          </a:xfrm>
        </p:spPr>
        <p:txBody>
          <a:bodyPr/>
          <a:lstStyle/>
          <a:p>
            <a:pPr algn="ctr"/>
            <a:r>
              <a:rPr lang="it-IT" sz="5400" b="1" dirty="0" err="1" smtClean="0">
                <a:latin typeface="Copperplate Gothic Bold" pitchFamily="34" charset="0"/>
              </a:rPr>
              <a:t>Lab</a:t>
            </a:r>
            <a:r>
              <a:rPr lang="it-IT" sz="5400" b="1" dirty="0" smtClean="0">
                <a:latin typeface="Copperplate Gothic Bold" pitchFamily="34" charset="0"/>
              </a:rPr>
              <a:t> report</a:t>
            </a:r>
            <a:endParaRPr lang="it-IT" sz="5400" b="1" dirty="0">
              <a:latin typeface="Copperplate Gothic Bold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916832"/>
            <a:ext cx="85324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err="1" smtClean="0"/>
              <a:t>Aim</a:t>
            </a:r>
            <a:r>
              <a:rPr lang="it-IT" sz="3000" dirty="0" smtClean="0"/>
              <a:t>: </a:t>
            </a:r>
            <a:r>
              <a:rPr lang="it-IT" sz="3000" i="1" dirty="0" err="1" smtClean="0"/>
              <a:t>we</a:t>
            </a:r>
            <a:r>
              <a:rPr lang="it-IT" sz="3000" i="1" dirty="0" smtClean="0"/>
              <a:t> are </a:t>
            </a:r>
            <a:r>
              <a:rPr lang="it-IT" sz="3000" i="1" dirty="0" err="1" smtClean="0"/>
              <a:t>going</a:t>
            </a:r>
            <a:r>
              <a:rPr lang="it-IT" sz="3000" i="1" dirty="0" smtClean="0"/>
              <a:t> </a:t>
            </a:r>
            <a:r>
              <a:rPr lang="it-IT" sz="3000" i="1" dirty="0" err="1" smtClean="0"/>
              <a:t>to</a:t>
            </a:r>
            <a:r>
              <a:rPr lang="it-IT" sz="3000" i="1" dirty="0" smtClean="0"/>
              <a:t> </a:t>
            </a:r>
            <a:r>
              <a:rPr lang="it-IT" sz="3000" i="1" dirty="0" err="1" smtClean="0"/>
              <a:t>verify</a:t>
            </a:r>
            <a:r>
              <a:rPr lang="it-IT" sz="3000" i="1" dirty="0" smtClean="0"/>
              <a:t> </a:t>
            </a:r>
            <a:r>
              <a:rPr lang="it-IT" sz="3000" i="1" dirty="0" err="1" smtClean="0"/>
              <a:t>from</a:t>
            </a:r>
            <a:r>
              <a:rPr lang="it-IT" sz="3000" i="1" dirty="0" smtClean="0"/>
              <a:t> </a:t>
            </a:r>
            <a:r>
              <a:rPr lang="it-IT" sz="3000" i="1" err="1" smtClean="0"/>
              <a:t>which</a:t>
            </a:r>
            <a:r>
              <a:rPr lang="it-IT" sz="3000" i="1" smtClean="0"/>
              <a:t> </a:t>
            </a:r>
            <a:r>
              <a:rPr lang="it-IT" sz="3000" i="1" smtClean="0"/>
              <a:t>height </a:t>
            </a:r>
            <a:br>
              <a:rPr lang="it-IT" sz="3000" i="1" smtClean="0"/>
            </a:br>
            <a:r>
              <a:rPr lang="it-IT" sz="3000" i="1" smtClean="0"/>
              <a:t>         it is </a:t>
            </a:r>
            <a:r>
              <a:rPr lang="it-IT" sz="3000" i="1" dirty="0" err="1" smtClean="0"/>
              <a:t>enough</a:t>
            </a:r>
            <a:r>
              <a:rPr lang="it-IT" sz="3000" i="1" dirty="0" smtClean="0"/>
              <a:t> </a:t>
            </a:r>
            <a:r>
              <a:rPr lang="it-IT" sz="3000" i="1" dirty="0" err="1" smtClean="0"/>
              <a:t>to</a:t>
            </a:r>
            <a:r>
              <a:rPr lang="it-IT" sz="3000" i="1" dirty="0" smtClean="0"/>
              <a:t> start </a:t>
            </a:r>
            <a:r>
              <a:rPr lang="it-IT" sz="3000" i="1" dirty="0" err="1" smtClean="0"/>
              <a:t>to</a:t>
            </a:r>
            <a:r>
              <a:rPr lang="it-IT" sz="3000" i="1" dirty="0" smtClean="0"/>
              <a:t> do a </a:t>
            </a:r>
            <a:r>
              <a:rPr lang="it-IT" sz="3000" i="1" smtClean="0"/>
              <a:t>complete </a:t>
            </a:r>
            <a:r>
              <a:rPr lang="it-IT" sz="3000" i="1" smtClean="0"/>
              <a:t>loop</a:t>
            </a:r>
            <a:r>
              <a:rPr lang="it-IT" sz="3000" i="1" smtClean="0"/>
              <a:t>.</a:t>
            </a:r>
            <a:endParaRPr lang="it-IT" sz="3000" i="1" dirty="0" smtClean="0"/>
          </a:p>
          <a:p>
            <a:endParaRPr lang="it-IT" sz="3000" i="1" dirty="0"/>
          </a:p>
          <a:p>
            <a:r>
              <a:rPr lang="it-IT" sz="3000" b="1" smtClean="0"/>
              <a:t>Materials</a:t>
            </a:r>
            <a:r>
              <a:rPr lang="it-IT" sz="3000" i="1" smtClean="0"/>
              <a:t>: </a:t>
            </a:r>
            <a:r>
              <a:rPr lang="it-IT" sz="3000" i="1" dirty="0" smtClean="0"/>
              <a:t>- </a:t>
            </a:r>
            <a:r>
              <a:rPr lang="it-IT" sz="3000" i="1" dirty="0" err="1" smtClean="0"/>
              <a:t>track</a:t>
            </a:r>
            <a:endParaRPr lang="it-IT" sz="3000" i="1" dirty="0" smtClean="0"/>
          </a:p>
          <a:p>
            <a:pPr lvl="1"/>
            <a:r>
              <a:rPr lang="it-IT" sz="3000" i="1" dirty="0"/>
              <a:t> </a:t>
            </a:r>
            <a:r>
              <a:rPr lang="it-IT" sz="3000" i="1" dirty="0" smtClean="0"/>
              <a:t>              </a:t>
            </a:r>
            <a:r>
              <a:rPr lang="it-IT" sz="3000" i="1" smtClean="0"/>
              <a:t>- </a:t>
            </a:r>
            <a:r>
              <a:rPr lang="it-IT" sz="3000" i="1" smtClean="0"/>
              <a:t>car</a:t>
            </a:r>
            <a:endParaRPr lang="it-IT" sz="3000" i="1" dirty="0" smtClean="0"/>
          </a:p>
          <a:p>
            <a:pPr lvl="1"/>
            <a:r>
              <a:rPr lang="it-IT" sz="3000" i="1" dirty="0"/>
              <a:t> </a:t>
            </a:r>
            <a:r>
              <a:rPr lang="it-IT" sz="3000" i="1" dirty="0" smtClean="0"/>
              <a:t>              - </a:t>
            </a:r>
            <a:r>
              <a:rPr lang="it-IT" sz="3000" i="1" dirty="0" err="1" smtClean="0"/>
              <a:t>meter</a:t>
            </a:r>
            <a:endParaRPr lang="it-IT" sz="3000" i="1" dirty="0" smtClean="0"/>
          </a:p>
          <a:p>
            <a:endParaRPr lang="it-IT" sz="3000" i="1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magine correlat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04664"/>
            <a:ext cx="1005814" cy="936104"/>
          </a:xfrm>
          <a:prstGeom prst="rect">
            <a:avLst/>
          </a:prstGeom>
          <a:noFill/>
        </p:spPr>
      </p:pic>
      <p:cxnSp>
        <p:nvCxnSpPr>
          <p:cNvPr id="5" name="Connettore 1 4"/>
          <p:cNvCxnSpPr/>
          <p:nvPr/>
        </p:nvCxnSpPr>
        <p:spPr>
          <a:xfrm>
            <a:off x="395536" y="1124744"/>
            <a:ext cx="1800200" cy="20882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195736" y="3212976"/>
            <a:ext cx="2592288" cy="72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/>
          <p:cNvSpPr/>
          <p:nvPr/>
        </p:nvSpPr>
        <p:spPr>
          <a:xfrm>
            <a:off x="2915816" y="1556792"/>
            <a:ext cx="1728192" cy="165618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635896" y="3429000"/>
            <a:ext cx="50405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mtClean="0"/>
              <a:t>EtotA = Epot </a:t>
            </a:r>
            <a:r>
              <a:rPr lang="it-IT" smtClean="0"/>
              <a:t>A </a:t>
            </a:r>
            <a:endParaRPr lang="it-IT" smtClean="0"/>
          </a:p>
          <a:p>
            <a:r>
              <a:rPr lang="it-IT" smtClean="0"/>
              <a:t>EtotC  </a:t>
            </a:r>
            <a:r>
              <a:rPr lang="it-IT" dirty="0" smtClean="0"/>
              <a:t>= </a:t>
            </a:r>
            <a:r>
              <a:rPr lang="it-IT" dirty="0" err="1" smtClean="0"/>
              <a:t>Ekin+Epot</a:t>
            </a:r>
            <a:r>
              <a:rPr lang="it-IT" dirty="0" smtClean="0"/>
              <a:t> = ½ * m *V</a:t>
            </a:r>
            <a:r>
              <a:rPr lang="it-IT" baseline="30000" dirty="0" smtClean="0"/>
              <a:t>2</a:t>
            </a:r>
            <a:r>
              <a:rPr lang="it-IT" dirty="0" smtClean="0"/>
              <a:t> + m * g </a:t>
            </a:r>
            <a:r>
              <a:rPr lang="it-IT" smtClean="0"/>
              <a:t>* </a:t>
            </a:r>
            <a:r>
              <a:rPr lang="it-IT" smtClean="0"/>
              <a:t>2R</a:t>
            </a:r>
            <a:endParaRPr lang="it-IT" dirty="0" smtClean="0"/>
          </a:p>
          <a:p>
            <a:r>
              <a:rPr lang="it-IT" sz="1200" i="1" smtClean="0"/>
              <a:t>(</a:t>
            </a:r>
            <a:r>
              <a:rPr lang="it-IT" sz="1200" i="1" dirty="0" err="1" smtClean="0"/>
              <a:t>as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we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have</a:t>
            </a:r>
            <a:r>
              <a:rPr lang="it-IT" sz="1200" i="1" dirty="0" smtClean="0"/>
              <a:t> </a:t>
            </a:r>
            <a:r>
              <a:rPr lang="it-IT" sz="1200" i="1" err="1" smtClean="0"/>
              <a:t>already</a:t>
            </a:r>
            <a:r>
              <a:rPr lang="it-IT" sz="1200" i="1" smtClean="0"/>
              <a:t> </a:t>
            </a:r>
            <a:r>
              <a:rPr lang="it-IT" sz="1200" i="1" smtClean="0"/>
              <a:t>said, the centripetal force must </a:t>
            </a:r>
            <a:r>
              <a:rPr lang="it-IT" sz="1200" i="1" dirty="0" err="1" smtClean="0"/>
              <a:t>be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bigger</a:t>
            </a:r>
            <a:r>
              <a:rPr lang="it-IT" sz="1200" i="1" dirty="0" smtClean="0"/>
              <a:t> </a:t>
            </a:r>
            <a:r>
              <a:rPr lang="it-IT" sz="1200" i="1" err="1" smtClean="0"/>
              <a:t>than</a:t>
            </a:r>
            <a:r>
              <a:rPr lang="it-IT" sz="1200" i="1" smtClean="0"/>
              <a:t> </a:t>
            </a:r>
            <a:r>
              <a:rPr lang="it-IT" sz="1200" i="1" smtClean="0"/>
              <a:t>the weight </a:t>
            </a:r>
            <a:r>
              <a:rPr lang="it-IT" sz="1200" i="1" dirty="0" err="1" smtClean="0"/>
              <a:t>force</a:t>
            </a:r>
            <a:r>
              <a:rPr lang="it-IT" sz="1200" i="1" dirty="0" smtClean="0"/>
              <a:t>)</a:t>
            </a:r>
          </a:p>
          <a:p>
            <a:r>
              <a:rPr lang="it-IT" dirty="0" smtClean="0"/>
              <a:t>m * v</a:t>
            </a:r>
            <a:r>
              <a:rPr lang="it-IT" baseline="30000" dirty="0" smtClean="0"/>
              <a:t>2</a:t>
            </a:r>
            <a:r>
              <a:rPr lang="it-IT" dirty="0" smtClean="0"/>
              <a:t> </a:t>
            </a:r>
            <a:r>
              <a:rPr lang="it-IT" smtClean="0"/>
              <a:t>/ </a:t>
            </a:r>
            <a:r>
              <a:rPr lang="it-IT" smtClean="0"/>
              <a:t>R </a:t>
            </a:r>
            <a:r>
              <a:rPr lang="it-IT" dirty="0" smtClean="0"/>
              <a:t>&gt; </a:t>
            </a:r>
            <a:r>
              <a:rPr lang="it-IT" dirty="0" err="1" smtClean="0"/>
              <a:t>m*</a:t>
            </a:r>
            <a:r>
              <a:rPr lang="it-IT" dirty="0" smtClean="0"/>
              <a:t> g </a:t>
            </a:r>
            <a:r>
              <a:rPr lang="it-IT" sz="1200" dirty="0" smtClean="0"/>
              <a:t>(</a:t>
            </a:r>
            <a:r>
              <a:rPr lang="it-IT" sz="1200" dirty="0" err="1" smtClean="0"/>
              <a:t>we</a:t>
            </a:r>
            <a:r>
              <a:rPr lang="it-IT" sz="1200" dirty="0" smtClean="0"/>
              <a:t> </a:t>
            </a:r>
            <a:r>
              <a:rPr lang="it-IT" sz="1200" dirty="0" err="1" smtClean="0"/>
              <a:t>obtain</a:t>
            </a:r>
            <a:r>
              <a:rPr lang="it-IT" sz="1200" dirty="0" smtClean="0"/>
              <a:t> </a:t>
            </a:r>
            <a:r>
              <a:rPr lang="it-IT" sz="1200" dirty="0" err="1" smtClean="0"/>
              <a:t>that</a:t>
            </a:r>
            <a:r>
              <a:rPr lang="it-IT" sz="1200" dirty="0" smtClean="0"/>
              <a:t> m*V</a:t>
            </a:r>
            <a:r>
              <a:rPr lang="it-IT" sz="1200" baseline="30000" dirty="0" smtClean="0"/>
              <a:t>2 </a:t>
            </a:r>
            <a:r>
              <a:rPr lang="it-IT" sz="1200" dirty="0" smtClean="0"/>
              <a:t>&gt; m*g*r)</a:t>
            </a:r>
          </a:p>
          <a:p>
            <a:r>
              <a:rPr lang="it-IT" sz="1200" b="1" i="1" dirty="0" err="1" smtClean="0"/>
              <a:t>There</a:t>
            </a:r>
            <a:r>
              <a:rPr lang="it-IT" sz="1200" b="1" i="1" dirty="0" smtClean="0"/>
              <a:t>’s </a:t>
            </a:r>
            <a:r>
              <a:rPr lang="it-IT" sz="1200" b="1" i="1" dirty="0" err="1" smtClean="0"/>
              <a:t>an</a:t>
            </a:r>
            <a:r>
              <a:rPr lang="it-IT" sz="1200" b="1" i="1" dirty="0" smtClean="0"/>
              <a:t> </a:t>
            </a:r>
            <a:r>
              <a:rPr lang="it-IT" sz="1200" b="1" i="1" dirty="0" err="1" smtClean="0"/>
              <a:t>energy</a:t>
            </a:r>
            <a:r>
              <a:rPr lang="it-IT" sz="1200" b="1" i="1" dirty="0" smtClean="0"/>
              <a:t> </a:t>
            </a:r>
            <a:r>
              <a:rPr lang="it-IT" sz="1200" b="1" i="1" dirty="0" err="1" smtClean="0"/>
              <a:t>conservation</a:t>
            </a:r>
            <a:r>
              <a:rPr lang="it-IT" sz="1200" b="1" i="1" dirty="0" smtClean="0"/>
              <a:t> so </a:t>
            </a:r>
            <a:r>
              <a:rPr lang="it-IT" sz="1200" b="1" i="1" dirty="0" err="1" smtClean="0"/>
              <a:t>we</a:t>
            </a:r>
            <a:r>
              <a:rPr lang="it-IT" sz="1200" b="1" i="1" dirty="0" smtClean="0"/>
              <a:t> can </a:t>
            </a:r>
            <a:r>
              <a:rPr lang="it-IT" sz="1200" b="1" i="1" dirty="0" err="1" smtClean="0"/>
              <a:t>equalize</a:t>
            </a:r>
            <a:r>
              <a:rPr lang="it-IT" sz="1200" b="1" i="1" dirty="0" smtClean="0"/>
              <a:t> the 2 </a:t>
            </a:r>
            <a:r>
              <a:rPr lang="it-IT" sz="1200" b="1" i="1" dirty="0" err="1" smtClean="0"/>
              <a:t>formulas</a:t>
            </a:r>
            <a:r>
              <a:rPr lang="it-IT" dirty="0" smtClean="0"/>
              <a:t>.</a:t>
            </a:r>
          </a:p>
          <a:p>
            <a:r>
              <a:rPr lang="it-IT" dirty="0" smtClean="0"/>
              <a:t>m*g*h = ½ *m*v</a:t>
            </a:r>
            <a:r>
              <a:rPr lang="it-IT" baseline="30000" dirty="0" smtClean="0"/>
              <a:t>2</a:t>
            </a:r>
            <a:r>
              <a:rPr lang="it-IT" dirty="0" smtClean="0"/>
              <a:t> </a:t>
            </a:r>
            <a:r>
              <a:rPr lang="it-IT" smtClean="0"/>
              <a:t>+ </a:t>
            </a:r>
            <a:r>
              <a:rPr lang="it-IT" smtClean="0"/>
              <a:t>m*g*2R </a:t>
            </a:r>
            <a:r>
              <a:rPr lang="it-IT" sz="1200" i="1" dirty="0" smtClean="0"/>
              <a:t>(</a:t>
            </a:r>
            <a:r>
              <a:rPr lang="it-IT" sz="1200" i="1" dirty="0" err="1" smtClean="0"/>
              <a:t>we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replace</a:t>
            </a:r>
            <a:r>
              <a:rPr lang="it-IT" sz="1200" i="1" dirty="0" smtClean="0"/>
              <a:t>)</a:t>
            </a:r>
            <a:endParaRPr lang="it-IT" sz="1200" i="1" dirty="0"/>
          </a:p>
          <a:p>
            <a:r>
              <a:rPr lang="it-IT" dirty="0" smtClean="0"/>
              <a:t>m*g*h&gt; ½ </a:t>
            </a:r>
            <a:r>
              <a:rPr lang="it-IT" smtClean="0"/>
              <a:t>*</a:t>
            </a:r>
            <a:r>
              <a:rPr lang="it-IT" smtClean="0"/>
              <a:t>m*g*R </a:t>
            </a:r>
            <a:r>
              <a:rPr lang="it-IT" smtClean="0"/>
              <a:t>+ </a:t>
            </a:r>
            <a:r>
              <a:rPr lang="it-IT" smtClean="0"/>
              <a:t>2*m*g*R</a:t>
            </a:r>
            <a:endParaRPr lang="it-IT" dirty="0" smtClean="0"/>
          </a:p>
          <a:p>
            <a:r>
              <a:rPr lang="it-IT" dirty="0" smtClean="0"/>
              <a:t>m*g*h&gt; ½ </a:t>
            </a:r>
            <a:r>
              <a:rPr lang="it-IT" smtClean="0"/>
              <a:t>*</a:t>
            </a:r>
            <a:r>
              <a:rPr lang="it-IT" smtClean="0"/>
              <a:t>m*g*R+ 4/2*m*g*R</a:t>
            </a:r>
            <a:endParaRPr lang="it-IT" dirty="0" smtClean="0"/>
          </a:p>
          <a:p>
            <a:r>
              <a:rPr lang="it-IT" dirty="0" smtClean="0"/>
              <a:t>m*g*h</a:t>
            </a:r>
            <a:r>
              <a:rPr lang="it-IT" smtClean="0"/>
              <a:t>&gt; </a:t>
            </a:r>
            <a:r>
              <a:rPr lang="it-IT" smtClean="0"/>
              <a:t>5/2*m*g*R</a:t>
            </a:r>
            <a:endParaRPr lang="it-IT" dirty="0" smtClean="0"/>
          </a:p>
          <a:p>
            <a:r>
              <a:rPr lang="it-IT" dirty="0" smtClean="0"/>
              <a:t>h</a:t>
            </a:r>
            <a:r>
              <a:rPr lang="it-IT" smtClean="0"/>
              <a:t>&gt; </a:t>
            </a:r>
            <a:r>
              <a:rPr lang="it-IT" smtClean="0"/>
              <a:t>5/2*R</a:t>
            </a:r>
            <a:endParaRPr lang="it-IT" dirty="0" smtClean="0"/>
          </a:p>
          <a:p>
            <a:endParaRPr lang="it-IT" dirty="0" smtClean="0"/>
          </a:p>
        </p:txBody>
      </p:sp>
      <p:cxnSp>
        <p:nvCxnSpPr>
          <p:cNvPr id="21" name="Connettore 1 20"/>
          <p:cNvCxnSpPr/>
          <p:nvPr/>
        </p:nvCxnSpPr>
        <p:spPr>
          <a:xfrm flipV="1">
            <a:off x="5004048" y="5805264"/>
            <a:ext cx="432048" cy="216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572550" y="119675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C</a:t>
            </a: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96544" y="188640"/>
            <a:ext cx="4139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smtClean="0"/>
              <a:t>Introduction</a:t>
            </a:r>
            <a:r>
              <a:rPr lang="it-IT" i="1" smtClean="0"/>
              <a:t> The most important point of the experiment is point “C”, where the car must have a precise amount of strenght not to fall</a:t>
            </a:r>
            <a:r>
              <a:rPr lang="it-IT" i="1" smtClean="0"/>
              <a:t>. </a:t>
            </a:r>
            <a:r>
              <a:rPr lang="it-IT" i="1" smtClean="0"/>
              <a:t>This </a:t>
            </a:r>
            <a:r>
              <a:rPr lang="it-IT" i="1" smtClean="0"/>
              <a:t>strenght is called centripetal force and it has to be bigger than the </a:t>
            </a:r>
            <a:r>
              <a:rPr lang="it-IT" i="1" smtClean="0"/>
              <a:t>weight </a:t>
            </a:r>
            <a:r>
              <a:rPr lang="it-IT" i="1" smtClean="0"/>
              <a:t>force.</a:t>
            </a:r>
          </a:p>
          <a:p>
            <a:r>
              <a:rPr lang="it-IT" i="1" smtClean="0"/>
              <a:t>Let’s find out the height !</a:t>
            </a:r>
            <a:endParaRPr lang="it-IT" i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4158" y="5486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A</a:t>
            </a:r>
            <a:endParaRPr lang="it-IT"/>
          </a:p>
        </p:txBody>
      </p:sp>
      <p:cxnSp>
        <p:nvCxnSpPr>
          <p:cNvPr id="13" name="Connettore 1 12"/>
          <p:cNvCxnSpPr/>
          <p:nvPr/>
        </p:nvCxnSpPr>
        <p:spPr>
          <a:xfrm flipV="1">
            <a:off x="3707904" y="5805264"/>
            <a:ext cx="432048" cy="216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421 L 0.14896 0.3094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0.30943 L 0.25122 0.30943 " pathEditMode="relative" ptsTypes="AA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21 0.30943 C 0.271 0.31545 0.29097 0.32169 0.31128 0.32169 C 0.3316 0.32169 0.35816 0.32215 0.37274 0.30943 C 0.38732 0.29671 0.39462 0.26989 0.39896 0.24583 C 0.4033 0.22178 0.40694 0.18617 0.39896 0.16582 C 0.39097 0.14546 0.3717 0.12789 0.35121 0.1228 C 0.33073 0.11771 0.29375 0.12442 0.27587 0.13506 C 0.25798 0.1457 0.24826 0.16281 0.24357 0.1864 C 0.23889 0.20999 0.24305 0.2567 0.24826 0.27659 C 0.25347 0.29648 0.26788 0.30111 0.2743 0.30527 " pathEditMode="relative" ptsTypes="aaaaaaaaaA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/>
          </p:nvPr>
        </p:nvSpPr>
        <p:spPr>
          <a:xfrm>
            <a:off x="251520" y="476672"/>
            <a:ext cx="8661288" cy="2448272"/>
          </a:xfrm>
        </p:spPr>
        <p:txBody>
          <a:bodyPr/>
          <a:lstStyle/>
          <a:p>
            <a:r>
              <a:rPr lang="it-IT" sz="2800" b="1" smtClean="0"/>
              <a:t>Conclusion: </a:t>
            </a:r>
            <a:r>
              <a:rPr lang="it-IT" sz="2800" smtClean="0"/>
              <a:t>so </a:t>
            </a:r>
            <a:r>
              <a:rPr lang="it-IT" sz="2800" dirty="0" smtClean="0"/>
              <a:t>do a </a:t>
            </a:r>
            <a:r>
              <a:rPr lang="it-IT" sz="2800" smtClean="0"/>
              <a:t>complete </a:t>
            </a:r>
            <a:r>
              <a:rPr lang="it-IT" sz="2800" smtClean="0"/>
              <a:t>loop</a:t>
            </a:r>
            <a:r>
              <a:rPr lang="it-IT" sz="2800" smtClean="0"/>
              <a:t>, the height must </a:t>
            </a:r>
            <a:r>
              <a:rPr lang="it-IT" sz="2800" err="1" smtClean="0"/>
              <a:t>be</a:t>
            </a:r>
            <a:r>
              <a:rPr lang="it-IT" sz="2800" smtClean="0"/>
              <a:t> </a:t>
            </a:r>
            <a:r>
              <a:rPr lang="it-IT" sz="2800" smtClean="0"/>
              <a:t>larger</a:t>
            </a:r>
            <a:r>
              <a:rPr lang="it-IT" sz="2800" smtClean="0"/>
              <a:t> than </a:t>
            </a:r>
            <a:r>
              <a:rPr lang="it-IT" sz="2800" b="1" smtClean="0"/>
              <a:t>5/2*R</a:t>
            </a:r>
            <a:r>
              <a:rPr lang="it-IT" b="1"/>
              <a:t> </a:t>
            </a:r>
            <a:r>
              <a:rPr lang="it-IT" b="1" smtClean="0"/>
              <a:t>(THIS IS </a:t>
            </a:r>
            <a:r>
              <a:rPr lang="it-IT" b="1" smtClean="0"/>
              <a:t>VALID </a:t>
            </a:r>
            <a:r>
              <a:rPr lang="it-IT" b="1" dirty="0" smtClean="0"/>
              <a:t>ONLY </a:t>
            </a:r>
            <a:r>
              <a:rPr lang="it-IT" b="1" smtClean="0"/>
              <a:t>WITHOUT </a:t>
            </a:r>
            <a:r>
              <a:rPr lang="it-IT" b="1" smtClean="0"/>
              <a:t>FRICTION )</a:t>
            </a:r>
            <a:endParaRPr lang="it-IT" b="1" dirty="0"/>
          </a:p>
        </p:txBody>
      </p:sp>
      <p:sp>
        <p:nvSpPr>
          <p:cNvPr id="4" name="Pergamena 2 3"/>
          <p:cNvSpPr/>
          <p:nvPr/>
        </p:nvSpPr>
        <p:spPr>
          <a:xfrm>
            <a:off x="2843808" y="4437112"/>
            <a:ext cx="5976664" cy="2420888"/>
          </a:xfrm>
          <a:prstGeom prst="horizontalScroll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Group 2</a:t>
            </a:r>
          </a:p>
          <a:p>
            <a:pPr algn="ctr"/>
            <a:r>
              <a:rPr lang="it-IT" sz="2400" smtClean="0">
                <a:solidFill>
                  <a:schemeClr val="tx1"/>
                </a:solidFill>
              </a:rPr>
              <a:t>Francesca </a:t>
            </a:r>
            <a:r>
              <a:rPr lang="it-IT" sz="2400" smtClean="0">
                <a:solidFill>
                  <a:schemeClr val="tx1"/>
                </a:solidFill>
              </a:rPr>
              <a:t>Miola, </a:t>
            </a:r>
            <a:r>
              <a:rPr lang="it-IT" sz="2400" dirty="0" smtClean="0">
                <a:solidFill>
                  <a:schemeClr val="tx1"/>
                </a:solidFill>
              </a:rPr>
              <a:t>Camilla </a:t>
            </a:r>
            <a:r>
              <a:rPr lang="it-IT" sz="2400" dirty="0" err="1" smtClean="0">
                <a:solidFill>
                  <a:schemeClr val="tx1"/>
                </a:solidFill>
              </a:rPr>
              <a:t>Bendandi</a:t>
            </a:r>
            <a:r>
              <a:rPr lang="it-IT" sz="2400" dirty="0" smtClean="0">
                <a:solidFill>
                  <a:schemeClr val="tx1"/>
                </a:solidFill>
              </a:rPr>
              <a:t>, Nicola Balbi, Simone Ricuperati and Giulia </a:t>
            </a:r>
            <a:r>
              <a:rPr lang="it-IT" sz="2400" dirty="0" err="1" smtClean="0">
                <a:solidFill>
                  <a:schemeClr val="tx1"/>
                </a:solidFill>
              </a:rPr>
              <a:t>Tusone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23760" y="3244334"/>
            <a:ext cx="7968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smtClean="0"/>
              <a:t>To see a real DEATH LOOP, come to visit us and go to </a:t>
            </a:r>
            <a:r>
              <a:rPr lang="it-IT" b="1" smtClean="0">
                <a:hlinkClick r:id="rId2"/>
              </a:rPr>
              <a:t>MIRABILANDIA</a:t>
            </a:r>
            <a:r>
              <a:rPr lang="it-IT" b="1" smtClean="0"/>
              <a:t>! </a:t>
            </a:r>
          </a:p>
          <a:p>
            <a:r>
              <a:rPr lang="it-IT" b="1" smtClean="0"/>
              <a:t> </a:t>
            </a:r>
            <a:r>
              <a:rPr lang="it-IT" b="1" smtClean="0"/>
              <a:t>Click </a:t>
            </a:r>
            <a:r>
              <a:rPr lang="it-IT" b="1" smtClean="0">
                <a:hlinkClick r:id="rId3"/>
              </a:rPr>
              <a:t>here</a:t>
            </a:r>
            <a:r>
              <a:rPr lang="it-IT" b="1" smtClean="0"/>
              <a:t> to see!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230</Words>
  <Application>Microsoft Office PowerPoint</Application>
  <PresentationFormat>Presentazione su schermo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Office Theme</vt:lpstr>
      <vt:lpstr>Diapositiva 1</vt:lpstr>
      <vt:lpstr>Lab report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Roberta</cp:lastModifiedBy>
  <cp:revision>13</cp:revision>
  <dcterms:modified xsi:type="dcterms:W3CDTF">2017-05-08T17:57:26Z</dcterms:modified>
</cp:coreProperties>
</file>