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cat>
            <c:strRef>
              <c:f>Hoja1!$A$2:$A$5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100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0A-44EB-BFFA-DA82FE190F0B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068436330651939E-2"/>
          <c:y val="2.430785725402489E-2"/>
          <c:w val="0.95036433401606513"/>
          <c:h val="0.81337181059920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>
                <a:shade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Hoja1!$A$2:$A$12</c:f>
              <c:strCache>
                <c:ptCount val="11"/>
                <c:pt idx="0">
                  <c:v>Claridad del tema</c:v>
                </c:pt>
                <c:pt idx="1">
                  <c:v>Claridad de objetivos</c:v>
                </c:pt>
                <c:pt idx="2">
                  <c:v>Atención del profesorado</c:v>
                </c:pt>
                <c:pt idx="3">
                  <c:v>Expectativas</c:v>
                </c:pt>
                <c:pt idx="4">
                  <c:v>Aprendizaje del valor</c:v>
                </c:pt>
                <c:pt idx="5">
                  <c:v>Práctica del valor</c:v>
                </c:pt>
                <c:pt idx="6">
                  <c:v>Difusión del valor</c:v>
                </c:pt>
                <c:pt idx="7">
                  <c:v>Práctica de la lengua </c:v>
                </c:pt>
                <c:pt idx="8">
                  <c:v>Uso de las TICs</c:v>
                </c:pt>
                <c:pt idx="9">
                  <c:v>Socialización</c:v>
                </c:pt>
                <c:pt idx="10">
                  <c:v>Espíritu de adaptación</c:v>
                </c:pt>
              </c:strCache>
            </c:strRef>
          </c:cat>
          <c:val>
            <c:numRef>
              <c:f>Hoja1!$B$2:$B$12</c:f>
              <c:numCache>
                <c:formatCode>General</c:formatCode>
                <c:ptCount val="11"/>
                <c:pt idx="0">
                  <c:v>13</c:v>
                </c:pt>
                <c:pt idx="1">
                  <c:v>14</c:v>
                </c:pt>
                <c:pt idx="2">
                  <c:v>13</c:v>
                </c:pt>
                <c:pt idx="3">
                  <c:v>11</c:v>
                </c:pt>
                <c:pt idx="4">
                  <c:v>14</c:v>
                </c:pt>
                <c:pt idx="5">
                  <c:v>15</c:v>
                </c:pt>
                <c:pt idx="6">
                  <c:v>10</c:v>
                </c:pt>
                <c:pt idx="7">
                  <c:v>10</c:v>
                </c:pt>
                <c:pt idx="8">
                  <c:v>9</c:v>
                </c:pt>
                <c:pt idx="9">
                  <c:v>15</c:v>
                </c:pt>
                <c:pt idx="1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2A-4E93-8422-B3B19861927B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Bastante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Hoja1!$A$2:$A$12</c:f>
              <c:strCache>
                <c:ptCount val="11"/>
                <c:pt idx="0">
                  <c:v>Claridad del tema</c:v>
                </c:pt>
                <c:pt idx="1">
                  <c:v>Claridad de objetivos</c:v>
                </c:pt>
                <c:pt idx="2">
                  <c:v>Atención del profesorado</c:v>
                </c:pt>
                <c:pt idx="3">
                  <c:v>Expectativas</c:v>
                </c:pt>
                <c:pt idx="4">
                  <c:v>Aprendizaje del valor</c:v>
                </c:pt>
                <c:pt idx="5">
                  <c:v>Práctica del valor</c:v>
                </c:pt>
                <c:pt idx="6">
                  <c:v>Difusión del valor</c:v>
                </c:pt>
                <c:pt idx="7">
                  <c:v>Práctica de la lengua </c:v>
                </c:pt>
                <c:pt idx="8">
                  <c:v>Uso de las TICs</c:v>
                </c:pt>
                <c:pt idx="9">
                  <c:v>Socialización</c:v>
                </c:pt>
                <c:pt idx="10">
                  <c:v>Espíritu de adaptación</c:v>
                </c:pt>
              </c:strCache>
            </c:strRef>
          </c:cat>
          <c:val>
            <c:numRef>
              <c:f>Hoja1!$C$2:$C$12</c:f>
              <c:numCache>
                <c:formatCode>General</c:formatCode>
                <c:ptCount val="11"/>
                <c:pt idx="0">
                  <c:v>3</c:v>
                </c:pt>
                <c:pt idx="1">
                  <c:v>2</c:v>
                </c:pt>
                <c:pt idx="2">
                  <c:v>4</c:v>
                </c:pt>
                <c:pt idx="3">
                  <c:v>9</c:v>
                </c:pt>
                <c:pt idx="4">
                  <c:v>4</c:v>
                </c:pt>
                <c:pt idx="5">
                  <c:v>4</c:v>
                </c:pt>
                <c:pt idx="6">
                  <c:v>10</c:v>
                </c:pt>
                <c:pt idx="7">
                  <c:v>6</c:v>
                </c:pt>
                <c:pt idx="8">
                  <c:v>6</c:v>
                </c:pt>
                <c:pt idx="9">
                  <c:v>5</c:v>
                </c:pt>
                <c:pt idx="1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2A-4E93-8422-B3B19861927B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Poco</c:v>
                </c:pt>
              </c:strCache>
            </c:strRef>
          </c:tx>
          <c:spPr>
            <a:solidFill>
              <a:schemeClr val="accent1">
                <a:tint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Hoja1!$A$2:$A$12</c:f>
              <c:strCache>
                <c:ptCount val="11"/>
                <c:pt idx="0">
                  <c:v>Claridad del tema</c:v>
                </c:pt>
                <c:pt idx="1">
                  <c:v>Claridad de objetivos</c:v>
                </c:pt>
                <c:pt idx="2">
                  <c:v>Atención del profesorado</c:v>
                </c:pt>
                <c:pt idx="3">
                  <c:v>Expectativas</c:v>
                </c:pt>
                <c:pt idx="4">
                  <c:v>Aprendizaje del valor</c:v>
                </c:pt>
                <c:pt idx="5">
                  <c:v>Práctica del valor</c:v>
                </c:pt>
                <c:pt idx="6">
                  <c:v>Difusión del valor</c:v>
                </c:pt>
                <c:pt idx="7">
                  <c:v>Práctica de la lengua </c:v>
                </c:pt>
                <c:pt idx="8">
                  <c:v>Uso de las TICs</c:v>
                </c:pt>
                <c:pt idx="9">
                  <c:v>Socialización</c:v>
                </c:pt>
                <c:pt idx="10">
                  <c:v>Espíritu de adaptación</c:v>
                </c:pt>
              </c:strCache>
            </c:strRef>
          </c:cat>
          <c:val>
            <c:numRef>
              <c:f>Hoja1!$D$2:$D$12</c:f>
              <c:numCache>
                <c:formatCode>General</c:formatCode>
                <c:ptCount val="11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3</c:v>
                </c:pt>
                <c:pt idx="8">
                  <c:v>4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2A-4E93-8422-B3B19861927B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Nada</c:v>
                </c:pt>
              </c:strCache>
            </c:strRef>
          </c:tx>
          <c:spPr>
            <a:solidFill>
              <a:schemeClr val="accent1">
                <a:tint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Hoja1!$A$2:$A$12</c:f>
              <c:strCache>
                <c:ptCount val="11"/>
                <c:pt idx="0">
                  <c:v>Claridad del tema</c:v>
                </c:pt>
                <c:pt idx="1">
                  <c:v>Claridad de objetivos</c:v>
                </c:pt>
                <c:pt idx="2">
                  <c:v>Atención del profesorado</c:v>
                </c:pt>
                <c:pt idx="3">
                  <c:v>Expectativas</c:v>
                </c:pt>
                <c:pt idx="4">
                  <c:v>Aprendizaje del valor</c:v>
                </c:pt>
                <c:pt idx="5">
                  <c:v>Práctica del valor</c:v>
                </c:pt>
                <c:pt idx="6">
                  <c:v>Difusión del valor</c:v>
                </c:pt>
                <c:pt idx="7">
                  <c:v>Práctica de la lengua </c:v>
                </c:pt>
                <c:pt idx="8">
                  <c:v>Uso de las TICs</c:v>
                </c:pt>
                <c:pt idx="9">
                  <c:v>Socialización</c:v>
                </c:pt>
                <c:pt idx="10">
                  <c:v>Espíritu de adaptación</c:v>
                </c:pt>
              </c:strCache>
            </c:strRef>
          </c:cat>
          <c:val>
            <c:numRef>
              <c:f>Hoja1!$E$2:$E$12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02A-4E93-8422-B3B1986192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5562608"/>
        <c:axId val="484552032"/>
      </c:barChart>
      <c:catAx>
        <c:axId val="48556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84552032"/>
        <c:crosses val="autoZero"/>
        <c:auto val="1"/>
        <c:lblAlgn val="ctr"/>
        <c:lblOffset val="100"/>
        <c:noMultiLvlLbl val="0"/>
      </c:catAx>
      <c:valAx>
        <c:axId val="484552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85562608"/>
        <c:crosses val="autoZero"/>
        <c:crossBetween val="between"/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519486018566805"/>
          <c:y val="0.90630957713977323"/>
          <c:w val="0.26961018251177299"/>
          <c:h val="9.36904228602267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Hoja1!$A$2:$A$7</c:f>
              <c:strCache>
                <c:ptCount val="6"/>
                <c:pt idx="0">
                  <c:v>Museo</c:v>
                </c:pt>
                <c:pt idx="1">
                  <c:v>Película</c:v>
                </c:pt>
                <c:pt idx="2">
                  <c:v>Personaje ilustre</c:v>
                </c:pt>
                <c:pt idx="3">
                  <c:v>Actividad deportiva</c:v>
                </c:pt>
                <c:pt idx="4">
                  <c:v>Experiencia ecosostenible</c:v>
                </c:pt>
                <c:pt idx="5">
                  <c:v>Producción creativa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5</c:v>
                </c:pt>
                <c:pt idx="4">
                  <c:v>14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FB-4D3F-B4B7-FE5C185EF1C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Bastante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Hoja1!$A$2:$A$7</c:f>
              <c:strCache>
                <c:ptCount val="6"/>
                <c:pt idx="0">
                  <c:v>Museo</c:v>
                </c:pt>
                <c:pt idx="1">
                  <c:v>Película</c:v>
                </c:pt>
                <c:pt idx="2">
                  <c:v>Personaje ilustre</c:v>
                </c:pt>
                <c:pt idx="3">
                  <c:v>Actividad deportiva</c:v>
                </c:pt>
                <c:pt idx="4">
                  <c:v>Experiencia ecosostenible</c:v>
                </c:pt>
                <c:pt idx="5">
                  <c:v>Producción creativa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7</c:v>
                </c:pt>
                <c:pt idx="3">
                  <c:v>13</c:v>
                </c:pt>
                <c:pt idx="4">
                  <c:v>6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FB-4D3F-B4B7-FE5C185EF1C1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Poco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invertIfNegative val="0"/>
          <c:cat>
            <c:strRef>
              <c:f>Hoja1!$A$2:$A$7</c:f>
              <c:strCache>
                <c:ptCount val="6"/>
                <c:pt idx="0">
                  <c:v>Museo</c:v>
                </c:pt>
                <c:pt idx="1">
                  <c:v>Película</c:v>
                </c:pt>
                <c:pt idx="2">
                  <c:v>Personaje ilustre</c:v>
                </c:pt>
                <c:pt idx="3">
                  <c:v>Actividad deportiva</c:v>
                </c:pt>
                <c:pt idx="4">
                  <c:v>Experiencia ecosostenible</c:v>
                </c:pt>
                <c:pt idx="5">
                  <c:v>Producción creativa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6"/>
                <c:pt idx="0">
                  <c:v>6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FB-4D3F-B4B7-FE5C185EF1C1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Nada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  <a:effectLst/>
          </c:spPr>
          <c:invertIfNegative val="0"/>
          <c:cat>
            <c:strRef>
              <c:f>Hoja1!$A$2:$A$7</c:f>
              <c:strCache>
                <c:ptCount val="6"/>
                <c:pt idx="0">
                  <c:v>Museo</c:v>
                </c:pt>
                <c:pt idx="1">
                  <c:v>Película</c:v>
                </c:pt>
                <c:pt idx="2">
                  <c:v>Personaje ilustre</c:v>
                </c:pt>
                <c:pt idx="3">
                  <c:v>Actividad deportiva</c:v>
                </c:pt>
                <c:pt idx="4">
                  <c:v>Experiencia ecosostenible</c:v>
                </c:pt>
                <c:pt idx="5">
                  <c:v>Producción creativa</c:v>
                </c:pt>
              </c:strCache>
            </c:strRef>
          </c:cat>
          <c:val>
            <c:numRef>
              <c:f>Hoja1!$E$2:$E$7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5FB-4D3F-B4B7-FE5C185EF1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5559984"/>
        <c:axId val="485560640"/>
      </c:barChart>
      <c:catAx>
        <c:axId val="4855599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85560640"/>
        <c:crosses val="autoZero"/>
        <c:auto val="1"/>
        <c:lblAlgn val="ctr"/>
        <c:lblOffset val="100"/>
        <c:noMultiLvlLbl val="0"/>
      </c:catAx>
      <c:valAx>
        <c:axId val="4855606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85559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Hoja1!$A$2:$A$7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Hoja1!$B$2:$B$7</c:f>
              <c:numCache>
                <c:formatCode>General</c:formatCode>
                <c:ptCount val="6"/>
                <c:pt idx="0">
                  <c:v>3</c:v>
                </c:pt>
                <c:pt idx="1">
                  <c:v>7</c:v>
                </c:pt>
                <c:pt idx="2">
                  <c:v>5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3B-42F5-AADD-ECAC33E519C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9AD8-352C-4D42-8D59-2667A091CFC6}" type="datetimeFigureOut">
              <a:rPr lang="es-ES" smtClean="0"/>
              <a:t>06/04/2019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EFC9-F576-440E-951E-CD2F4A7000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0478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9AD8-352C-4D42-8D59-2667A091CFC6}" type="datetimeFigureOut">
              <a:rPr lang="es-ES" smtClean="0"/>
              <a:t>06/04/2019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EFC9-F576-440E-951E-CD2F4A7000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7619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9AD8-352C-4D42-8D59-2667A091CFC6}" type="datetimeFigureOut">
              <a:rPr lang="es-ES" smtClean="0"/>
              <a:t>06/04/2019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EFC9-F576-440E-951E-CD2F4A7000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7913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9AD8-352C-4D42-8D59-2667A091CFC6}" type="datetimeFigureOut">
              <a:rPr lang="es-ES" smtClean="0"/>
              <a:t>06/04/2019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EFC9-F576-440E-951E-CD2F4A7000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2641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9AD8-352C-4D42-8D59-2667A091CFC6}" type="datetimeFigureOut">
              <a:rPr lang="es-ES" smtClean="0"/>
              <a:t>06/04/2019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EFC9-F576-440E-951E-CD2F4A7000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0884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9AD8-352C-4D42-8D59-2667A091CFC6}" type="datetimeFigureOut">
              <a:rPr lang="es-ES" smtClean="0"/>
              <a:t>06/04/2019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EFC9-F576-440E-951E-CD2F4A7000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5993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9AD8-352C-4D42-8D59-2667A091CFC6}" type="datetimeFigureOut">
              <a:rPr lang="es-ES" smtClean="0"/>
              <a:t>06/04/2019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EFC9-F576-440E-951E-CD2F4A7000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3558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9AD8-352C-4D42-8D59-2667A091CFC6}" type="datetimeFigureOut">
              <a:rPr lang="es-ES" smtClean="0"/>
              <a:t>06/04/2019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EFC9-F576-440E-951E-CD2F4A7000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752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9AD8-352C-4D42-8D59-2667A091CFC6}" type="datetimeFigureOut">
              <a:rPr lang="es-ES" smtClean="0"/>
              <a:t>06/04/2019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EFC9-F576-440E-951E-CD2F4A7000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2551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9AD8-352C-4D42-8D59-2667A091CFC6}" type="datetimeFigureOut">
              <a:rPr lang="es-ES" smtClean="0"/>
              <a:t>06/04/2019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101EFC9-F576-440E-951E-CD2F4A7000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252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9AD8-352C-4D42-8D59-2667A091CFC6}" type="datetimeFigureOut">
              <a:rPr lang="es-ES" smtClean="0"/>
              <a:t>06/04/2019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EFC9-F576-440E-951E-CD2F4A7000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3482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9AD8-352C-4D42-8D59-2667A091CFC6}" type="datetimeFigureOut">
              <a:rPr lang="es-ES" smtClean="0"/>
              <a:t>06/04/2019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EFC9-F576-440E-951E-CD2F4A7000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455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9AD8-352C-4D42-8D59-2667A091CFC6}" type="datetimeFigureOut">
              <a:rPr lang="es-ES" smtClean="0"/>
              <a:t>06/04/2019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EFC9-F576-440E-951E-CD2F4A7000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0916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9AD8-352C-4D42-8D59-2667A091CFC6}" type="datetimeFigureOut">
              <a:rPr lang="es-ES" smtClean="0"/>
              <a:t>06/04/2019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EFC9-F576-440E-951E-CD2F4A7000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934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9AD8-352C-4D42-8D59-2667A091CFC6}" type="datetimeFigureOut">
              <a:rPr lang="es-ES" smtClean="0"/>
              <a:t>06/04/2019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EFC9-F576-440E-951E-CD2F4A7000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78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9AD8-352C-4D42-8D59-2667A091CFC6}" type="datetimeFigureOut">
              <a:rPr lang="es-ES" smtClean="0"/>
              <a:t>06/04/2019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EFC9-F576-440E-951E-CD2F4A7000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2434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9AD8-352C-4D42-8D59-2667A091CFC6}" type="datetimeFigureOut">
              <a:rPr lang="es-ES" smtClean="0"/>
              <a:t>06/04/2019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EFC9-F576-440E-951E-CD2F4A7000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6208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5AF9AD8-352C-4D42-8D59-2667A091CFC6}" type="datetimeFigureOut">
              <a:rPr lang="es-ES" smtClean="0"/>
              <a:t>06/04/2019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101EFC9-F576-440E-951E-CD2F4A7000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0922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7B068B-F598-4832-B494-50B0EF256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7426" y="1380068"/>
            <a:ext cx="9263269" cy="2794368"/>
          </a:xfrm>
        </p:spPr>
        <p:txBody>
          <a:bodyPr>
            <a:normAutofit/>
          </a:bodyPr>
          <a:lstStyle/>
          <a:p>
            <a:pPr algn="ctr"/>
            <a:r>
              <a:rPr lang="es-ES" sz="2700" b="1" dirty="0"/>
              <a:t>PROYECTO ERASMUS+ KA2</a:t>
            </a:r>
            <a:br>
              <a:rPr lang="es-ES" dirty="0"/>
            </a:br>
            <a:r>
              <a:rPr lang="es-ES" sz="2700" b="1" dirty="0"/>
              <a:t>“LLAVE MAESTRA: ABRIR PUERTAS, DERRIBAR MURALLAS</a:t>
            </a:r>
            <a:r>
              <a:rPr lang="es-ES" sz="2000" b="1" dirty="0">
                <a:latin typeface="Comic Sans MS" panose="030F0702030302020204" pitchFamily="66" charset="0"/>
              </a:rPr>
              <a:t>” (2017-1-IT02-KA219-036464)</a:t>
            </a:r>
            <a:br>
              <a:rPr lang="es-ES" sz="2000" dirty="0">
                <a:latin typeface="Comic Sans MS" panose="030F0702030302020204" pitchFamily="66" charset="0"/>
              </a:rPr>
            </a:br>
            <a:br>
              <a:rPr lang="es-ES" sz="2700" dirty="0"/>
            </a:br>
            <a:r>
              <a:rPr lang="es-ES" sz="4800" dirty="0"/>
              <a:t>Resultados Cuestionario Intermedio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7915E6-3B23-4AF1-A482-84655DA00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51443" y="4259950"/>
            <a:ext cx="5751579" cy="1491493"/>
          </a:xfrm>
        </p:spPr>
        <p:txBody>
          <a:bodyPr>
            <a:normAutofit/>
          </a:bodyPr>
          <a:lstStyle/>
          <a:p>
            <a:r>
              <a:rPr lang="es-ES" sz="6600" dirty="0">
                <a:solidFill>
                  <a:srgbClr val="FFC000"/>
                </a:solidFill>
              </a:rPr>
              <a:t>Inclusión- Italia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30AC7BD-E5BC-4394-A543-E2003457159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148" y="177254"/>
            <a:ext cx="1563756" cy="1493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8313A48E-7610-4D6B-A1CE-0E3572AE0B3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765" y="373037"/>
            <a:ext cx="3790122" cy="1102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9971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15C779-B542-4198-AB9C-3EF644F10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¿¿Te sientes satisfecho/a de tu participación en el encuentro?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128C0FD2-7FA1-4D51-B440-5955179FF6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699830"/>
              </p:ext>
            </p:extLst>
          </p:nvPr>
        </p:nvGraphicFramePr>
        <p:xfrm>
          <a:off x="1736102" y="2560983"/>
          <a:ext cx="10018712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025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7DC572-6C5C-4A60-B7B8-88368FF2A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91308"/>
          </a:xfrm>
        </p:spPr>
        <p:txBody>
          <a:bodyPr/>
          <a:lstStyle/>
          <a:p>
            <a:r>
              <a:rPr lang="es-ES" dirty="0"/>
              <a:t>Grado de satisfacción de los resultados</a:t>
            </a: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0A5A32E7-0F90-4170-BC85-C2F937939B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9518360"/>
              </p:ext>
            </p:extLst>
          </p:nvPr>
        </p:nvGraphicFramePr>
        <p:xfrm>
          <a:off x="1484311" y="1477108"/>
          <a:ext cx="10276280" cy="4923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3637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7CEA18-4582-4DB3-8251-51BEDF57F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281354"/>
            <a:ext cx="10018713" cy="1055077"/>
          </a:xfrm>
        </p:spPr>
        <p:txBody>
          <a:bodyPr/>
          <a:lstStyle/>
          <a:p>
            <a:r>
              <a:rPr lang="es-ES" dirty="0"/>
              <a:t>Grado de satisfacción de las actividades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32E80A47-CF36-4535-8BA2-5C70495782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307693"/>
              </p:ext>
            </p:extLst>
          </p:nvPr>
        </p:nvGraphicFramePr>
        <p:xfrm>
          <a:off x="1484312" y="1209823"/>
          <a:ext cx="10290345" cy="4581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2777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2B8456-23B6-49CF-8E69-C594B431E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267286"/>
            <a:ext cx="10018713" cy="1252025"/>
          </a:xfrm>
        </p:spPr>
        <p:txBody>
          <a:bodyPr/>
          <a:lstStyle/>
          <a:p>
            <a:r>
              <a:rPr lang="es-ES" dirty="0"/>
              <a:t>Puntuación general</a:t>
            </a: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AADC19F1-C546-4A01-828F-81A597515B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34031"/>
              </p:ext>
            </p:extLst>
          </p:nvPr>
        </p:nvGraphicFramePr>
        <p:xfrm>
          <a:off x="1484313" y="1322363"/>
          <a:ext cx="10018712" cy="4468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0546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Amari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142</TotalTime>
  <Words>33</Words>
  <Application>Microsoft Office PowerPoint</Application>
  <PresentationFormat>Panorámica</PresentationFormat>
  <Paragraphs>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Comic Sans MS</vt:lpstr>
      <vt:lpstr>Corbel</vt:lpstr>
      <vt:lpstr>Parallax</vt:lpstr>
      <vt:lpstr>PROYECTO ERASMUS+ KA2 “LLAVE MAESTRA: ABRIR PUERTAS, DERRIBAR MURALLAS” (2017-1-IT02-KA219-036464)  Resultados Cuestionario Intermedio </vt:lpstr>
      <vt:lpstr>¿¿Te sientes satisfecho/a de tu participación en el encuentro?</vt:lpstr>
      <vt:lpstr>Grado de satisfacción de los resultados</vt:lpstr>
      <vt:lpstr>Grado de satisfacción de las actividades</vt:lpstr>
      <vt:lpstr>Puntuación general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Resultados Cuestionario Intermedio </dc:title>
  <dc:creator>Mari Paz Tolin Pato</dc:creator>
  <cp:lastModifiedBy>Mari Paz Tolin Pato</cp:lastModifiedBy>
  <cp:revision>17</cp:revision>
  <dcterms:created xsi:type="dcterms:W3CDTF">2019-04-06T16:20:21Z</dcterms:created>
  <dcterms:modified xsi:type="dcterms:W3CDTF">2019-04-06T18:42:56Z</dcterms:modified>
</cp:coreProperties>
</file>