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Amatic SC" panose="020B0604020202020204" charset="-79"/>
      <p:regular r:id="rId35"/>
      <p:bold r:id="rId36"/>
    </p:embeddedFont>
    <p:embeddedFont>
      <p:font typeface="Source Code Pro" panose="020B0604020202020204" charset="0"/>
      <p:regular r:id="rId37"/>
      <p:bold r:id="rId38"/>
      <p:italic r:id="rId39"/>
      <p:boldItalic r:id="rId40"/>
    </p:embeddedFont>
    <p:embeddedFont>
      <p:font typeface="Poppins" panose="020B0604020202020204" charset="-94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7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12e0fe6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12e0fe6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323ffcfa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323ffcfa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2c8d65dd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2c8d65dd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2c8d65dd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2c8d65dd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2c8d65d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2c8d65d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2d66e3c5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2d66e3c5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2d66e3c5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2d66e3c5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2d17043c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2d17043c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2c8d65dd3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2c8d65dd3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2e0fe619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2e0fe619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323ffcfa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323ffcfa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2d17043c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2d17043c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2d17043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2d17043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2d17043c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2d17043c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2d17043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2d17043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2d17043c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12d17043c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2d17043c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2d17043c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2d66e3c5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12d66e3c5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2d17043c9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2d17043c9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1d15151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1d15151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2d17043c9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2d17043c9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2d17043c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2d17043c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2e0fe6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2e0fe6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2d66e3c5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2d66e3c5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2d17043c9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12d17043c9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2c8d65dd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2c8d65dd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2c8d65dd3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2c8d65dd3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2c8d65dd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12c8d65dd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2c8d65dd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2c8d65dd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2c8d65dd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2c8d65dd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2d66e3c5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2d66e3c5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n.wikipedia.org/wiki/Image_sensor" TargetMode="External"/><Relationship Id="rId4" Type="http://schemas.openxmlformats.org/officeDocument/2006/relationships/hyperlink" Target="https://en.wikipedia.org/wiki/Photographic_fil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r_John_Hersche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hyperlink" Target="https://el.wikipedia.org/wiki/phos" TargetMode="External"/><Relationship Id="rId4" Type="http://schemas.openxmlformats.org/officeDocument/2006/relationships/hyperlink" Target="https://en.wikipedia.org/wiki/Greek_languag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tani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s://en.wikipedia.org/wiki/Book" TargetMode="External"/><Relationship Id="rId4" Type="http://schemas.openxmlformats.org/officeDocument/2006/relationships/hyperlink" Target="https://en.wikipedia.org/wiki/Photograph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tion_(physics)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s://en.wikipedia.org/wiki/Movie_projecto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099150" y="1826400"/>
            <a:ext cx="7202400" cy="149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7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Choose 2 photographs from your own gallery</a:t>
            </a:r>
            <a:endParaRPr sz="27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tr" sz="27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and explain it to the other ones in your group.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671500" y="570725"/>
            <a:ext cx="8057700" cy="3840900"/>
          </a:xfrm>
          <a:prstGeom prst="frame">
            <a:avLst>
              <a:gd name="adj1" fmla="val 5244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000" y="0"/>
            <a:ext cx="4456100" cy="51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 rotWithShape="1">
          <a:blip r:embed="rId4">
            <a:alphaModFix/>
          </a:blip>
          <a:srcRect r="17532"/>
          <a:stretch/>
        </p:blipFill>
        <p:spPr>
          <a:xfrm>
            <a:off x="4355100" y="0"/>
            <a:ext cx="4788901" cy="51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1166688" y="4378250"/>
            <a:ext cx="3405300" cy="4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461" b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From ‘The Last Resort’, Martin Parr, 1985</a:t>
            </a:r>
            <a:endParaRPr sz="431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5706150" y="622850"/>
            <a:ext cx="3144000" cy="34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70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“The fundamental thing I'm exploring constantly is the difference between the mythology of the place and the reality of it ... Remember I make serious photographs disguised as entertainment. That's part of my mantra.” </a:t>
            </a:r>
            <a:r>
              <a:rPr lang="tr" sz="1700" b="1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-Martin Parr</a:t>
            </a:r>
            <a:endParaRPr sz="17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 t="3735"/>
          <a:stretch/>
        </p:blipFill>
        <p:spPr>
          <a:xfrm>
            <a:off x="316200" y="338387"/>
            <a:ext cx="5106275" cy="40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980150" y="4502875"/>
            <a:ext cx="27228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350" b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Untitled, Hannah Starkey, 1997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6507675" y="529175"/>
            <a:ext cx="2475600" cy="3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600" b="1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Hannah Starkey</a:t>
            </a:r>
            <a:r>
              <a:rPr lang="tr" sz="16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 (1971-) is a British photographer who specializes in staged settings of women in city environments.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t="23286" r="3892" b="1133"/>
          <a:stretch/>
        </p:blipFill>
        <p:spPr>
          <a:xfrm>
            <a:off x="366525" y="529125"/>
            <a:ext cx="5950050" cy="377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1068475" y="4229300"/>
            <a:ext cx="43098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3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From ‘Afghanistan: Chronotopia’, Simon Norfolk, 2001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 t="13152" b="9068"/>
          <a:stretch/>
        </p:blipFill>
        <p:spPr>
          <a:xfrm>
            <a:off x="388975" y="656200"/>
            <a:ext cx="5668800" cy="35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/>
        </p:nvSpPr>
        <p:spPr>
          <a:xfrm>
            <a:off x="6318975" y="656200"/>
            <a:ext cx="25314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00" b="1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Simon Norfolk</a:t>
            </a:r>
            <a:r>
              <a:rPr lang="tr" sz="18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 is known for his large-scale colour photographs of the aftermath of wars. Ruined landscapes, buildings and local communities are his typical themes.</a:t>
            </a:r>
            <a:endParaRPr sz="18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2084400" y="342350"/>
            <a:ext cx="51273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29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READY TO GET TECHNICAL?</a:t>
            </a:r>
            <a:endParaRPr sz="29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038" y="1020650"/>
            <a:ext cx="6429925" cy="38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 l="6822" t="54682" r="16431" b="22273"/>
          <a:stretch/>
        </p:blipFill>
        <p:spPr>
          <a:xfrm>
            <a:off x="496900" y="2571750"/>
            <a:ext cx="8308500" cy="13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496900" y="360525"/>
            <a:ext cx="8308500" cy="615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380">
                <a:solidFill>
                  <a:srgbClr val="4C1130"/>
                </a:solidFill>
                <a:latin typeface="Poppins"/>
                <a:ea typeface="Poppins"/>
                <a:cs typeface="Poppins"/>
                <a:sym typeface="Poppins"/>
              </a:rPr>
              <a:t>EXPOSURE</a:t>
            </a:r>
            <a:endParaRPr sz="3380">
              <a:solidFill>
                <a:srgbClr val="4C113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496900" y="1302650"/>
            <a:ext cx="8030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00" b="1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Exposure </a:t>
            </a:r>
            <a:r>
              <a:rPr lang="tr" sz="18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is </a:t>
            </a:r>
            <a:r>
              <a:rPr lang="tr" sz="1800" b="1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the amount of light</a:t>
            </a:r>
            <a:r>
              <a:rPr lang="tr" sz="18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 per unit area reaching a frame of </a:t>
            </a:r>
            <a:r>
              <a:rPr lang="tr" sz="1800">
                <a:solidFill>
                  <a:srgbClr val="20212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photographic film</a:t>
            </a:r>
            <a:r>
              <a:rPr lang="tr" sz="18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 or the surface of an electronic </a:t>
            </a:r>
            <a:r>
              <a:rPr lang="tr" sz="1800">
                <a:solidFill>
                  <a:srgbClr val="20212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image sensor</a:t>
            </a:r>
            <a:r>
              <a:rPr lang="tr" sz="18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8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8"/>
          <p:cNvPicPr preferRelativeResize="0"/>
          <p:nvPr/>
        </p:nvPicPr>
        <p:blipFill rotWithShape="1">
          <a:blip r:embed="rId3">
            <a:alphaModFix/>
          </a:blip>
          <a:srcRect b="1362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400" y="-171050"/>
            <a:ext cx="5485599" cy="548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547100" y="306825"/>
            <a:ext cx="8049900" cy="606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380" b="0">
                <a:solidFill>
                  <a:srgbClr val="4C1130"/>
                </a:solidFill>
                <a:latin typeface="Poppins"/>
                <a:ea typeface="Poppins"/>
                <a:cs typeface="Poppins"/>
                <a:sym typeface="Poppins"/>
              </a:rPr>
              <a:t>SHUTTER SPEED</a:t>
            </a:r>
            <a:endParaRPr sz="3380" b="0">
              <a:solidFill>
                <a:srgbClr val="4C113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3">
            <a:alphaModFix/>
          </a:blip>
          <a:srcRect l="7159" r="6892"/>
          <a:stretch/>
        </p:blipFill>
        <p:spPr>
          <a:xfrm>
            <a:off x="547162" y="1097500"/>
            <a:ext cx="8049775" cy="34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 rotWithShape="1">
          <a:blip r:embed="rId3">
            <a:alphaModFix/>
          </a:blip>
          <a:srcRect t="5694" b="5747"/>
          <a:stretch/>
        </p:blipFill>
        <p:spPr>
          <a:xfrm>
            <a:off x="-214875" y="0"/>
            <a:ext cx="9358876" cy="527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35750" y="1497450"/>
            <a:ext cx="8272500" cy="2148600"/>
          </a:xfrm>
          <a:prstGeom prst="rect">
            <a:avLst/>
          </a:prstGeom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23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Order the photographs in front of you chronologically. </a:t>
            </a:r>
            <a:endParaRPr sz="23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tr" sz="23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Can you guess which one is the oldest?</a:t>
            </a:r>
            <a:endParaRPr sz="23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body" idx="1"/>
          </p:nvPr>
        </p:nvSpPr>
        <p:spPr>
          <a:xfrm>
            <a:off x="472850" y="1465125"/>
            <a:ext cx="3945600" cy="23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5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Shutter speed:</a:t>
            </a:r>
            <a:endParaRPr sz="1850">
              <a:solidFill>
                <a:srgbClr val="000000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6075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Poppins"/>
              <a:buChar char="➢"/>
            </a:pPr>
            <a:r>
              <a:rPr lang="tr" sz="185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affects the amount of light </a:t>
            </a:r>
            <a:endParaRPr sz="1850">
              <a:solidFill>
                <a:srgbClr val="000000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Poppins"/>
              <a:buChar char="➢"/>
            </a:pPr>
            <a:r>
              <a:rPr lang="tr" sz="185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controls how long the camera shutter remains open</a:t>
            </a:r>
            <a:endParaRPr sz="1850">
              <a:solidFill>
                <a:srgbClr val="000000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60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Poppins"/>
              <a:buChar char="➢"/>
            </a:pPr>
            <a:r>
              <a:rPr lang="tr" sz="185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30”, 1”, 1/2, 1/30 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0" name="Google Shape;180;p32"/>
          <p:cNvPicPr preferRelativeResize="0"/>
          <p:nvPr/>
        </p:nvPicPr>
        <p:blipFill rotWithShape="1">
          <a:blip r:embed="rId3">
            <a:alphaModFix/>
          </a:blip>
          <a:srcRect t="2353"/>
          <a:stretch/>
        </p:blipFill>
        <p:spPr>
          <a:xfrm>
            <a:off x="4642575" y="743475"/>
            <a:ext cx="4243449" cy="36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 rotWithShape="1">
          <a:blip r:embed="rId3">
            <a:alphaModFix/>
          </a:blip>
          <a:srcRect t="50194"/>
          <a:stretch/>
        </p:blipFill>
        <p:spPr>
          <a:xfrm>
            <a:off x="496900" y="1381001"/>
            <a:ext cx="3621539" cy="17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 b="53003"/>
          <a:stretch/>
        </p:blipFill>
        <p:spPr>
          <a:xfrm>
            <a:off x="496900" y="3035076"/>
            <a:ext cx="3621539" cy="161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 rotWithShape="1">
          <a:blip r:embed="rId4">
            <a:alphaModFix/>
          </a:blip>
          <a:srcRect l="31364" r="35061"/>
          <a:stretch/>
        </p:blipFill>
        <p:spPr>
          <a:xfrm>
            <a:off x="5587283" y="1084025"/>
            <a:ext cx="2107792" cy="38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496900" y="360525"/>
            <a:ext cx="8308500" cy="615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380">
                <a:solidFill>
                  <a:srgbClr val="4C1130"/>
                </a:solidFill>
                <a:latin typeface="Poppins"/>
                <a:ea typeface="Poppins"/>
                <a:cs typeface="Poppins"/>
                <a:sym typeface="Poppins"/>
              </a:rPr>
              <a:t>APERTURE</a:t>
            </a:r>
            <a:endParaRPr sz="3380">
              <a:solidFill>
                <a:srgbClr val="4C113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 t="18300"/>
          <a:stretch/>
        </p:blipFill>
        <p:spPr>
          <a:xfrm>
            <a:off x="518625" y="870800"/>
            <a:ext cx="8106750" cy="369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787" y="336025"/>
            <a:ext cx="4142675" cy="44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body" idx="1"/>
          </p:nvPr>
        </p:nvSpPr>
        <p:spPr>
          <a:xfrm>
            <a:off x="231125" y="1577825"/>
            <a:ext cx="2683200" cy="23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 higher ISO number increases the sensitivity; this means that less light is needed to produce a correct exposure.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4" name="Google Shape;204;p36"/>
          <p:cNvSpPr txBox="1">
            <a:spLocks noGrp="1"/>
          </p:cNvSpPr>
          <p:nvPr>
            <p:ph type="title"/>
          </p:nvPr>
        </p:nvSpPr>
        <p:spPr>
          <a:xfrm>
            <a:off x="311700" y="282025"/>
            <a:ext cx="8520600" cy="671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0">
                <a:solidFill>
                  <a:srgbClr val="4C1130"/>
                </a:solidFill>
                <a:latin typeface="Poppins"/>
                <a:ea typeface="Poppins"/>
                <a:cs typeface="Poppins"/>
                <a:sym typeface="Poppins"/>
              </a:rPr>
              <a:t>ISO</a:t>
            </a:r>
            <a:endParaRPr b="0">
              <a:solidFill>
                <a:srgbClr val="4C113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" name="Google Shape;205;p36"/>
          <p:cNvPicPr preferRelativeResize="0"/>
          <p:nvPr/>
        </p:nvPicPr>
        <p:blipFill rotWithShape="1">
          <a:blip r:embed="rId3">
            <a:alphaModFix/>
          </a:blip>
          <a:srcRect l="20363"/>
          <a:stretch/>
        </p:blipFill>
        <p:spPr>
          <a:xfrm>
            <a:off x="3041025" y="1154838"/>
            <a:ext cx="5791273" cy="339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xfrm>
            <a:off x="162275" y="1945800"/>
            <a:ext cx="8658300" cy="12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580">
                <a:latin typeface="Poppins"/>
                <a:ea typeface="Poppins"/>
                <a:cs typeface="Poppins"/>
                <a:sym typeface="Poppins"/>
              </a:rPr>
              <a:t> TRY “EXPOSURE TRIANGLE SIMULATOR”</a:t>
            </a:r>
            <a:endParaRPr sz="358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2580" b="0">
                <a:latin typeface="Poppins"/>
                <a:ea typeface="Poppins"/>
                <a:cs typeface="Poppins"/>
                <a:sym typeface="Poppins"/>
              </a:rPr>
              <a:t>PHOTOGRAPH - DRAWING WITH LIGHT</a:t>
            </a:r>
            <a:endParaRPr sz="2580" b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1" name="Google Shape;221;p3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470700" cy="34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The word </a:t>
            </a:r>
            <a:r>
              <a:rPr lang="tr" sz="1850" i="1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photograph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was coined in 1839 by 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Sir John Herschel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and is based on the 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Greek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words </a:t>
            </a:r>
            <a:r>
              <a:rPr lang="tr" sz="1850" i="1">
                <a:solidFill>
                  <a:srgbClr val="202122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phos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meaning </a:t>
            </a:r>
            <a:r>
              <a:rPr lang="tr" sz="1850" b="1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light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, and </a:t>
            </a:r>
            <a:r>
              <a:rPr lang="tr" sz="1850" i="1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graphê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, meaning </a:t>
            </a:r>
            <a:r>
              <a:rPr lang="tr" sz="1850" b="1">
                <a:solidFill>
                  <a:srgbClr val="0000FF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drawing</a:t>
            </a: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, writing.</a:t>
            </a:r>
            <a:endParaRPr sz="26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5125" y="1163685"/>
            <a:ext cx="4732275" cy="326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>
            <a:spLocks noGrp="1"/>
          </p:cNvSpPr>
          <p:nvPr>
            <p:ph type="title"/>
          </p:nvPr>
        </p:nvSpPr>
        <p:spPr>
          <a:xfrm>
            <a:off x="1395750" y="85350"/>
            <a:ext cx="63525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2880" b="0">
                <a:latin typeface="Poppins"/>
                <a:ea typeface="Poppins"/>
                <a:cs typeface="Poppins"/>
                <a:sym typeface="Poppins"/>
              </a:rPr>
              <a:t>You can literally draw with light!</a:t>
            </a:r>
            <a:endParaRPr sz="2880" b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8" name="Google Shape;228;p40"/>
          <p:cNvPicPr preferRelativeResize="0"/>
          <p:nvPr/>
        </p:nvPicPr>
        <p:blipFill rotWithShape="1">
          <a:blip r:embed="rId3">
            <a:alphaModFix/>
          </a:blip>
          <a:srcRect t="3647" b="8878"/>
          <a:stretch/>
        </p:blipFill>
        <p:spPr>
          <a:xfrm>
            <a:off x="1384200" y="886350"/>
            <a:ext cx="6172200" cy="396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1"/>
          <p:cNvPicPr preferRelativeResize="0"/>
          <p:nvPr/>
        </p:nvPicPr>
        <p:blipFill rotWithShape="1">
          <a:blip r:embed="rId3">
            <a:alphaModFix/>
          </a:blip>
          <a:srcRect l="27978" t="20020" r="12326" b="-20020"/>
          <a:stretch/>
        </p:blipFill>
        <p:spPr>
          <a:xfrm>
            <a:off x="443175" y="563450"/>
            <a:ext cx="3440276" cy="384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1"/>
          <p:cNvPicPr preferRelativeResize="0"/>
          <p:nvPr/>
        </p:nvPicPr>
        <p:blipFill rotWithShape="1">
          <a:blip r:embed="rId4">
            <a:alphaModFix/>
          </a:blip>
          <a:srcRect l="23392" t="34188" r="25964" b="6269"/>
          <a:stretch/>
        </p:blipFill>
        <p:spPr>
          <a:xfrm>
            <a:off x="4572000" y="563450"/>
            <a:ext cx="3907973" cy="306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1"/>
          <p:cNvSpPr txBox="1"/>
          <p:nvPr/>
        </p:nvSpPr>
        <p:spPr>
          <a:xfrm>
            <a:off x="496900" y="3907975"/>
            <a:ext cx="333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6" name="Google Shape;236;p41"/>
          <p:cNvSpPr txBox="1"/>
          <p:nvPr/>
        </p:nvSpPr>
        <p:spPr>
          <a:xfrm>
            <a:off x="5149363" y="3907975"/>
            <a:ext cx="3330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300">
                <a:latin typeface="Poppins"/>
                <a:ea typeface="Poppins"/>
                <a:cs typeface="Poppins"/>
                <a:sym typeface="Poppins"/>
              </a:rPr>
              <a:t>f/22     5”     ISO 100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41"/>
          <p:cNvSpPr txBox="1"/>
          <p:nvPr/>
        </p:nvSpPr>
        <p:spPr>
          <a:xfrm>
            <a:off x="780013" y="3907975"/>
            <a:ext cx="2766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300">
                <a:latin typeface="Poppins"/>
                <a:ea typeface="Poppins"/>
                <a:cs typeface="Poppins"/>
                <a:sym typeface="Poppins"/>
              </a:rPr>
              <a:t>f/10    1/2     ISO100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744600" y="1575574"/>
            <a:ext cx="7654800" cy="1741500"/>
          </a:xfrm>
          <a:prstGeom prst="rect">
            <a:avLst/>
          </a:prstGeom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tr" sz="222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Visit the online museum “Science and Media Museum History of Photography”</a:t>
            </a:r>
            <a:endParaRPr sz="222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rPr lang="tr" sz="222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and find the correct order.</a:t>
            </a:r>
            <a:endParaRPr sz="222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>
            <a:spLocks noGrp="1"/>
          </p:cNvSpPr>
          <p:nvPr>
            <p:ph type="title"/>
          </p:nvPr>
        </p:nvSpPr>
        <p:spPr>
          <a:xfrm>
            <a:off x="2814125" y="0"/>
            <a:ext cx="41604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380" b="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LONG EXPOSURE</a:t>
            </a:r>
            <a:endParaRPr sz="3380" b="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3" name="Google Shape;243;p42"/>
          <p:cNvPicPr preferRelativeResize="0"/>
          <p:nvPr/>
        </p:nvPicPr>
        <p:blipFill rotWithShape="1">
          <a:blip r:embed="rId3">
            <a:alphaModFix/>
          </a:blip>
          <a:srcRect l="-1136" t="19044" r="-1290" b="1734"/>
          <a:stretch/>
        </p:blipFill>
        <p:spPr>
          <a:xfrm>
            <a:off x="443175" y="669775"/>
            <a:ext cx="8312852" cy="42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4" y="543697"/>
            <a:ext cx="7673545" cy="39356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4" y="568411"/>
            <a:ext cx="8316098" cy="40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5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5036075" y="3659400"/>
            <a:ext cx="36924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1315" b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Cyanotype, from Cyanotypes of British and Foreign Ferns, Anna Atkins, 1851</a:t>
            </a:r>
            <a:endParaRPr sz="388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5036075" y="583225"/>
            <a:ext cx="3654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700" b="1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Anna Atkins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(1799 – 1871) was an English 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botanist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photographer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. She is often considered the first person to publish a 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book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illustrated with photographic images. Some sources say that she was the first woman to create a photograph.</a:t>
            </a:r>
            <a:endParaRPr sz="1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6">
            <a:alphaModFix/>
          </a:blip>
          <a:srcRect l="7547" t="5162" r="7555" b="5368"/>
          <a:stretch/>
        </p:blipFill>
        <p:spPr>
          <a:xfrm>
            <a:off x="582325" y="346587"/>
            <a:ext cx="3547325" cy="445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t="1346" b="1063"/>
          <a:stretch/>
        </p:blipFill>
        <p:spPr>
          <a:xfrm>
            <a:off x="389450" y="443175"/>
            <a:ext cx="3169375" cy="42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t="12031" r="7885" b="4356"/>
          <a:stretch/>
        </p:blipFill>
        <p:spPr>
          <a:xfrm>
            <a:off x="3558825" y="443175"/>
            <a:ext cx="2952375" cy="42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6618625" y="886325"/>
            <a:ext cx="22047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50" b="1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the "photogenic drawing" technique </a:t>
            </a:r>
            <a:endParaRPr sz="1850" b="1">
              <a:solidFill>
                <a:srgbClr val="20212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850">
                <a:solidFill>
                  <a:srgbClr val="2021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an object is placed on light-sensitized paper(AgCl) and exposed to the sun to produce an image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1218800" y="4327700"/>
            <a:ext cx="3967800" cy="4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350" b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Horse in Motion, Eadweard Muybridge, 1878.</a:t>
            </a:r>
            <a:endParaRPr sz="13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6077775" y="666600"/>
            <a:ext cx="2573700" cy="34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700" b="1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Eadweard Muybridge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(1830 – 1904) was an English photographer important for his work in photographic studies of 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motion</a:t>
            </a:r>
            <a:r>
              <a:rPr lang="tr" sz="1700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, and in motion-picture </a:t>
            </a:r>
            <a:r>
              <a:rPr lang="tr" sz="1700" u="sng">
                <a:solidFill>
                  <a:srgbClr val="000000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projectio</a:t>
            </a:r>
            <a:r>
              <a:rPr lang="tr" sz="1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n.</a:t>
            </a:r>
            <a:endParaRPr sz="1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5">
            <a:alphaModFix/>
          </a:blip>
          <a:srcRect l="14994" t="2334" r="1748" b="29790"/>
          <a:stretch/>
        </p:blipFill>
        <p:spPr>
          <a:xfrm>
            <a:off x="580725" y="643012"/>
            <a:ext cx="5243950" cy="349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1239663" y="4465500"/>
            <a:ext cx="4141200" cy="4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350" b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Dessau, Germany, Henri Cartier-Bresson, 1945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6300900" y="462375"/>
            <a:ext cx="2640000" cy="3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tr" sz="1700" b="1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Henri Cartier-Bresson</a:t>
            </a:r>
            <a:r>
              <a:rPr lang="tr" sz="1700">
                <a:solidFill>
                  <a:srgbClr val="202122"/>
                </a:solidFill>
                <a:latin typeface="Poppins"/>
                <a:ea typeface="Poppins"/>
                <a:cs typeface="Poppins"/>
                <a:sym typeface="Poppins"/>
              </a:rPr>
              <a:t> (1908–2004) is a French photographer and a well-known figure in the street style photography. He was also a co-founder of the Magnum Photos agency. Cartier-Bresson took this photograph in 1945 at a transit camp in Dessau, Germany.</a:t>
            </a:r>
            <a:endParaRPr sz="1700">
              <a:solidFill>
                <a:srgbClr val="20212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00" y="462374"/>
            <a:ext cx="5776125" cy="392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36525" y="4140425"/>
            <a:ext cx="5912100" cy="3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1350" b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Jack of Diamonds playing card hit by a .30 calibre bullet, Harold Edgerton, 1970</a:t>
            </a:r>
            <a:endParaRPr sz="13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6501225" y="462075"/>
            <a:ext cx="2429700" cy="3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“The man who froze time”</a:t>
            </a:r>
            <a:endParaRPr sz="1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tr" sz="17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 Harold Edgerton</a:t>
            </a:r>
            <a:r>
              <a:rPr lang="tr" sz="17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(1903–1990) is famous for his split-second photographs, which reveal actions that are too fast for the human eye to see. </a:t>
            </a:r>
            <a:endParaRPr sz="17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t="13525" b="11416"/>
          <a:stretch/>
        </p:blipFill>
        <p:spPr>
          <a:xfrm>
            <a:off x="336475" y="421900"/>
            <a:ext cx="5912050" cy="357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9225" y="0"/>
            <a:ext cx="9293226" cy="522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Microsoft Office PowerPoint</Application>
  <PresentationFormat>Ekran Gösterisi (16:9)</PresentationFormat>
  <Paragraphs>42</Paragraphs>
  <Slides>32</Slides>
  <Notes>31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7" baseType="lpstr">
      <vt:lpstr>Amatic SC</vt:lpstr>
      <vt:lpstr>Arial</vt:lpstr>
      <vt:lpstr>Source Code Pro</vt:lpstr>
      <vt:lpstr>Poppins</vt:lpstr>
      <vt:lpstr>Beach Day</vt:lpstr>
      <vt:lpstr>PowerPoint Sunusu</vt:lpstr>
      <vt:lpstr>PowerPoint Sunusu</vt:lpstr>
      <vt:lpstr>PowerPoint Sunusu</vt:lpstr>
      <vt:lpstr>Cyanotype, from Cyanotypes of British and Foreign Ferns, Anna Atkins, 1851</vt:lpstr>
      <vt:lpstr>PowerPoint Sunusu</vt:lpstr>
      <vt:lpstr>The Horse in Motion, Eadweard Muybridge, 1878.</vt:lpstr>
      <vt:lpstr>Dessau, Germany, Henri Cartier-Bresson, 1945</vt:lpstr>
      <vt:lpstr>Jack of Diamonds playing card hit by a .30 calibre bullet, Harold Edgerton, 1970</vt:lpstr>
      <vt:lpstr>PowerPoint Sunusu</vt:lpstr>
      <vt:lpstr>PowerPoint Sunusu</vt:lpstr>
      <vt:lpstr>From ‘The Last Resort’, Martin Parr, 1985</vt:lpstr>
      <vt:lpstr>Untitled, Hannah Starkey, 1997</vt:lpstr>
      <vt:lpstr>PowerPoint Sunusu</vt:lpstr>
      <vt:lpstr>PowerPoint Sunusu</vt:lpstr>
      <vt:lpstr>EXPOSURE</vt:lpstr>
      <vt:lpstr>PowerPoint Sunusu</vt:lpstr>
      <vt:lpstr>PowerPoint Sunusu</vt:lpstr>
      <vt:lpstr>SHUTTER SPEED</vt:lpstr>
      <vt:lpstr>PowerPoint Sunusu</vt:lpstr>
      <vt:lpstr>PowerPoint Sunusu</vt:lpstr>
      <vt:lpstr>APERTURE</vt:lpstr>
      <vt:lpstr>PowerPoint Sunusu</vt:lpstr>
      <vt:lpstr>PowerPoint Sunusu</vt:lpstr>
      <vt:lpstr>ISO</vt:lpstr>
      <vt:lpstr>PowerPoint Sunusu</vt:lpstr>
      <vt:lpstr> TRY “EXPOSURE TRIANGLE SIMULATOR”</vt:lpstr>
      <vt:lpstr>PHOTOGRAPH - DRAWING WITH LIGHT</vt:lpstr>
      <vt:lpstr>You can literally draw with light!</vt:lpstr>
      <vt:lpstr>PowerPoint Sunusu</vt:lpstr>
      <vt:lpstr>LONG EXPOSURE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Windows Kullanıcısı</cp:lastModifiedBy>
  <cp:revision>1</cp:revision>
  <dcterms:modified xsi:type="dcterms:W3CDTF">2022-03-15T19:39:06Z</dcterms:modified>
</cp:coreProperties>
</file>