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5" r:id="rId1"/>
  </p:sldMasterIdLst>
  <p:sldIdLst>
    <p:sldId id="256" r:id="rId2"/>
    <p:sldId id="257" r:id="rId3"/>
    <p:sldId id="259" r:id="rId4"/>
    <p:sldId id="258" r:id="rId5"/>
    <p:sldId id="260" r:id="rId6"/>
    <p:sldId id="262" r:id="rId7"/>
    <p:sldId id="261"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bi Botezatu" initials="GB" lastIdx="1" clrIdx="0">
    <p:extLst>
      <p:ext uri="{19B8F6BF-5375-455C-9EA6-DF929625EA0E}">
        <p15:presenceInfo xmlns:p15="http://schemas.microsoft.com/office/powerpoint/2012/main" userId="ce8fcfc7c888988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11AB"/>
    <a:srgbClr val="6E0E8C"/>
    <a:srgbClr val="BA23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0-21T19:12:57.128" idx="1">
    <p:pos x="-774" y="331"/>
    <p:text/>
    <p:extLst mod="1">
      <p:ext uri="{C676402C-5697-4E1C-873F-D02D1690AC5C}">
        <p15:threadingInfo xmlns:p15="http://schemas.microsoft.com/office/powerpoint/2012/main" timeZoneBias="-18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9607491-7C25-40B2-AE13-4C24CF35AC49}" type="datetimeFigureOut">
              <a:rPr lang="en-US" smtClean="0"/>
              <a:t>1/2/2019</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6594D34-E1D5-4330-8390-B653CA1B81B7}" type="slidenum">
              <a:rPr lang="en-US" smtClean="0"/>
              <a:t>‹#›</a:t>
            </a:fld>
            <a:endParaRPr lang="en-US"/>
          </a:p>
        </p:txBody>
      </p:sp>
    </p:spTree>
    <p:extLst>
      <p:ext uri="{BB962C8B-B14F-4D97-AF65-F5344CB8AC3E}">
        <p14:creationId xmlns:p14="http://schemas.microsoft.com/office/powerpoint/2010/main" val="495866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607491-7C25-40B2-AE13-4C24CF35AC49}" type="datetimeFigureOut">
              <a:rPr lang="en-US" smtClean="0"/>
              <a:t>1/2/2019</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6594D34-E1D5-4330-8390-B653CA1B81B7}" type="slidenum">
              <a:rPr lang="en-US" smtClean="0"/>
              <a:t>‹#›</a:t>
            </a:fld>
            <a:endParaRPr lang="en-US"/>
          </a:p>
        </p:txBody>
      </p:sp>
    </p:spTree>
    <p:extLst>
      <p:ext uri="{BB962C8B-B14F-4D97-AF65-F5344CB8AC3E}">
        <p14:creationId xmlns:p14="http://schemas.microsoft.com/office/powerpoint/2010/main" val="97057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607491-7C25-40B2-AE13-4C24CF35AC49}" type="datetimeFigureOut">
              <a:rPr lang="en-US" smtClean="0"/>
              <a:t>1/2/2019</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6594D34-E1D5-4330-8390-B653CA1B81B7}"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04440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F9607491-7C25-40B2-AE13-4C24CF35AC49}" type="datetimeFigureOut">
              <a:rPr lang="en-US" smtClean="0"/>
              <a:t>1/2/2019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6594D34-E1D5-4330-8390-B653CA1B81B7}" type="slidenum">
              <a:rPr lang="en-US" smtClean="0"/>
              <a:t>‹#›</a:t>
            </a:fld>
            <a:endParaRPr lang="en-US"/>
          </a:p>
        </p:txBody>
      </p:sp>
    </p:spTree>
    <p:extLst>
      <p:ext uri="{BB962C8B-B14F-4D97-AF65-F5344CB8AC3E}">
        <p14:creationId xmlns:p14="http://schemas.microsoft.com/office/powerpoint/2010/main" val="3453569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F9607491-7C25-40B2-AE13-4C24CF35AC49}" type="datetimeFigureOut">
              <a:rPr lang="en-US" smtClean="0"/>
              <a:t>1/2/2019</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6594D34-E1D5-4330-8390-B653CA1B81B7}"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185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F9607491-7C25-40B2-AE13-4C24CF35AC49}" type="datetimeFigureOut">
              <a:rPr lang="en-US" smtClean="0"/>
              <a:t>1/2/2019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6594D34-E1D5-4330-8390-B653CA1B81B7}" type="slidenum">
              <a:rPr lang="en-US" smtClean="0"/>
              <a:t>‹#›</a:t>
            </a:fld>
            <a:endParaRPr lang="en-US"/>
          </a:p>
        </p:txBody>
      </p:sp>
    </p:spTree>
    <p:extLst>
      <p:ext uri="{BB962C8B-B14F-4D97-AF65-F5344CB8AC3E}">
        <p14:creationId xmlns:p14="http://schemas.microsoft.com/office/powerpoint/2010/main" val="4234822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607491-7C25-40B2-AE13-4C24CF35AC49}" type="datetimeFigureOut">
              <a:rPr lang="en-US" smtClean="0"/>
              <a:t>1/2/2019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6594D34-E1D5-4330-8390-B653CA1B81B7}" type="slidenum">
              <a:rPr lang="en-US" smtClean="0"/>
              <a:t>‹#›</a:t>
            </a:fld>
            <a:endParaRPr lang="en-US"/>
          </a:p>
        </p:txBody>
      </p:sp>
    </p:spTree>
    <p:extLst>
      <p:ext uri="{BB962C8B-B14F-4D97-AF65-F5344CB8AC3E}">
        <p14:creationId xmlns:p14="http://schemas.microsoft.com/office/powerpoint/2010/main" val="748650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607491-7C25-40B2-AE13-4C24CF35AC49}" type="datetimeFigureOut">
              <a:rPr lang="en-US" smtClean="0"/>
              <a:t>1/2/2019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6594D34-E1D5-4330-8390-B653CA1B81B7}" type="slidenum">
              <a:rPr lang="en-US" smtClean="0"/>
              <a:t>‹#›</a:t>
            </a:fld>
            <a:endParaRPr lang="en-US"/>
          </a:p>
        </p:txBody>
      </p:sp>
    </p:spTree>
    <p:extLst>
      <p:ext uri="{BB962C8B-B14F-4D97-AF65-F5344CB8AC3E}">
        <p14:creationId xmlns:p14="http://schemas.microsoft.com/office/powerpoint/2010/main" val="3732165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607491-7C25-40B2-AE13-4C24CF35AC49}" type="datetimeFigureOut">
              <a:rPr lang="en-US" smtClean="0"/>
              <a:t>1/2/2019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6594D34-E1D5-4330-8390-B653CA1B81B7}" type="slidenum">
              <a:rPr lang="en-US" smtClean="0"/>
              <a:t>‹#›</a:t>
            </a:fld>
            <a:endParaRPr lang="en-US"/>
          </a:p>
        </p:txBody>
      </p:sp>
    </p:spTree>
    <p:extLst>
      <p:ext uri="{BB962C8B-B14F-4D97-AF65-F5344CB8AC3E}">
        <p14:creationId xmlns:p14="http://schemas.microsoft.com/office/powerpoint/2010/main" val="3929833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607491-7C25-40B2-AE13-4C24CF35AC49}" type="datetimeFigureOut">
              <a:rPr lang="en-US" smtClean="0"/>
              <a:t>1/2/2019</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6594D34-E1D5-4330-8390-B653CA1B81B7}" type="slidenum">
              <a:rPr lang="en-US" smtClean="0"/>
              <a:t>‹#›</a:t>
            </a:fld>
            <a:endParaRPr lang="en-US"/>
          </a:p>
        </p:txBody>
      </p:sp>
    </p:spTree>
    <p:extLst>
      <p:ext uri="{BB962C8B-B14F-4D97-AF65-F5344CB8AC3E}">
        <p14:creationId xmlns:p14="http://schemas.microsoft.com/office/powerpoint/2010/main" val="1640277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607491-7C25-40B2-AE13-4C24CF35AC49}" type="datetimeFigureOut">
              <a:rPr lang="en-US" smtClean="0"/>
              <a:t>1/2/2019</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6594D34-E1D5-4330-8390-B653CA1B81B7}" type="slidenum">
              <a:rPr lang="en-US" smtClean="0"/>
              <a:t>‹#›</a:t>
            </a:fld>
            <a:endParaRPr lang="en-US"/>
          </a:p>
        </p:txBody>
      </p:sp>
    </p:spTree>
    <p:extLst>
      <p:ext uri="{BB962C8B-B14F-4D97-AF65-F5344CB8AC3E}">
        <p14:creationId xmlns:p14="http://schemas.microsoft.com/office/powerpoint/2010/main" val="312397456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607491-7C25-40B2-AE13-4C24CF35AC49}" type="datetimeFigureOut">
              <a:rPr lang="en-US" smtClean="0"/>
              <a:t>1/2/2019</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6594D34-E1D5-4330-8390-B653CA1B81B7}" type="slidenum">
              <a:rPr lang="en-US" smtClean="0"/>
              <a:t>‹#›</a:t>
            </a:fld>
            <a:endParaRPr lang="en-US"/>
          </a:p>
        </p:txBody>
      </p:sp>
    </p:spTree>
    <p:extLst>
      <p:ext uri="{BB962C8B-B14F-4D97-AF65-F5344CB8AC3E}">
        <p14:creationId xmlns:p14="http://schemas.microsoft.com/office/powerpoint/2010/main" val="22306203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607491-7C25-40B2-AE13-4C24CF35AC49}" type="datetimeFigureOut">
              <a:rPr lang="en-US" smtClean="0"/>
              <a:t>1/2/2019</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6594D34-E1D5-4330-8390-B653CA1B81B7}" type="slidenum">
              <a:rPr lang="en-US" smtClean="0"/>
              <a:t>‹#›</a:t>
            </a:fld>
            <a:endParaRPr lang="en-US"/>
          </a:p>
        </p:txBody>
      </p:sp>
    </p:spTree>
    <p:extLst>
      <p:ext uri="{BB962C8B-B14F-4D97-AF65-F5344CB8AC3E}">
        <p14:creationId xmlns:p14="http://schemas.microsoft.com/office/powerpoint/2010/main" val="2299854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607491-7C25-40B2-AE13-4C24CF35AC49}" type="datetimeFigureOut">
              <a:rPr lang="en-US" smtClean="0"/>
              <a:t>1/2/2019</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6594D34-E1D5-4330-8390-B653CA1B81B7}" type="slidenum">
              <a:rPr lang="en-US" smtClean="0"/>
              <a:t>‹#›</a:t>
            </a:fld>
            <a:endParaRPr lang="en-US"/>
          </a:p>
        </p:txBody>
      </p:sp>
    </p:spTree>
    <p:extLst>
      <p:ext uri="{BB962C8B-B14F-4D97-AF65-F5344CB8AC3E}">
        <p14:creationId xmlns:p14="http://schemas.microsoft.com/office/powerpoint/2010/main" val="2853146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9607491-7C25-40B2-AE13-4C24CF35AC49}" type="datetimeFigureOut">
              <a:rPr lang="en-US" smtClean="0"/>
              <a:t>1/2/2019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6594D34-E1D5-4330-8390-B653CA1B81B7}" type="slidenum">
              <a:rPr lang="en-US" smtClean="0"/>
              <a:t>‹#›</a:t>
            </a:fld>
            <a:endParaRPr lang="en-US"/>
          </a:p>
        </p:txBody>
      </p:sp>
    </p:spTree>
    <p:extLst>
      <p:ext uri="{BB962C8B-B14F-4D97-AF65-F5344CB8AC3E}">
        <p14:creationId xmlns:p14="http://schemas.microsoft.com/office/powerpoint/2010/main" val="242806824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9607491-7C25-40B2-AE13-4C24CF35AC49}" type="datetimeFigureOut">
              <a:rPr lang="en-US" smtClean="0"/>
              <a:t>1/2/2019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6594D34-E1D5-4330-8390-B653CA1B81B7}" type="slidenum">
              <a:rPr lang="en-US" smtClean="0"/>
              <a:t>‹#›</a:t>
            </a:fld>
            <a:endParaRPr lang="en-US"/>
          </a:p>
        </p:txBody>
      </p:sp>
    </p:spTree>
    <p:extLst>
      <p:ext uri="{BB962C8B-B14F-4D97-AF65-F5344CB8AC3E}">
        <p14:creationId xmlns:p14="http://schemas.microsoft.com/office/powerpoint/2010/main" val="1680132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F9607491-7C25-40B2-AE13-4C24CF35AC49}" type="datetimeFigureOut">
              <a:rPr lang="en-US" smtClean="0"/>
              <a:t>1/2/2019</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6594D34-E1D5-4330-8390-B653CA1B81B7}" type="slidenum">
              <a:rPr lang="en-US" smtClean="0"/>
              <a:t>‹#›</a:t>
            </a:fld>
            <a:endParaRPr lang="en-US"/>
          </a:p>
        </p:txBody>
      </p:sp>
    </p:spTree>
    <p:extLst>
      <p:ext uri="{BB962C8B-B14F-4D97-AF65-F5344CB8AC3E}">
        <p14:creationId xmlns:p14="http://schemas.microsoft.com/office/powerpoint/2010/main" val="958835563"/>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D323A-B4DF-4D3D-942F-DB6351AA713E}"/>
              </a:ext>
            </a:extLst>
          </p:cNvPr>
          <p:cNvSpPr>
            <a:spLocks noGrp="1"/>
          </p:cNvSpPr>
          <p:nvPr>
            <p:ph type="ctrTitle"/>
          </p:nvPr>
        </p:nvSpPr>
        <p:spPr>
          <a:xfrm>
            <a:off x="7779895" y="2390167"/>
            <a:ext cx="4412105" cy="1252444"/>
          </a:xfrm>
        </p:spPr>
        <p:txBody>
          <a:bodyPr>
            <a:noAutofit/>
          </a:bodyPr>
          <a:lstStyle/>
          <a:p>
            <a:pPr algn="ctr"/>
            <a:r>
              <a:rPr lang="en-US" b="1" dirty="0">
                <a:solidFill>
                  <a:srgbClr val="6E0E8C"/>
                </a:solidFill>
                <a:latin typeface="Baskerville Old Face" panose="02020602080505020303" pitchFamily="18" charset="0"/>
                <a:cs typeface="Calibri" panose="020F0502020204030204" pitchFamily="34" charset="0"/>
              </a:rPr>
              <a:t>My School</a:t>
            </a:r>
          </a:p>
        </p:txBody>
      </p:sp>
      <p:sp>
        <p:nvSpPr>
          <p:cNvPr id="3" name="Subtitle 2">
            <a:extLst>
              <a:ext uri="{FF2B5EF4-FFF2-40B4-BE49-F238E27FC236}">
                <a16:creationId xmlns:a16="http://schemas.microsoft.com/office/drawing/2014/main" id="{7D00C7FE-1D69-456B-A5CC-3B03EC35922C}"/>
              </a:ext>
            </a:extLst>
          </p:cNvPr>
          <p:cNvSpPr>
            <a:spLocks noGrp="1"/>
          </p:cNvSpPr>
          <p:nvPr>
            <p:ph type="subTitle" idx="1"/>
          </p:nvPr>
        </p:nvSpPr>
        <p:spPr>
          <a:xfrm>
            <a:off x="7779896" y="3847271"/>
            <a:ext cx="4412104" cy="1580698"/>
          </a:xfrm>
        </p:spPr>
        <p:txBody>
          <a:bodyPr>
            <a:noAutofit/>
          </a:bodyPr>
          <a:lstStyle/>
          <a:p>
            <a:pPr algn="ctr"/>
            <a:r>
              <a:rPr lang="en-US" sz="4400" b="1" dirty="0">
                <a:solidFill>
                  <a:srgbClr val="6E0E8C"/>
                </a:solidFill>
                <a:latin typeface="Baskerville Old Face" panose="02020602080505020303" pitchFamily="18" charset="0"/>
                <a:cs typeface="Calibri" panose="020F0502020204030204" pitchFamily="34" charset="0"/>
              </a:rPr>
              <a:t>School No5 Bucharest</a:t>
            </a:r>
          </a:p>
        </p:txBody>
      </p:sp>
      <p:pic>
        <p:nvPicPr>
          <p:cNvPr id="6" name="Picture 5">
            <a:extLst>
              <a:ext uri="{FF2B5EF4-FFF2-40B4-BE49-F238E27FC236}">
                <a16:creationId xmlns:a16="http://schemas.microsoft.com/office/drawing/2014/main" id="{55ED94D6-3A15-43D9-852B-703E6C610C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82" y="404734"/>
            <a:ext cx="7600013" cy="5681272"/>
          </a:xfrm>
          <a:prstGeom prst="rect">
            <a:avLst/>
          </a:prstGeom>
        </p:spPr>
      </p:pic>
      <p:pic>
        <p:nvPicPr>
          <p:cNvPr id="12" name="Picture 11">
            <a:extLst>
              <a:ext uri="{FF2B5EF4-FFF2-40B4-BE49-F238E27FC236}">
                <a16:creationId xmlns:a16="http://schemas.microsoft.com/office/drawing/2014/main" id="{9FF03D74-429D-4136-9266-85B4C2B491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2432" y="404734"/>
            <a:ext cx="1407031" cy="1376039"/>
          </a:xfrm>
          <a:prstGeom prst="rect">
            <a:avLst/>
          </a:prstGeom>
        </p:spPr>
      </p:pic>
    </p:spTree>
    <p:extLst>
      <p:ext uri="{BB962C8B-B14F-4D97-AF65-F5344CB8AC3E}">
        <p14:creationId xmlns:p14="http://schemas.microsoft.com/office/powerpoint/2010/main" val="4261668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6B1BB-203F-4A25-8460-88C14025FE0D}"/>
              </a:ext>
            </a:extLst>
          </p:cNvPr>
          <p:cNvSpPr>
            <a:spLocks noGrp="1"/>
          </p:cNvSpPr>
          <p:nvPr>
            <p:ph type="title"/>
          </p:nvPr>
        </p:nvSpPr>
        <p:spPr/>
        <p:txBody>
          <a:bodyPr/>
          <a:lstStyle/>
          <a:p>
            <a:pPr algn="ctr"/>
            <a:r>
              <a:rPr lang="en-US" sz="5400" b="1" dirty="0">
                <a:solidFill>
                  <a:srgbClr val="B927E9">
                    <a:lumMod val="75000"/>
                  </a:srgbClr>
                </a:solidFill>
                <a:latin typeface="Baskerville Old Face" panose="02020602080505020303" pitchFamily="18" charset="0"/>
              </a:rPr>
              <a:t>Activities</a:t>
            </a:r>
            <a:endParaRPr lang="en-US" dirty="0"/>
          </a:p>
        </p:txBody>
      </p:sp>
      <p:pic>
        <p:nvPicPr>
          <p:cNvPr id="4" name="Picture 3">
            <a:extLst>
              <a:ext uri="{FF2B5EF4-FFF2-40B4-BE49-F238E27FC236}">
                <a16:creationId xmlns:a16="http://schemas.microsoft.com/office/drawing/2014/main" id="{FCEC83EB-B01C-406D-8513-B3519F5255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59" y="-1"/>
            <a:ext cx="1407031" cy="1376039"/>
          </a:xfrm>
          <a:prstGeom prst="rect">
            <a:avLst/>
          </a:prstGeom>
        </p:spPr>
      </p:pic>
      <p:sp>
        <p:nvSpPr>
          <p:cNvPr id="10" name="Content Placeholder 9">
            <a:extLst>
              <a:ext uri="{FF2B5EF4-FFF2-40B4-BE49-F238E27FC236}">
                <a16:creationId xmlns:a16="http://schemas.microsoft.com/office/drawing/2014/main" id="{51C37722-B250-440A-AF15-1AFE996C18ED}"/>
              </a:ext>
            </a:extLst>
          </p:cNvPr>
          <p:cNvSpPr>
            <a:spLocks noGrp="1"/>
          </p:cNvSpPr>
          <p:nvPr>
            <p:ph idx="1"/>
          </p:nvPr>
        </p:nvSpPr>
        <p:spPr>
          <a:xfrm>
            <a:off x="1928735" y="2133600"/>
            <a:ext cx="9575877" cy="4492052"/>
          </a:xfrm>
        </p:spPr>
        <p:txBody>
          <a:bodyPr/>
          <a:lstStyle/>
          <a:p>
            <a:pPr marL="0" indent="0" algn="ctr">
              <a:buNone/>
            </a:pPr>
            <a:r>
              <a:rPr lang="en-US" sz="2400" dirty="0">
                <a:latin typeface="Baskerville Old Face" panose="02020602080505020303" pitchFamily="18" charset="0"/>
              </a:rPr>
              <a:t>We organize “scary” and fun </a:t>
            </a:r>
            <a:r>
              <a:rPr lang="en-US" sz="2400" dirty="0">
                <a:solidFill>
                  <a:schemeClr val="accent5">
                    <a:lumMod val="75000"/>
                  </a:schemeClr>
                </a:solidFill>
                <a:latin typeface="Baskerville Old Face" panose="02020602080505020303" pitchFamily="18" charset="0"/>
              </a:rPr>
              <a:t>Halloween</a:t>
            </a:r>
            <a:r>
              <a:rPr lang="en-US" sz="2400" dirty="0">
                <a:latin typeface="Baskerville Old Face" panose="02020602080505020303" pitchFamily="18" charset="0"/>
              </a:rPr>
              <a:t> parties for everyone to enjoy </a:t>
            </a:r>
          </a:p>
          <a:p>
            <a:pPr marL="0" indent="0" algn="ctr">
              <a:buNone/>
            </a:pPr>
            <a:endParaRPr lang="en-US" sz="2400" dirty="0">
              <a:latin typeface="Baskerville Old Face" panose="02020602080505020303" pitchFamily="18" charset="0"/>
            </a:endParaRPr>
          </a:p>
          <a:p>
            <a:pPr marL="0" indent="0" algn="ctr">
              <a:buNone/>
            </a:pPr>
            <a:endParaRPr lang="en-US" sz="2400" dirty="0">
              <a:latin typeface="Baskerville Old Face" panose="02020602080505020303" pitchFamily="18" charset="0"/>
            </a:endParaRPr>
          </a:p>
          <a:p>
            <a:pPr marL="0" indent="0">
              <a:buNone/>
            </a:pPr>
            <a:endParaRPr lang="en-US" sz="2400" dirty="0">
              <a:latin typeface="Baskerville Old Face" panose="02020602080505020303" pitchFamily="18" charset="0"/>
            </a:endParaRPr>
          </a:p>
          <a:p>
            <a:pPr marL="0" indent="0">
              <a:buNone/>
            </a:pPr>
            <a:endParaRPr lang="en-US" sz="2400" dirty="0">
              <a:latin typeface="Baskerville Old Face" panose="02020602080505020303" pitchFamily="18" charset="0"/>
            </a:endParaRPr>
          </a:p>
          <a:p>
            <a:pPr marL="0" indent="0">
              <a:buNone/>
            </a:pPr>
            <a:endParaRPr lang="en-US" sz="2400" dirty="0">
              <a:latin typeface="Baskerville Old Face" panose="02020602080505020303" pitchFamily="18" charset="0"/>
            </a:endParaRPr>
          </a:p>
          <a:p>
            <a:pPr marL="0" indent="0">
              <a:buNone/>
            </a:pPr>
            <a:endParaRPr lang="en-US" sz="2400" dirty="0">
              <a:latin typeface="Baskerville Old Face" panose="02020602080505020303" pitchFamily="18" charset="0"/>
            </a:endParaRPr>
          </a:p>
          <a:p>
            <a:pPr marL="0" indent="0">
              <a:buNone/>
            </a:pPr>
            <a:endParaRPr lang="en-US" dirty="0"/>
          </a:p>
        </p:txBody>
      </p:sp>
      <p:pic>
        <p:nvPicPr>
          <p:cNvPr id="11" name="Picture 10">
            <a:extLst>
              <a:ext uri="{FF2B5EF4-FFF2-40B4-BE49-F238E27FC236}">
                <a16:creationId xmlns:a16="http://schemas.microsoft.com/office/drawing/2014/main" id="{8A5CC1CC-23E5-440E-8A00-2AC4DE0654E1}"/>
              </a:ext>
            </a:extLst>
          </p:cNvPr>
          <p:cNvPicPr>
            <a:picLocks noChangeAspect="1"/>
          </p:cNvPicPr>
          <p:nvPr/>
        </p:nvPicPr>
        <p:blipFill>
          <a:blip r:embed="rId3"/>
          <a:stretch>
            <a:fillRect/>
          </a:stretch>
        </p:blipFill>
        <p:spPr>
          <a:xfrm>
            <a:off x="1985489" y="3020518"/>
            <a:ext cx="4547016" cy="3410262"/>
          </a:xfrm>
          <a:prstGeom prst="rect">
            <a:avLst/>
          </a:prstGeom>
        </p:spPr>
      </p:pic>
      <p:pic>
        <p:nvPicPr>
          <p:cNvPr id="13" name="Picture 12">
            <a:extLst>
              <a:ext uri="{FF2B5EF4-FFF2-40B4-BE49-F238E27FC236}">
                <a16:creationId xmlns:a16="http://schemas.microsoft.com/office/drawing/2014/main" id="{EF00A677-00AD-42EC-ADEB-2FDCA4C8F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9259" y="3020518"/>
            <a:ext cx="4547016" cy="3410262"/>
          </a:xfrm>
          <a:prstGeom prst="rect">
            <a:avLst/>
          </a:prstGeom>
        </p:spPr>
      </p:pic>
    </p:spTree>
    <p:extLst>
      <p:ext uri="{BB962C8B-B14F-4D97-AF65-F5344CB8AC3E}">
        <p14:creationId xmlns:p14="http://schemas.microsoft.com/office/powerpoint/2010/main" val="3144477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95CA1-ACD0-42F4-BEAE-4180A57ECAB7}"/>
              </a:ext>
            </a:extLst>
          </p:cNvPr>
          <p:cNvSpPr>
            <a:spLocks noGrp="1"/>
          </p:cNvSpPr>
          <p:nvPr>
            <p:ph type="title"/>
          </p:nvPr>
        </p:nvSpPr>
        <p:spPr/>
        <p:txBody>
          <a:bodyPr/>
          <a:lstStyle/>
          <a:p>
            <a:pPr algn="ctr"/>
            <a:r>
              <a:rPr lang="en-US" sz="5400" b="1" dirty="0">
                <a:solidFill>
                  <a:srgbClr val="B927E9">
                    <a:lumMod val="75000"/>
                  </a:srgbClr>
                </a:solidFill>
                <a:latin typeface="Baskerville Old Face" panose="02020602080505020303" pitchFamily="18" charset="0"/>
              </a:rPr>
              <a:t>Activities</a:t>
            </a:r>
            <a:endParaRPr lang="en-US" dirty="0"/>
          </a:p>
        </p:txBody>
      </p:sp>
      <p:sp>
        <p:nvSpPr>
          <p:cNvPr id="3" name="Content Placeholder 2">
            <a:extLst>
              <a:ext uri="{FF2B5EF4-FFF2-40B4-BE49-F238E27FC236}">
                <a16:creationId xmlns:a16="http://schemas.microsoft.com/office/drawing/2014/main" id="{6340AB3D-956C-4FD0-80A3-517557A0DD88}"/>
              </a:ext>
            </a:extLst>
          </p:cNvPr>
          <p:cNvSpPr>
            <a:spLocks noGrp="1"/>
          </p:cNvSpPr>
          <p:nvPr>
            <p:ph idx="1"/>
          </p:nvPr>
        </p:nvSpPr>
        <p:spPr>
          <a:xfrm>
            <a:off x="2278506" y="2133599"/>
            <a:ext cx="8589364" cy="4537023"/>
          </a:xfrm>
        </p:spPr>
        <p:txBody>
          <a:bodyPr>
            <a:normAutofit/>
          </a:bodyPr>
          <a:lstStyle/>
          <a:p>
            <a:pPr marL="0" indent="0" algn="ctr">
              <a:buNone/>
            </a:pPr>
            <a:r>
              <a:rPr lang="en-US" sz="2400" dirty="0">
                <a:latin typeface="Baskerville Old Face" panose="02020602080505020303" pitchFamily="18" charset="0"/>
              </a:rPr>
              <a:t>We present different interesting </a:t>
            </a:r>
            <a:r>
              <a:rPr lang="en-US" sz="2400" dirty="0">
                <a:solidFill>
                  <a:schemeClr val="accent5">
                    <a:lumMod val="75000"/>
                  </a:schemeClr>
                </a:solidFill>
                <a:latin typeface="Baskerville Old Face" panose="02020602080505020303" pitchFamily="18" charset="0"/>
              </a:rPr>
              <a:t>projects</a:t>
            </a:r>
            <a:r>
              <a:rPr lang="en-US" sz="2400" dirty="0">
                <a:latin typeface="Baskerville Old Face" panose="02020602080505020303" pitchFamily="18" charset="0"/>
              </a:rPr>
              <a:t>, like the ones about The </a:t>
            </a:r>
            <a:r>
              <a:rPr lang="en-US" sz="2400" dirty="0">
                <a:solidFill>
                  <a:schemeClr val="accent5">
                    <a:lumMod val="75000"/>
                  </a:schemeClr>
                </a:solidFill>
                <a:latin typeface="Baskerville Old Face" panose="02020602080505020303" pitchFamily="18" charset="0"/>
              </a:rPr>
              <a:t>Jungle Book </a:t>
            </a:r>
            <a:r>
              <a:rPr lang="en-US" sz="2400" dirty="0">
                <a:latin typeface="Baskerville Old Face" panose="02020602080505020303" pitchFamily="18" charset="0"/>
              </a:rPr>
              <a:t>or </a:t>
            </a:r>
            <a:r>
              <a:rPr lang="en-US" sz="2400" dirty="0">
                <a:solidFill>
                  <a:schemeClr val="accent5">
                    <a:lumMod val="75000"/>
                  </a:schemeClr>
                </a:solidFill>
                <a:latin typeface="Baskerville Old Face" panose="02020602080505020303" pitchFamily="18" charset="0"/>
              </a:rPr>
              <a:t>Harry Potter</a:t>
            </a:r>
          </a:p>
          <a:p>
            <a:pPr marL="0" indent="0">
              <a:buNone/>
            </a:pPr>
            <a:endParaRPr lang="en-US" sz="2400" dirty="0">
              <a:latin typeface="Baskerville Old Face" panose="02020602080505020303" pitchFamily="18" charset="0"/>
            </a:endParaRPr>
          </a:p>
        </p:txBody>
      </p:sp>
      <p:pic>
        <p:nvPicPr>
          <p:cNvPr id="4" name="Picture 3">
            <a:extLst>
              <a:ext uri="{FF2B5EF4-FFF2-40B4-BE49-F238E27FC236}">
                <a16:creationId xmlns:a16="http://schemas.microsoft.com/office/drawing/2014/main" id="{9897A6DB-850D-438D-964C-189F53A89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59" y="-1"/>
            <a:ext cx="1407031" cy="1376039"/>
          </a:xfrm>
          <a:prstGeom prst="rect">
            <a:avLst/>
          </a:prstGeom>
        </p:spPr>
      </p:pic>
      <p:pic>
        <p:nvPicPr>
          <p:cNvPr id="6" name="Picture 5">
            <a:extLst>
              <a:ext uri="{FF2B5EF4-FFF2-40B4-BE49-F238E27FC236}">
                <a16:creationId xmlns:a16="http://schemas.microsoft.com/office/drawing/2014/main" id="{2F4DAAAD-88FA-4D3A-9114-89F8A47F9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9212" y="3028014"/>
            <a:ext cx="3837483" cy="2878112"/>
          </a:xfrm>
          <a:prstGeom prst="rect">
            <a:avLst/>
          </a:prstGeom>
        </p:spPr>
      </p:pic>
      <p:pic>
        <p:nvPicPr>
          <p:cNvPr id="8" name="Picture 7">
            <a:extLst>
              <a:ext uri="{FF2B5EF4-FFF2-40B4-BE49-F238E27FC236}">
                <a16:creationId xmlns:a16="http://schemas.microsoft.com/office/drawing/2014/main" id="{3FEB4B05-652D-401C-9C90-4150A25908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653" y="3028014"/>
            <a:ext cx="3837483" cy="2878112"/>
          </a:xfrm>
          <a:prstGeom prst="rect">
            <a:avLst/>
          </a:prstGeom>
        </p:spPr>
      </p:pic>
    </p:spTree>
    <p:extLst>
      <p:ext uri="{BB962C8B-B14F-4D97-AF65-F5344CB8AC3E}">
        <p14:creationId xmlns:p14="http://schemas.microsoft.com/office/powerpoint/2010/main" val="3250229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3041F-034F-457A-B3A0-A765355E03AD}"/>
              </a:ext>
            </a:extLst>
          </p:cNvPr>
          <p:cNvSpPr>
            <a:spLocks noGrp="1"/>
          </p:cNvSpPr>
          <p:nvPr>
            <p:ph type="title"/>
          </p:nvPr>
        </p:nvSpPr>
        <p:spPr/>
        <p:txBody>
          <a:bodyPr/>
          <a:lstStyle/>
          <a:p>
            <a:pPr algn="ctr"/>
            <a:r>
              <a:rPr lang="en-US" sz="5400" b="1" dirty="0">
                <a:solidFill>
                  <a:srgbClr val="B927E9">
                    <a:lumMod val="75000"/>
                  </a:srgbClr>
                </a:solidFill>
                <a:latin typeface="Baskerville Old Face" panose="02020602080505020303" pitchFamily="18" charset="0"/>
              </a:rPr>
              <a:t>Activities</a:t>
            </a:r>
            <a:endParaRPr lang="en-US" dirty="0"/>
          </a:p>
        </p:txBody>
      </p:sp>
      <p:sp>
        <p:nvSpPr>
          <p:cNvPr id="3" name="Content Placeholder 2">
            <a:extLst>
              <a:ext uri="{FF2B5EF4-FFF2-40B4-BE49-F238E27FC236}">
                <a16:creationId xmlns:a16="http://schemas.microsoft.com/office/drawing/2014/main" id="{18B750C0-4394-43A7-A33A-83F01ABDCC7F}"/>
              </a:ext>
            </a:extLst>
          </p:cNvPr>
          <p:cNvSpPr>
            <a:spLocks noGrp="1"/>
          </p:cNvSpPr>
          <p:nvPr>
            <p:ph idx="1"/>
          </p:nvPr>
        </p:nvSpPr>
        <p:spPr>
          <a:xfrm>
            <a:off x="2589212" y="2133600"/>
            <a:ext cx="8915400" cy="4432092"/>
          </a:xfrm>
        </p:spPr>
        <p:txBody>
          <a:bodyPr/>
          <a:lstStyle/>
          <a:p>
            <a:pPr marL="0" indent="0" algn="ctr">
              <a:buNone/>
            </a:pPr>
            <a:r>
              <a:rPr lang="en-US" sz="2400" dirty="0">
                <a:solidFill>
                  <a:schemeClr val="tx1"/>
                </a:solidFill>
                <a:latin typeface="Baskerville Old Face" panose="02020602080505020303" pitchFamily="18" charset="0"/>
              </a:rPr>
              <a:t>We celebrate all</a:t>
            </a:r>
            <a:r>
              <a:rPr lang="en-US" sz="2400" dirty="0">
                <a:solidFill>
                  <a:schemeClr val="accent5">
                    <a:lumMod val="75000"/>
                  </a:schemeClr>
                </a:solidFill>
                <a:latin typeface="Baskerville Old Face" panose="02020602080505020303" pitchFamily="18" charset="0"/>
              </a:rPr>
              <a:t> European languages</a:t>
            </a:r>
          </a:p>
          <a:p>
            <a:pPr marL="0" indent="0">
              <a:buNone/>
            </a:pPr>
            <a:endParaRPr lang="en-US" dirty="0"/>
          </a:p>
        </p:txBody>
      </p:sp>
      <p:pic>
        <p:nvPicPr>
          <p:cNvPr id="5" name="Picture 4">
            <a:extLst>
              <a:ext uri="{FF2B5EF4-FFF2-40B4-BE49-F238E27FC236}">
                <a16:creationId xmlns:a16="http://schemas.microsoft.com/office/drawing/2014/main" id="{D142FA99-EE5D-4D60-89A7-77FFFF03E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2111" y="2653260"/>
            <a:ext cx="5056682" cy="3792512"/>
          </a:xfrm>
          <a:prstGeom prst="rect">
            <a:avLst/>
          </a:prstGeom>
        </p:spPr>
      </p:pic>
      <p:pic>
        <p:nvPicPr>
          <p:cNvPr id="6" name="Picture 5">
            <a:extLst>
              <a:ext uri="{FF2B5EF4-FFF2-40B4-BE49-F238E27FC236}">
                <a16:creationId xmlns:a16="http://schemas.microsoft.com/office/drawing/2014/main" id="{A24B692D-B8C0-4F15-B381-9F214F648B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459" y="-1"/>
            <a:ext cx="1407031" cy="1376039"/>
          </a:xfrm>
          <a:prstGeom prst="rect">
            <a:avLst/>
          </a:prstGeom>
        </p:spPr>
      </p:pic>
    </p:spTree>
    <p:extLst>
      <p:ext uri="{BB962C8B-B14F-4D97-AF65-F5344CB8AC3E}">
        <p14:creationId xmlns:p14="http://schemas.microsoft.com/office/powerpoint/2010/main" val="2970794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A1EB-FE7B-4A45-8F9B-814D9239C85A}"/>
              </a:ext>
            </a:extLst>
          </p:cNvPr>
          <p:cNvSpPr>
            <a:spLocks noGrp="1"/>
          </p:cNvSpPr>
          <p:nvPr>
            <p:ph type="title"/>
          </p:nvPr>
        </p:nvSpPr>
        <p:spPr/>
        <p:txBody>
          <a:bodyPr/>
          <a:lstStyle/>
          <a:p>
            <a:pPr algn="ctr"/>
            <a:r>
              <a:rPr lang="en-US" sz="5400" b="1" dirty="0">
                <a:solidFill>
                  <a:srgbClr val="B927E9">
                    <a:lumMod val="75000"/>
                  </a:srgbClr>
                </a:solidFill>
                <a:latin typeface="Baskerville Old Face" panose="02020602080505020303" pitchFamily="18" charset="0"/>
              </a:rPr>
              <a:t>Activities</a:t>
            </a:r>
            <a:endParaRPr lang="en-US" dirty="0"/>
          </a:p>
        </p:txBody>
      </p:sp>
      <p:sp>
        <p:nvSpPr>
          <p:cNvPr id="3" name="Content Placeholder 2">
            <a:extLst>
              <a:ext uri="{FF2B5EF4-FFF2-40B4-BE49-F238E27FC236}">
                <a16:creationId xmlns:a16="http://schemas.microsoft.com/office/drawing/2014/main" id="{DBF344A2-61B1-49A7-9B0C-5CA68E475A88}"/>
              </a:ext>
            </a:extLst>
          </p:cNvPr>
          <p:cNvSpPr>
            <a:spLocks noGrp="1"/>
          </p:cNvSpPr>
          <p:nvPr>
            <p:ph idx="1"/>
          </p:nvPr>
        </p:nvSpPr>
        <p:spPr>
          <a:xfrm>
            <a:off x="2589212" y="2133600"/>
            <a:ext cx="8915400" cy="4447082"/>
          </a:xfrm>
        </p:spPr>
        <p:txBody>
          <a:bodyPr>
            <a:normAutofit/>
          </a:bodyPr>
          <a:lstStyle/>
          <a:p>
            <a:pPr marL="0" indent="0" algn="ctr">
              <a:buNone/>
            </a:pPr>
            <a:r>
              <a:rPr lang="en-US" sz="2400" dirty="0">
                <a:latin typeface="Baskerville Old Face" panose="02020602080505020303" pitchFamily="18" charset="0"/>
              </a:rPr>
              <a:t>We draw and send </a:t>
            </a:r>
            <a:r>
              <a:rPr lang="en-US" sz="2400" dirty="0">
                <a:solidFill>
                  <a:schemeClr val="accent5">
                    <a:lumMod val="75000"/>
                  </a:schemeClr>
                </a:solidFill>
                <a:latin typeface="Baskerville Old Face" panose="02020602080505020303" pitchFamily="18" charset="0"/>
              </a:rPr>
              <a:t>Christmas</a:t>
            </a:r>
            <a:r>
              <a:rPr lang="en-US" sz="2400" dirty="0">
                <a:latin typeface="Baskerville Old Face" panose="02020602080505020303" pitchFamily="18" charset="0"/>
              </a:rPr>
              <a:t> cards to our European partners</a:t>
            </a:r>
          </a:p>
          <a:p>
            <a:pPr marL="0" indent="0" algn="ctr">
              <a:buNone/>
            </a:pPr>
            <a:endParaRPr lang="en-US" sz="2400" dirty="0">
              <a:latin typeface="Baskerville Old Face" panose="02020602080505020303" pitchFamily="18" charset="0"/>
            </a:endParaRPr>
          </a:p>
          <a:p>
            <a:pPr marL="0" indent="0" algn="ctr">
              <a:buNone/>
            </a:pPr>
            <a:endParaRPr lang="en-US" sz="2400" dirty="0">
              <a:latin typeface="Baskerville Old Face" panose="02020602080505020303" pitchFamily="18" charset="0"/>
            </a:endParaRPr>
          </a:p>
        </p:txBody>
      </p:sp>
      <p:pic>
        <p:nvPicPr>
          <p:cNvPr id="4" name="Picture 3">
            <a:extLst>
              <a:ext uri="{FF2B5EF4-FFF2-40B4-BE49-F238E27FC236}">
                <a16:creationId xmlns:a16="http://schemas.microsoft.com/office/drawing/2014/main" id="{7513CF4F-1198-4115-9A49-829A6E73CE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59" y="-1"/>
            <a:ext cx="1407031" cy="1376039"/>
          </a:xfrm>
          <a:prstGeom prst="rect">
            <a:avLst/>
          </a:prstGeom>
        </p:spPr>
      </p:pic>
      <p:pic>
        <p:nvPicPr>
          <p:cNvPr id="6" name="Picture 5">
            <a:extLst>
              <a:ext uri="{FF2B5EF4-FFF2-40B4-BE49-F238E27FC236}">
                <a16:creationId xmlns:a16="http://schemas.microsoft.com/office/drawing/2014/main" id="{61203BD2-7630-4593-97E6-7B18BE1E2D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9566" y="2686301"/>
            <a:ext cx="6608559" cy="3736983"/>
          </a:xfrm>
          <a:prstGeom prst="rect">
            <a:avLst/>
          </a:prstGeom>
        </p:spPr>
      </p:pic>
    </p:spTree>
    <p:extLst>
      <p:ext uri="{BB962C8B-B14F-4D97-AF65-F5344CB8AC3E}">
        <p14:creationId xmlns:p14="http://schemas.microsoft.com/office/powerpoint/2010/main" val="3006552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7C8D-58A4-498A-A81A-B48281681E13}"/>
              </a:ext>
            </a:extLst>
          </p:cNvPr>
          <p:cNvSpPr>
            <a:spLocks noGrp="1"/>
          </p:cNvSpPr>
          <p:nvPr>
            <p:ph type="title"/>
          </p:nvPr>
        </p:nvSpPr>
        <p:spPr>
          <a:xfrm>
            <a:off x="2592925" y="624110"/>
            <a:ext cx="8911687" cy="1280890"/>
          </a:xfrm>
        </p:spPr>
        <p:txBody>
          <a:bodyPr/>
          <a:lstStyle/>
          <a:p>
            <a:pPr algn="ctr"/>
            <a:r>
              <a:rPr lang="en-US" sz="5400" b="1">
                <a:solidFill>
                  <a:srgbClr val="B927E9">
                    <a:lumMod val="75000"/>
                  </a:srgbClr>
                </a:solidFill>
                <a:latin typeface="Baskerville Old Face" panose="02020602080505020303" pitchFamily="18" charset="0"/>
              </a:rPr>
              <a:t>Activities</a:t>
            </a:r>
            <a:endParaRPr lang="en-US" dirty="0"/>
          </a:p>
        </p:txBody>
      </p:sp>
      <p:sp>
        <p:nvSpPr>
          <p:cNvPr id="3" name="Content Placeholder 2">
            <a:extLst>
              <a:ext uri="{FF2B5EF4-FFF2-40B4-BE49-F238E27FC236}">
                <a16:creationId xmlns:a16="http://schemas.microsoft.com/office/drawing/2014/main" id="{160808AA-E092-40C7-A52E-F4155E3E6BEC}"/>
              </a:ext>
            </a:extLst>
          </p:cNvPr>
          <p:cNvSpPr>
            <a:spLocks noGrp="1"/>
          </p:cNvSpPr>
          <p:nvPr>
            <p:ph idx="1"/>
          </p:nvPr>
        </p:nvSpPr>
        <p:spPr>
          <a:xfrm>
            <a:off x="2589212" y="2133600"/>
            <a:ext cx="8915400" cy="4462072"/>
          </a:xfrm>
        </p:spPr>
        <p:txBody>
          <a:bodyPr>
            <a:normAutofit/>
          </a:bodyPr>
          <a:lstStyle/>
          <a:p>
            <a:pPr marL="0" indent="0" algn="ctr">
              <a:buNone/>
            </a:pPr>
            <a:r>
              <a:rPr lang="en-US" sz="2400" dirty="0">
                <a:latin typeface="Baskerville Old Face" panose="02020602080505020303" pitchFamily="18" charset="0"/>
              </a:rPr>
              <a:t>We </a:t>
            </a:r>
            <a:r>
              <a:rPr lang="en-US" sz="2400" dirty="0">
                <a:solidFill>
                  <a:schemeClr val="tx1"/>
                </a:solidFill>
                <a:latin typeface="Baskerville Old Face" panose="02020602080505020303" pitchFamily="18" charset="0"/>
              </a:rPr>
              <a:t>learn</a:t>
            </a:r>
            <a:r>
              <a:rPr lang="en-US" sz="2400" dirty="0">
                <a:latin typeface="Baskerville Old Face" panose="02020602080505020303" pitchFamily="18" charset="0"/>
              </a:rPr>
              <a:t> by </a:t>
            </a:r>
            <a:r>
              <a:rPr lang="en-US" sz="2400" dirty="0">
                <a:solidFill>
                  <a:srgbClr val="8611AB"/>
                </a:solidFill>
                <a:latin typeface="Baskerville Old Face" panose="02020602080505020303" pitchFamily="18" charset="0"/>
              </a:rPr>
              <a:t>visiting</a:t>
            </a:r>
            <a:r>
              <a:rPr lang="en-US" sz="2400" dirty="0">
                <a:latin typeface="Baskerville Old Face" panose="02020602080505020303" pitchFamily="18" charset="0"/>
              </a:rPr>
              <a:t> and </a:t>
            </a:r>
            <a:r>
              <a:rPr lang="en-US" sz="2400" dirty="0">
                <a:solidFill>
                  <a:srgbClr val="8611AB"/>
                </a:solidFill>
                <a:latin typeface="Baskerville Old Face" panose="02020602080505020303" pitchFamily="18" charset="0"/>
              </a:rPr>
              <a:t>experimenting</a:t>
            </a:r>
          </a:p>
          <a:p>
            <a:pPr marL="0" indent="0" algn="ctr">
              <a:buNone/>
            </a:pPr>
            <a:endParaRPr lang="en-US" sz="2400" dirty="0">
              <a:latin typeface="Baskerville Old Face" panose="02020602080505020303" pitchFamily="18" charset="0"/>
            </a:endParaRPr>
          </a:p>
          <a:p>
            <a:pPr marL="0" indent="0" algn="ctr">
              <a:buNone/>
            </a:pPr>
            <a:endParaRPr lang="en-US" sz="2400" dirty="0">
              <a:latin typeface="Baskerville Old Face" panose="02020602080505020303" pitchFamily="18" charset="0"/>
            </a:endParaRPr>
          </a:p>
        </p:txBody>
      </p:sp>
      <p:pic>
        <p:nvPicPr>
          <p:cNvPr id="4" name="Picture 3">
            <a:extLst>
              <a:ext uri="{FF2B5EF4-FFF2-40B4-BE49-F238E27FC236}">
                <a16:creationId xmlns:a16="http://schemas.microsoft.com/office/drawing/2014/main" id="{D5CD923A-BA7D-4BA4-BA62-2D090F6319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59" y="-1"/>
            <a:ext cx="1407031" cy="1376039"/>
          </a:xfrm>
          <a:prstGeom prst="rect">
            <a:avLst/>
          </a:prstGeom>
        </p:spPr>
      </p:pic>
      <p:pic>
        <p:nvPicPr>
          <p:cNvPr id="6" name="Picture 5">
            <a:extLst>
              <a:ext uri="{FF2B5EF4-FFF2-40B4-BE49-F238E27FC236}">
                <a16:creationId xmlns:a16="http://schemas.microsoft.com/office/drawing/2014/main" id="{5C6DA7D8-7C2C-43AB-BEFF-25BFD3556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2758190"/>
            <a:ext cx="6475751" cy="3642610"/>
          </a:xfrm>
          <a:prstGeom prst="rect">
            <a:avLst/>
          </a:prstGeom>
        </p:spPr>
      </p:pic>
    </p:spTree>
    <p:extLst>
      <p:ext uri="{BB962C8B-B14F-4D97-AF65-F5344CB8AC3E}">
        <p14:creationId xmlns:p14="http://schemas.microsoft.com/office/powerpoint/2010/main" val="1596081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E6A12-6348-43B9-B76D-8F0C0398615C}"/>
              </a:ext>
            </a:extLst>
          </p:cNvPr>
          <p:cNvSpPr>
            <a:spLocks noGrp="1"/>
          </p:cNvSpPr>
          <p:nvPr>
            <p:ph type="title"/>
          </p:nvPr>
        </p:nvSpPr>
        <p:spPr/>
        <p:txBody>
          <a:bodyPr/>
          <a:lstStyle/>
          <a:p>
            <a:pPr algn="ctr"/>
            <a:r>
              <a:rPr lang="en-US" sz="5400" b="1" dirty="0">
                <a:solidFill>
                  <a:srgbClr val="B927E9">
                    <a:lumMod val="75000"/>
                  </a:srgbClr>
                </a:solidFill>
                <a:latin typeface="Baskerville Old Face" panose="02020602080505020303" pitchFamily="18" charset="0"/>
              </a:rPr>
              <a:t>Activities</a:t>
            </a:r>
            <a:endParaRPr lang="en-US" dirty="0"/>
          </a:p>
        </p:txBody>
      </p:sp>
      <p:sp>
        <p:nvSpPr>
          <p:cNvPr id="3" name="Content Placeholder 2">
            <a:extLst>
              <a:ext uri="{FF2B5EF4-FFF2-40B4-BE49-F238E27FC236}">
                <a16:creationId xmlns:a16="http://schemas.microsoft.com/office/drawing/2014/main" id="{C9B8AE03-AA1A-42B0-9C93-EA4899ED6F87}"/>
              </a:ext>
            </a:extLst>
          </p:cNvPr>
          <p:cNvSpPr>
            <a:spLocks noGrp="1"/>
          </p:cNvSpPr>
          <p:nvPr>
            <p:ph idx="1"/>
          </p:nvPr>
        </p:nvSpPr>
        <p:spPr>
          <a:xfrm>
            <a:off x="2589212" y="2133600"/>
            <a:ext cx="8915400" cy="4432092"/>
          </a:xfrm>
        </p:spPr>
        <p:txBody>
          <a:bodyPr>
            <a:normAutofit/>
          </a:bodyPr>
          <a:lstStyle/>
          <a:p>
            <a:pPr marL="0" indent="0" algn="ctr">
              <a:buNone/>
            </a:pPr>
            <a:r>
              <a:rPr lang="en-US" sz="2400" dirty="0">
                <a:latin typeface="Baskerville Old Face" panose="02020602080505020303" pitchFamily="18" charset="0"/>
              </a:rPr>
              <a:t>We take part in </a:t>
            </a:r>
            <a:r>
              <a:rPr lang="en-US" sz="2400" dirty="0">
                <a:solidFill>
                  <a:schemeClr val="accent5">
                    <a:lumMod val="75000"/>
                  </a:schemeClr>
                </a:solidFill>
                <a:latin typeface="Baskerville Old Face" panose="02020602080505020303" pitchFamily="18" charset="0"/>
              </a:rPr>
              <a:t>sport</a:t>
            </a:r>
            <a:r>
              <a:rPr lang="en-US" sz="2400" dirty="0">
                <a:latin typeface="Baskerville Old Face" panose="02020602080505020303" pitchFamily="18" charset="0"/>
              </a:rPr>
              <a:t> competitions</a:t>
            </a:r>
          </a:p>
          <a:p>
            <a:pPr marL="0" indent="0" algn="ctr">
              <a:buNone/>
            </a:pPr>
            <a:endParaRPr lang="en-US" sz="2400" dirty="0">
              <a:latin typeface="Baskerville Old Face" panose="02020602080505020303" pitchFamily="18" charset="0"/>
            </a:endParaRPr>
          </a:p>
          <a:p>
            <a:pPr marL="0" indent="0" algn="ctr">
              <a:buNone/>
            </a:pPr>
            <a:endParaRPr lang="en-US" sz="2400" dirty="0">
              <a:latin typeface="Baskerville Old Face" panose="02020602080505020303" pitchFamily="18" charset="0"/>
            </a:endParaRPr>
          </a:p>
        </p:txBody>
      </p:sp>
      <p:pic>
        <p:nvPicPr>
          <p:cNvPr id="4" name="Picture 3">
            <a:extLst>
              <a:ext uri="{FF2B5EF4-FFF2-40B4-BE49-F238E27FC236}">
                <a16:creationId xmlns:a16="http://schemas.microsoft.com/office/drawing/2014/main" id="{49812E50-1C86-4761-ABEB-B223E52782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59" y="-1"/>
            <a:ext cx="1407031" cy="1376039"/>
          </a:xfrm>
          <a:prstGeom prst="rect">
            <a:avLst/>
          </a:prstGeom>
        </p:spPr>
      </p:pic>
      <p:pic>
        <p:nvPicPr>
          <p:cNvPr id="6" name="Picture 5">
            <a:extLst>
              <a:ext uri="{FF2B5EF4-FFF2-40B4-BE49-F238E27FC236}">
                <a16:creationId xmlns:a16="http://schemas.microsoft.com/office/drawing/2014/main" id="{21AE0C3F-5737-491C-B706-82D0FD09E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4869" y="2803161"/>
            <a:ext cx="3975445" cy="3655582"/>
          </a:xfrm>
          <a:prstGeom prst="rect">
            <a:avLst/>
          </a:prstGeom>
        </p:spPr>
      </p:pic>
      <p:pic>
        <p:nvPicPr>
          <p:cNvPr id="8" name="Picture 7">
            <a:extLst>
              <a:ext uri="{FF2B5EF4-FFF2-40B4-BE49-F238E27FC236}">
                <a16:creationId xmlns:a16="http://schemas.microsoft.com/office/drawing/2014/main" id="{15733C38-6615-45F9-84B1-3D1D94579E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71" y="2803161"/>
            <a:ext cx="4521367" cy="3655582"/>
          </a:xfrm>
          <a:prstGeom prst="rect">
            <a:avLst/>
          </a:prstGeom>
        </p:spPr>
      </p:pic>
    </p:spTree>
    <p:extLst>
      <p:ext uri="{BB962C8B-B14F-4D97-AF65-F5344CB8AC3E}">
        <p14:creationId xmlns:p14="http://schemas.microsoft.com/office/powerpoint/2010/main" val="3958934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62D55C-8DFE-46D7-89F7-994C8707598A}"/>
              </a:ext>
            </a:extLst>
          </p:cNvPr>
          <p:cNvSpPr>
            <a:spLocks noGrp="1"/>
          </p:cNvSpPr>
          <p:nvPr>
            <p:ph idx="1"/>
          </p:nvPr>
        </p:nvSpPr>
        <p:spPr>
          <a:xfrm>
            <a:off x="2589212" y="974361"/>
            <a:ext cx="8915400" cy="4936861"/>
          </a:xfrm>
        </p:spPr>
        <p:txBody>
          <a:bodyPr>
            <a:normAutofit/>
          </a:bodyPr>
          <a:lstStyle/>
          <a:p>
            <a:pPr marL="0" indent="0" algn="ctr">
              <a:buNone/>
            </a:pPr>
            <a:endParaRPr lang="en-US" sz="8000" b="1">
              <a:solidFill>
                <a:srgbClr val="8611AB"/>
              </a:solidFill>
              <a:latin typeface="Baskerville Old Face" panose="02020602080505020303" pitchFamily="18" charset="0"/>
            </a:endParaRPr>
          </a:p>
          <a:p>
            <a:pPr marL="0" indent="0" algn="ctr">
              <a:buNone/>
            </a:pPr>
            <a:r>
              <a:rPr lang="en-US" sz="8000" b="1">
                <a:solidFill>
                  <a:srgbClr val="8611AB"/>
                </a:solidFill>
                <a:latin typeface="Baskerville Old Face" panose="02020602080505020303" pitchFamily="18" charset="0"/>
              </a:rPr>
              <a:t>WE </a:t>
            </a:r>
            <a:r>
              <a:rPr lang="en-US" sz="8000" b="1" dirty="0">
                <a:solidFill>
                  <a:srgbClr val="8611AB"/>
                </a:solidFill>
                <a:latin typeface="Baskerville Old Face" panose="02020602080505020303" pitchFamily="18" charset="0"/>
              </a:rPr>
              <a:t>ARE SCHOOL NO 5 </a:t>
            </a:r>
          </a:p>
        </p:txBody>
      </p:sp>
      <p:pic>
        <p:nvPicPr>
          <p:cNvPr id="4" name="Picture 3">
            <a:extLst>
              <a:ext uri="{FF2B5EF4-FFF2-40B4-BE49-F238E27FC236}">
                <a16:creationId xmlns:a16="http://schemas.microsoft.com/office/drawing/2014/main" id="{927BA68D-B331-4474-88F2-EE7DAA6537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59" y="-1"/>
            <a:ext cx="1407031" cy="1376039"/>
          </a:xfrm>
          <a:prstGeom prst="rect">
            <a:avLst/>
          </a:prstGeom>
        </p:spPr>
      </p:pic>
    </p:spTree>
    <p:extLst>
      <p:ext uri="{BB962C8B-B14F-4D97-AF65-F5344CB8AC3E}">
        <p14:creationId xmlns:p14="http://schemas.microsoft.com/office/powerpoint/2010/main" val="1796087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8D5A1-F383-4F54-B7D9-F48F908A72EA}"/>
              </a:ext>
            </a:extLst>
          </p:cNvPr>
          <p:cNvSpPr>
            <a:spLocks noGrp="1"/>
          </p:cNvSpPr>
          <p:nvPr>
            <p:ph type="title"/>
          </p:nvPr>
        </p:nvSpPr>
        <p:spPr>
          <a:xfrm>
            <a:off x="2589211" y="357779"/>
            <a:ext cx="8911687" cy="1280890"/>
          </a:xfrm>
        </p:spPr>
        <p:txBody>
          <a:bodyPr>
            <a:normAutofit/>
          </a:bodyPr>
          <a:lstStyle/>
          <a:p>
            <a:pPr algn="ctr"/>
            <a:r>
              <a:rPr lang="en-US" sz="5400" b="1" dirty="0">
                <a:solidFill>
                  <a:srgbClr val="8611AB"/>
                </a:solidFill>
                <a:latin typeface="Baskerville Old Face" panose="02020602080505020303" pitchFamily="18" charset="0"/>
                <a:cs typeface="Calibri" panose="020F0502020204030204" pitchFamily="34" charset="0"/>
              </a:rPr>
              <a:t>Who we are</a:t>
            </a:r>
          </a:p>
        </p:txBody>
      </p:sp>
      <p:sp>
        <p:nvSpPr>
          <p:cNvPr id="3" name="Content Placeholder 2">
            <a:extLst>
              <a:ext uri="{FF2B5EF4-FFF2-40B4-BE49-F238E27FC236}">
                <a16:creationId xmlns:a16="http://schemas.microsoft.com/office/drawing/2014/main" id="{8308B011-C214-484D-9555-0B1748279823}"/>
              </a:ext>
            </a:extLst>
          </p:cNvPr>
          <p:cNvSpPr>
            <a:spLocks noGrp="1"/>
          </p:cNvSpPr>
          <p:nvPr>
            <p:ph idx="1"/>
          </p:nvPr>
        </p:nvSpPr>
        <p:spPr>
          <a:xfrm>
            <a:off x="2589211" y="1766656"/>
            <a:ext cx="9106259" cy="4634144"/>
          </a:xfrm>
        </p:spPr>
        <p:txBody>
          <a:bodyPr>
            <a:normAutofit/>
          </a:bodyPr>
          <a:lstStyle/>
          <a:p>
            <a:pPr marL="0" indent="0" algn="just">
              <a:buNone/>
            </a:pPr>
            <a:r>
              <a:rPr lang="en-US" sz="2400" dirty="0">
                <a:latin typeface="Baskerville Old Face" panose="02020602080505020303" pitchFamily="18" charset="0"/>
              </a:rPr>
              <a:t>Situated in the center of Bucharest, </a:t>
            </a:r>
            <a:r>
              <a:rPr lang="en-US" sz="2400" b="1" dirty="0">
                <a:solidFill>
                  <a:srgbClr val="8611AB"/>
                </a:solidFill>
                <a:latin typeface="Baskerville Old Face" panose="02020602080505020303" pitchFamily="18" charset="0"/>
              </a:rPr>
              <a:t>School no 5</a:t>
            </a:r>
            <a:r>
              <a:rPr lang="en-US" sz="2400" b="1" dirty="0">
                <a:solidFill>
                  <a:schemeClr val="accent5">
                    <a:lumMod val="60000"/>
                    <a:lumOff val="40000"/>
                  </a:schemeClr>
                </a:solidFill>
                <a:latin typeface="Baskerville Old Face" panose="02020602080505020303" pitchFamily="18" charset="0"/>
              </a:rPr>
              <a:t> </a:t>
            </a:r>
            <a:r>
              <a:rPr lang="en-US" sz="2400" dirty="0">
                <a:latin typeface="Baskerville Old Face" panose="02020602080505020303" pitchFamily="18" charset="0"/>
              </a:rPr>
              <a:t>was established in 1960. About 600 students are studying in our school. The school is also known as School </a:t>
            </a:r>
            <a:r>
              <a:rPr lang="en-US" sz="2400" dirty="0" err="1">
                <a:latin typeface="Baskerville Old Face" panose="02020602080505020303" pitchFamily="18" charset="0"/>
              </a:rPr>
              <a:t>Corneliu</a:t>
            </a:r>
            <a:r>
              <a:rPr lang="en-US" sz="2400" dirty="0">
                <a:latin typeface="Baskerville Old Face" panose="02020602080505020303" pitchFamily="18" charset="0"/>
              </a:rPr>
              <a:t> M. Popescu, as a tribute to the one who is still considered to be the greatest translator of </a:t>
            </a:r>
            <a:r>
              <a:rPr lang="en-US" sz="2400" dirty="0" err="1">
                <a:latin typeface="Baskerville Old Face" panose="02020602080505020303" pitchFamily="18" charset="0"/>
              </a:rPr>
              <a:t>Eminescu’s</a:t>
            </a:r>
            <a:r>
              <a:rPr lang="en-US" sz="2400" dirty="0">
                <a:latin typeface="Baskerville Old Face" panose="02020602080505020303" pitchFamily="18" charset="0"/>
              </a:rPr>
              <a:t> poems. </a:t>
            </a:r>
          </a:p>
          <a:p>
            <a:pPr marL="0" indent="0" algn="just">
              <a:buNone/>
            </a:pPr>
            <a:endParaRPr lang="en-US" sz="2400" dirty="0">
              <a:latin typeface="Baskerville Old Face" panose="02020602080505020303" pitchFamily="18" charset="0"/>
            </a:endParaRPr>
          </a:p>
          <a:p>
            <a:pPr marL="0" indent="0">
              <a:buNone/>
            </a:pPr>
            <a:r>
              <a:rPr lang="en-US" sz="2400" b="1" dirty="0">
                <a:solidFill>
                  <a:srgbClr val="8611AB"/>
                </a:solidFill>
                <a:latin typeface="Baskerville Old Face" panose="02020602080505020303" pitchFamily="18" charset="0"/>
              </a:rPr>
              <a:t>WE</a:t>
            </a:r>
            <a:r>
              <a:rPr lang="en-US" sz="2400" dirty="0">
                <a:latin typeface="Baskerville Old Face" panose="02020602080505020303" pitchFamily="18" charset="0"/>
              </a:rPr>
              <a:t> are:</a:t>
            </a:r>
          </a:p>
          <a:p>
            <a:pPr>
              <a:buFont typeface="Wingdings" panose="05000000000000000000" pitchFamily="2" charset="2"/>
              <a:buChar char="v"/>
            </a:pPr>
            <a:r>
              <a:rPr lang="en-US" sz="2400" dirty="0">
                <a:latin typeface="Baskerville Old Face" panose="02020602080505020303" pitchFamily="18" charset="0"/>
              </a:rPr>
              <a:t>a friendly school</a:t>
            </a:r>
          </a:p>
          <a:p>
            <a:pPr>
              <a:buFont typeface="Wingdings" panose="05000000000000000000" pitchFamily="2" charset="2"/>
              <a:buChar char="v"/>
            </a:pPr>
            <a:r>
              <a:rPr lang="en-US" sz="2400" dirty="0">
                <a:latin typeface="Baskerville Old Face" panose="02020602080505020303" pitchFamily="18" charset="0"/>
              </a:rPr>
              <a:t>a communicative school </a:t>
            </a:r>
          </a:p>
          <a:p>
            <a:pPr>
              <a:buFont typeface="Wingdings" panose="05000000000000000000" pitchFamily="2" charset="2"/>
              <a:buChar char="v"/>
            </a:pPr>
            <a:r>
              <a:rPr lang="en-US" sz="2400" dirty="0">
                <a:latin typeface="Baskerville Old Face" panose="02020602080505020303" pitchFamily="18" charset="0"/>
              </a:rPr>
              <a:t>a school for everyone</a:t>
            </a:r>
          </a:p>
          <a:p>
            <a:pPr>
              <a:buFont typeface="Wingdings" panose="05000000000000000000" pitchFamily="2" charset="2"/>
              <a:buChar char="v"/>
            </a:pPr>
            <a:r>
              <a:rPr lang="en-US" sz="2400" dirty="0">
                <a:latin typeface="Baskerville Old Face" panose="02020602080505020303" pitchFamily="18" charset="0"/>
              </a:rPr>
              <a:t>a participative school</a:t>
            </a:r>
          </a:p>
          <a:p>
            <a:pPr>
              <a:buFont typeface="Wingdings" panose="05000000000000000000" pitchFamily="2" charset="2"/>
              <a:buChar char="v"/>
            </a:pPr>
            <a:endParaRPr lang="en-US" sz="2400" dirty="0">
              <a:latin typeface="Baskerville Old Face" panose="02020602080505020303" pitchFamily="18" charset="0"/>
            </a:endParaRPr>
          </a:p>
        </p:txBody>
      </p:sp>
      <p:pic>
        <p:nvPicPr>
          <p:cNvPr id="5" name="Picture 4">
            <a:extLst>
              <a:ext uri="{FF2B5EF4-FFF2-40B4-BE49-F238E27FC236}">
                <a16:creationId xmlns:a16="http://schemas.microsoft.com/office/drawing/2014/main" id="{8A16389C-5829-4064-A459-61A11874AD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59" y="-1"/>
            <a:ext cx="1407031" cy="1376039"/>
          </a:xfrm>
          <a:prstGeom prst="rect">
            <a:avLst/>
          </a:prstGeom>
        </p:spPr>
      </p:pic>
      <p:pic>
        <p:nvPicPr>
          <p:cNvPr id="3076" name="Picture 4" descr="Image result for scoala5 bucuresti">
            <a:extLst>
              <a:ext uri="{FF2B5EF4-FFF2-40B4-BE49-F238E27FC236}">
                <a16:creationId xmlns:a16="http://schemas.microsoft.com/office/drawing/2014/main" id="{8A8AE610-1141-493A-A290-9BB2C44DC0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3179" y="4083728"/>
            <a:ext cx="4127719" cy="2311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980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8E844-F9AE-482A-9DE2-D4FBF9510A23}"/>
              </a:ext>
            </a:extLst>
          </p:cNvPr>
          <p:cNvSpPr>
            <a:spLocks noGrp="1"/>
          </p:cNvSpPr>
          <p:nvPr>
            <p:ph type="title"/>
          </p:nvPr>
        </p:nvSpPr>
        <p:spPr>
          <a:xfrm>
            <a:off x="2592925" y="624110"/>
            <a:ext cx="8911687" cy="934867"/>
          </a:xfrm>
        </p:spPr>
        <p:txBody>
          <a:bodyPr>
            <a:normAutofit/>
          </a:bodyPr>
          <a:lstStyle/>
          <a:p>
            <a:pPr algn="ctr"/>
            <a:r>
              <a:rPr lang="en-US" sz="5400" b="1" dirty="0">
                <a:solidFill>
                  <a:srgbClr val="8611AB"/>
                </a:solidFill>
                <a:latin typeface="Baskerville Old Face" panose="02020602080505020303" pitchFamily="18" charset="0"/>
              </a:rPr>
              <a:t>Facilities</a:t>
            </a:r>
            <a:r>
              <a:rPr lang="en-US" sz="5400" b="1" dirty="0">
                <a:solidFill>
                  <a:schemeClr val="accent5">
                    <a:lumMod val="60000"/>
                    <a:lumOff val="40000"/>
                  </a:schemeClr>
                </a:solidFill>
                <a:latin typeface="Baskerville Old Face" panose="02020602080505020303" pitchFamily="18" charset="0"/>
              </a:rPr>
              <a:t> </a:t>
            </a:r>
          </a:p>
        </p:txBody>
      </p:sp>
      <p:sp>
        <p:nvSpPr>
          <p:cNvPr id="3" name="Content Placeholder 2">
            <a:extLst>
              <a:ext uri="{FF2B5EF4-FFF2-40B4-BE49-F238E27FC236}">
                <a16:creationId xmlns:a16="http://schemas.microsoft.com/office/drawing/2014/main" id="{0057814C-C125-4D13-A1C2-5372D5B29DFE}"/>
              </a:ext>
            </a:extLst>
          </p:cNvPr>
          <p:cNvSpPr>
            <a:spLocks noGrp="1"/>
          </p:cNvSpPr>
          <p:nvPr>
            <p:ph idx="1"/>
          </p:nvPr>
        </p:nvSpPr>
        <p:spPr>
          <a:xfrm>
            <a:off x="2418735" y="1558977"/>
            <a:ext cx="9394723" cy="2653259"/>
          </a:xfrm>
        </p:spPr>
        <p:txBody>
          <a:bodyPr>
            <a:noAutofit/>
          </a:bodyPr>
          <a:lstStyle/>
          <a:p>
            <a:pPr marL="0" indent="0" algn="just">
              <a:buNone/>
            </a:pPr>
            <a:r>
              <a:rPr lang="en-US" sz="2400" dirty="0">
                <a:solidFill>
                  <a:srgbClr val="8611AB"/>
                </a:solidFill>
                <a:latin typeface="Baskerville Old Face" panose="02020602080505020303" pitchFamily="18" charset="0"/>
              </a:rPr>
              <a:t>WE</a:t>
            </a:r>
            <a:r>
              <a:rPr lang="en-US" sz="2400" dirty="0">
                <a:latin typeface="Baskerville Old Face" panose="02020602080505020303" pitchFamily="18" charset="0"/>
              </a:rPr>
              <a:t> are very proud of our school material base that offers us the opportunity to improve our knowledge in a modern way, where the traditional methods embrace technology. </a:t>
            </a:r>
          </a:p>
          <a:p>
            <a:pPr marL="0" indent="0">
              <a:buNone/>
            </a:pPr>
            <a:endParaRPr lang="en-US" sz="2400" dirty="0">
              <a:latin typeface="Baskerville Old Face" panose="02020602080505020303" pitchFamily="18" charset="0"/>
            </a:endParaRPr>
          </a:p>
          <a:p>
            <a:pPr marL="0" indent="0" algn="just">
              <a:buNone/>
            </a:pPr>
            <a:r>
              <a:rPr lang="en-US" sz="2400" dirty="0">
                <a:latin typeface="Baskerville Old Face" panose="02020602080505020303" pitchFamily="18" charset="0"/>
              </a:rPr>
              <a:t>All our school classrooms benefit from a host of hi tech teaching aids including smart boards, computers and projectors. </a:t>
            </a:r>
          </a:p>
        </p:txBody>
      </p:sp>
      <p:pic>
        <p:nvPicPr>
          <p:cNvPr id="5" name="Picture 4">
            <a:extLst>
              <a:ext uri="{FF2B5EF4-FFF2-40B4-BE49-F238E27FC236}">
                <a16:creationId xmlns:a16="http://schemas.microsoft.com/office/drawing/2014/main" id="{441F9653-D333-4F24-9E12-227D697B6CE0}"/>
              </a:ext>
            </a:extLst>
          </p:cNvPr>
          <p:cNvPicPr>
            <a:picLocks noChangeAspect="1"/>
          </p:cNvPicPr>
          <p:nvPr/>
        </p:nvPicPr>
        <p:blipFill>
          <a:blip r:embed="rId2"/>
          <a:stretch>
            <a:fillRect/>
          </a:stretch>
        </p:blipFill>
        <p:spPr>
          <a:xfrm>
            <a:off x="180659" y="0"/>
            <a:ext cx="1408298" cy="1377815"/>
          </a:xfrm>
          <a:prstGeom prst="rect">
            <a:avLst/>
          </a:prstGeom>
        </p:spPr>
      </p:pic>
      <p:pic>
        <p:nvPicPr>
          <p:cNvPr id="6" name="Picture 5">
            <a:extLst>
              <a:ext uri="{FF2B5EF4-FFF2-40B4-BE49-F238E27FC236}">
                <a16:creationId xmlns:a16="http://schemas.microsoft.com/office/drawing/2014/main" id="{9AAE1065-AA36-4ABC-8C4B-E2DBA0B738DB}"/>
              </a:ext>
            </a:extLst>
          </p:cNvPr>
          <p:cNvPicPr>
            <a:picLocks noChangeAspect="1"/>
          </p:cNvPicPr>
          <p:nvPr/>
        </p:nvPicPr>
        <p:blipFill>
          <a:blip r:embed="rId3"/>
          <a:stretch>
            <a:fillRect/>
          </a:stretch>
        </p:blipFill>
        <p:spPr>
          <a:xfrm>
            <a:off x="8026857" y="4583097"/>
            <a:ext cx="3477755" cy="2030767"/>
          </a:xfrm>
          <a:prstGeom prst="rect">
            <a:avLst/>
          </a:prstGeom>
        </p:spPr>
      </p:pic>
      <p:pic>
        <p:nvPicPr>
          <p:cNvPr id="2050" name="Picture 2" descr="Image result for scoala5 bucuresti">
            <a:extLst>
              <a:ext uri="{FF2B5EF4-FFF2-40B4-BE49-F238E27FC236}">
                <a16:creationId xmlns:a16="http://schemas.microsoft.com/office/drawing/2014/main" id="{64407E6F-F720-4787-B4A1-6BDAB7825F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2178" y="4376691"/>
            <a:ext cx="3595457" cy="2237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757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1364-7C6B-48D8-AA3B-7AAEC1A0B931}"/>
              </a:ext>
            </a:extLst>
          </p:cNvPr>
          <p:cNvSpPr>
            <a:spLocks noGrp="1"/>
          </p:cNvSpPr>
          <p:nvPr>
            <p:ph type="title"/>
          </p:nvPr>
        </p:nvSpPr>
        <p:spPr/>
        <p:txBody>
          <a:bodyPr>
            <a:normAutofit/>
          </a:bodyPr>
          <a:lstStyle/>
          <a:p>
            <a:pPr algn="ctr"/>
            <a:r>
              <a:rPr lang="en-US" sz="5400" b="1" dirty="0">
                <a:solidFill>
                  <a:srgbClr val="8611AB"/>
                </a:solidFill>
                <a:latin typeface="Baskerville Old Face" panose="02020602080505020303" pitchFamily="18" charset="0"/>
              </a:rPr>
              <a:t> The educational offer</a:t>
            </a:r>
          </a:p>
        </p:txBody>
      </p:sp>
      <p:sp>
        <p:nvSpPr>
          <p:cNvPr id="3" name="Content Placeholder 2">
            <a:extLst>
              <a:ext uri="{FF2B5EF4-FFF2-40B4-BE49-F238E27FC236}">
                <a16:creationId xmlns:a16="http://schemas.microsoft.com/office/drawing/2014/main" id="{F8125D72-A2FB-4824-A2D7-EAE3BEEF7282}"/>
              </a:ext>
            </a:extLst>
          </p:cNvPr>
          <p:cNvSpPr>
            <a:spLocks noGrp="1"/>
          </p:cNvSpPr>
          <p:nvPr>
            <p:ph idx="1"/>
          </p:nvPr>
        </p:nvSpPr>
        <p:spPr/>
        <p:txBody>
          <a:bodyPr>
            <a:normAutofit/>
          </a:bodyPr>
          <a:lstStyle/>
          <a:p>
            <a:pPr marL="0" indent="0" algn="just">
              <a:buNone/>
            </a:pPr>
            <a:r>
              <a:rPr lang="en-US" sz="2400" b="1" dirty="0">
                <a:solidFill>
                  <a:srgbClr val="8611AB"/>
                </a:solidFill>
                <a:latin typeface="Baskerville Old Face" panose="02020602080505020303" pitchFamily="18" charset="0"/>
              </a:rPr>
              <a:t>WE</a:t>
            </a:r>
            <a:r>
              <a:rPr lang="en-US" sz="2400" dirty="0">
                <a:latin typeface="Baskerville Old Face" panose="02020602080505020303" pitchFamily="18" charset="0"/>
              </a:rPr>
              <a:t>  are involved in numerous school activities which attract many of our students. After classes the students can take extra curricular English lessons, they can participate in drama courses, robotics, basketball, chess club or art.</a:t>
            </a:r>
          </a:p>
          <a:p>
            <a:pPr marL="0" indent="0" algn="just">
              <a:buNone/>
            </a:pPr>
            <a:r>
              <a:rPr lang="en-US" sz="2400" dirty="0">
                <a:latin typeface="Baskerville Old Face" panose="02020602080505020303" pitchFamily="18" charset="0"/>
              </a:rPr>
              <a:t>The students of the school are also actively involved in math and science competitions and constantly achieve high results.    </a:t>
            </a:r>
          </a:p>
        </p:txBody>
      </p:sp>
      <p:pic>
        <p:nvPicPr>
          <p:cNvPr id="4" name="Picture 3">
            <a:extLst>
              <a:ext uri="{FF2B5EF4-FFF2-40B4-BE49-F238E27FC236}">
                <a16:creationId xmlns:a16="http://schemas.microsoft.com/office/drawing/2014/main" id="{85729A8B-87FA-4D4E-BDFB-6F68438A56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59" y="-1"/>
            <a:ext cx="1407031" cy="1376039"/>
          </a:xfrm>
          <a:prstGeom prst="rect">
            <a:avLst/>
          </a:prstGeom>
        </p:spPr>
      </p:pic>
    </p:spTree>
    <p:extLst>
      <p:ext uri="{BB962C8B-B14F-4D97-AF65-F5344CB8AC3E}">
        <p14:creationId xmlns:p14="http://schemas.microsoft.com/office/powerpoint/2010/main" val="2736732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9AFCD-F334-4D3B-9343-23139BAE2418}"/>
              </a:ext>
            </a:extLst>
          </p:cNvPr>
          <p:cNvSpPr>
            <a:spLocks noGrp="1"/>
          </p:cNvSpPr>
          <p:nvPr>
            <p:ph type="title"/>
          </p:nvPr>
        </p:nvSpPr>
        <p:spPr/>
        <p:txBody>
          <a:bodyPr>
            <a:normAutofit/>
          </a:bodyPr>
          <a:lstStyle/>
          <a:p>
            <a:pPr algn="ctr"/>
            <a:r>
              <a:rPr lang="en-US" sz="5400" b="1" dirty="0">
                <a:solidFill>
                  <a:srgbClr val="8611AB"/>
                </a:solidFill>
                <a:latin typeface="Baskerville Old Face" panose="02020602080505020303" pitchFamily="18" charset="0"/>
              </a:rPr>
              <a:t>Students’ creations</a:t>
            </a:r>
          </a:p>
        </p:txBody>
      </p:sp>
      <p:sp>
        <p:nvSpPr>
          <p:cNvPr id="3" name="Content Placeholder 2">
            <a:extLst>
              <a:ext uri="{FF2B5EF4-FFF2-40B4-BE49-F238E27FC236}">
                <a16:creationId xmlns:a16="http://schemas.microsoft.com/office/drawing/2014/main" id="{5A7E16A1-7259-4DDA-8DE4-5058D0538E69}"/>
              </a:ext>
            </a:extLst>
          </p:cNvPr>
          <p:cNvSpPr>
            <a:spLocks noGrp="1"/>
          </p:cNvSpPr>
          <p:nvPr>
            <p:ph idx="1"/>
          </p:nvPr>
        </p:nvSpPr>
        <p:spPr/>
        <p:txBody>
          <a:bodyPr>
            <a:normAutofit/>
          </a:bodyPr>
          <a:lstStyle/>
          <a:p>
            <a:pPr marL="0" indent="0" algn="just">
              <a:buNone/>
            </a:pPr>
            <a:r>
              <a:rPr lang="en-US" sz="2400" dirty="0">
                <a:latin typeface="Baskerville Old Face" panose="02020602080505020303" pitchFamily="18" charset="0"/>
              </a:rPr>
              <a:t>Together with our </a:t>
            </a:r>
            <a:r>
              <a:rPr lang="en-US" sz="2400" dirty="0">
                <a:solidFill>
                  <a:srgbClr val="8611AB"/>
                </a:solidFill>
                <a:latin typeface="Baskerville Old Face" panose="02020602080505020303" pitchFamily="18" charset="0"/>
              </a:rPr>
              <a:t>dedicated teachers</a:t>
            </a:r>
            <a:r>
              <a:rPr lang="en-US" sz="2400" dirty="0">
                <a:latin typeface="Baskerville Old Face" panose="02020602080505020303" pitchFamily="18" charset="0"/>
              </a:rPr>
              <a:t>, we participated in many creative activities and we have published a number of </a:t>
            </a:r>
            <a:r>
              <a:rPr lang="en-US" sz="2400" dirty="0">
                <a:solidFill>
                  <a:srgbClr val="8611AB"/>
                </a:solidFill>
                <a:latin typeface="Baskerville Old Face" panose="02020602080505020303" pitchFamily="18" charset="0"/>
              </a:rPr>
              <a:t>books</a:t>
            </a:r>
            <a:r>
              <a:rPr lang="en-US" sz="2400" dirty="0">
                <a:latin typeface="Baskerville Old Face" panose="02020602080505020303" pitchFamily="18" charset="0"/>
              </a:rPr>
              <a:t> with the guidance  and coordination of our principle, </a:t>
            </a:r>
            <a:r>
              <a:rPr lang="en-US" sz="2400" dirty="0" err="1">
                <a:solidFill>
                  <a:srgbClr val="8611AB"/>
                </a:solidFill>
                <a:latin typeface="Baskerville Old Face" panose="02020602080505020303" pitchFamily="18" charset="0"/>
              </a:rPr>
              <a:t>Mrs</a:t>
            </a:r>
            <a:r>
              <a:rPr lang="en-US" sz="2400" dirty="0">
                <a:solidFill>
                  <a:srgbClr val="8611AB"/>
                </a:solidFill>
                <a:latin typeface="Baskerville Old Face" panose="02020602080505020303" pitchFamily="18" charset="0"/>
              </a:rPr>
              <a:t> Cornelia Ghita</a:t>
            </a:r>
            <a:r>
              <a:rPr lang="en-US" sz="2400" dirty="0">
                <a:latin typeface="Baskerville Old Face" panose="02020602080505020303" pitchFamily="18" charset="0"/>
              </a:rPr>
              <a:t>, our physical education teacher, </a:t>
            </a:r>
            <a:r>
              <a:rPr lang="en-US" sz="2400" dirty="0">
                <a:solidFill>
                  <a:srgbClr val="8611AB"/>
                </a:solidFill>
                <a:latin typeface="Baskerville Old Face" panose="02020602080505020303" pitchFamily="18" charset="0"/>
              </a:rPr>
              <a:t>Miss Irina </a:t>
            </a:r>
            <a:r>
              <a:rPr lang="en-US" sz="2400" dirty="0" err="1">
                <a:solidFill>
                  <a:srgbClr val="8611AB"/>
                </a:solidFill>
                <a:latin typeface="Baskerville Old Face" panose="02020602080505020303" pitchFamily="18" charset="0"/>
              </a:rPr>
              <a:t>Petcu</a:t>
            </a:r>
            <a:r>
              <a:rPr lang="en-US" sz="2400" dirty="0">
                <a:latin typeface="Baskerville Old Face" panose="02020602080505020303" pitchFamily="18" charset="0"/>
              </a:rPr>
              <a:t>, and our wonderful Romanian teacher, </a:t>
            </a:r>
            <a:r>
              <a:rPr lang="en-US" sz="2400" dirty="0" err="1">
                <a:solidFill>
                  <a:srgbClr val="8611AB"/>
                </a:solidFill>
                <a:latin typeface="Baskerville Old Face" panose="02020602080505020303" pitchFamily="18" charset="0"/>
              </a:rPr>
              <a:t>Mrs</a:t>
            </a:r>
            <a:r>
              <a:rPr lang="en-US" sz="2400" dirty="0">
                <a:solidFill>
                  <a:srgbClr val="8611AB"/>
                </a:solidFill>
                <a:latin typeface="Baskerville Old Face" panose="02020602080505020303" pitchFamily="18" charset="0"/>
              </a:rPr>
              <a:t> </a:t>
            </a:r>
            <a:r>
              <a:rPr lang="en-US" sz="2400" dirty="0" err="1">
                <a:solidFill>
                  <a:srgbClr val="8611AB"/>
                </a:solidFill>
                <a:latin typeface="Baskerville Old Face" panose="02020602080505020303" pitchFamily="18" charset="0"/>
              </a:rPr>
              <a:t>Doina</a:t>
            </a:r>
            <a:r>
              <a:rPr lang="en-US" sz="2400" dirty="0">
                <a:solidFill>
                  <a:srgbClr val="8611AB"/>
                </a:solidFill>
                <a:latin typeface="Baskerville Old Face" panose="02020602080505020303" pitchFamily="18" charset="0"/>
              </a:rPr>
              <a:t> </a:t>
            </a:r>
            <a:r>
              <a:rPr lang="en-US" sz="2400" dirty="0" err="1">
                <a:solidFill>
                  <a:srgbClr val="8611AB"/>
                </a:solidFill>
                <a:latin typeface="Baskerville Old Face" panose="02020602080505020303" pitchFamily="18" charset="0"/>
              </a:rPr>
              <a:t>Dobre</a:t>
            </a:r>
            <a:r>
              <a:rPr lang="en-US" sz="2400" dirty="0">
                <a:latin typeface="Baskerville Old Face" panose="02020602080505020303" pitchFamily="18" charset="0"/>
              </a:rPr>
              <a:t>. </a:t>
            </a:r>
          </a:p>
          <a:p>
            <a:pPr marL="0" indent="0" algn="just">
              <a:buNone/>
            </a:pPr>
            <a:endParaRPr lang="en-US" sz="2400" dirty="0">
              <a:latin typeface="Baskerville Old Face" panose="02020602080505020303" pitchFamily="18" charset="0"/>
            </a:endParaRPr>
          </a:p>
          <a:p>
            <a:pPr marL="0" indent="0" algn="just">
              <a:buNone/>
            </a:pPr>
            <a:r>
              <a:rPr lang="en-US" sz="2400" dirty="0">
                <a:latin typeface="Baskerville Old Face" panose="02020602080505020303" pitchFamily="18" charset="0"/>
              </a:rPr>
              <a:t>All the books are written entirely by the students and they are then translated into English by the students. </a:t>
            </a:r>
          </a:p>
          <a:p>
            <a:pPr marL="0" indent="0" algn="just">
              <a:buNone/>
            </a:pPr>
            <a:endParaRPr lang="en-US" sz="2400" dirty="0">
              <a:latin typeface="Baskerville Old Face" panose="02020602080505020303" pitchFamily="18" charset="0"/>
            </a:endParaRPr>
          </a:p>
        </p:txBody>
      </p:sp>
      <p:pic>
        <p:nvPicPr>
          <p:cNvPr id="4" name="Picture 3">
            <a:extLst>
              <a:ext uri="{FF2B5EF4-FFF2-40B4-BE49-F238E27FC236}">
                <a16:creationId xmlns:a16="http://schemas.microsoft.com/office/drawing/2014/main" id="{DE0B8E9C-356A-4E58-877A-38465706D7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59" y="-1"/>
            <a:ext cx="1407031" cy="1376039"/>
          </a:xfrm>
          <a:prstGeom prst="rect">
            <a:avLst/>
          </a:prstGeom>
        </p:spPr>
      </p:pic>
    </p:spTree>
    <p:extLst>
      <p:ext uri="{BB962C8B-B14F-4D97-AF65-F5344CB8AC3E}">
        <p14:creationId xmlns:p14="http://schemas.microsoft.com/office/powerpoint/2010/main" val="4135328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106C2-17AA-407E-9DB6-6B2B9DADA3E7}"/>
              </a:ext>
            </a:extLst>
          </p:cNvPr>
          <p:cNvSpPr>
            <a:spLocks noGrp="1"/>
          </p:cNvSpPr>
          <p:nvPr>
            <p:ph type="title"/>
          </p:nvPr>
        </p:nvSpPr>
        <p:spPr/>
        <p:txBody>
          <a:bodyPr/>
          <a:lstStyle/>
          <a:p>
            <a:pPr algn="ctr"/>
            <a:r>
              <a:rPr lang="en-US" sz="5400" b="1" dirty="0">
                <a:solidFill>
                  <a:srgbClr val="8611AB"/>
                </a:solidFill>
                <a:latin typeface="Baskerville Old Face" panose="02020602080505020303" pitchFamily="18" charset="0"/>
              </a:rPr>
              <a:t>Students’ creations</a:t>
            </a:r>
            <a:endParaRPr lang="en-US" b="1" dirty="0">
              <a:solidFill>
                <a:srgbClr val="8611AB"/>
              </a:solidFill>
              <a:latin typeface="Baskerville Old Face" panose="02020602080505020303" pitchFamily="18" charset="0"/>
            </a:endParaRPr>
          </a:p>
        </p:txBody>
      </p:sp>
      <p:sp>
        <p:nvSpPr>
          <p:cNvPr id="3" name="Content Placeholder 2">
            <a:extLst>
              <a:ext uri="{FF2B5EF4-FFF2-40B4-BE49-F238E27FC236}">
                <a16:creationId xmlns:a16="http://schemas.microsoft.com/office/drawing/2014/main" id="{D33AAB8A-E2B2-439E-96F1-75512CA7AC7A}"/>
              </a:ext>
            </a:extLst>
          </p:cNvPr>
          <p:cNvSpPr>
            <a:spLocks noGrp="1"/>
          </p:cNvSpPr>
          <p:nvPr>
            <p:ph idx="1"/>
          </p:nvPr>
        </p:nvSpPr>
        <p:spPr/>
        <p:txBody>
          <a:bodyPr/>
          <a:lstStyle/>
          <a:p>
            <a:pPr marL="0" lvl="0" indent="0" algn="just">
              <a:buClr>
                <a:srgbClr val="353535"/>
              </a:buClr>
              <a:buNone/>
            </a:pPr>
            <a:r>
              <a:rPr lang="en-US" sz="2400" dirty="0">
                <a:solidFill>
                  <a:prstClr val="black">
                    <a:lumMod val="75000"/>
                    <a:lumOff val="25000"/>
                  </a:prstClr>
                </a:solidFill>
                <a:latin typeface="Baskerville Old Face" panose="02020602080505020303" pitchFamily="18" charset="0"/>
              </a:rPr>
              <a:t>Our printed publications include:</a:t>
            </a:r>
          </a:p>
          <a:p>
            <a:pPr marL="0" lvl="0" indent="0" algn="just">
              <a:buClr>
                <a:srgbClr val="353535"/>
              </a:buClr>
              <a:buNone/>
            </a:pPr>
            <a:endParaRPr lang="en-US" sz="2400" dirty="0">
              <a:solidFill>
                <a:prstClr val="black">
                  <a:lumMod val="75000"/>
                  <a:lumOff val="25000"/>
                </a:prstClr>
              </a:solidFill>
              <a:latin typeface="Baskerville Old Face" panose="02020602080505020303" pitchFamily="18" charset="0"/>
            </a:endParaRPr>
          </a:p>
          <a:p>
            <a:pPr>
              <a:buFont typeface="Wingdings" panose="05000000000000000000" pitchFamily="2" charset="2"/>
              <a:buChar char="v"/>
            </a:pPr>
            <a:r>
              <a:rPr lang="en-US" sz="2400" dirty="0">
                <a:solidFill>
                  <a:srgbClr val="8611AB"/>
                </a:solidFill>
                <a:latin typeface="Baskerville Old Face" panose="02020602080505020303" pitchFamily="18" charset="0"/>
              </a:rPr>
              <a:t>Literature vs reality – writers and places of Romania</a:t>
            </a:r>
          </a:p>
          <a:p>
            <a:pPr>
              <a:buFont typeface="Wingdings" panose="05000000000000000000" pitchFamily="2" charset="2"/>
              <a:buChar char="v"/>
            </a:pPr>
            <a:r>
              <a:rPr lang="en-US" sz="2400" dirty="0">
                <a:solidFill>
                  <a:srgbClr val="8611AB"/>
                </a:solidFill>
                <a:latin typeface="Baskerville Old Face" panose="02020602080505020303" pitchFamily="18" charset="0"/>
              </a:rPr>
              <a:t>Dobrogea – an ancient Romanian land</a:t>
            </a:r>
          </a:p>
          <a:p>
            <a:pPr>
              <a:buFont typeface="Wingdings" panose="05000000000000000000" pitchFamily="2" charset="2"/>
              <a:buChar char="v"/>
            </a:pPr>
            <a:r>
              <a:rPr lang="en-US" sz="2400" dirty="0">
                <a:solidFill>
                  <a:srgbClr val="8611AB"/>
                </a:solidFill>
                <a:latin typeface="Baskerville Old Face" panose="02020602080505020303" pitchFamily="18" charset="0"/>
              </a:rPr>
              <a:t>Flowers, lakes, fairy tales – fantasy realms of Romania</a:t>
            </a:r>
          </a:p>
          <a:p>
            <a:pPr>
              <a:buFont typeface="Wingdings" panose="05000000000000000000" pitchFamily="2" charset="2"/>
              <a:buChar char="v"/>
            </a:pPr>
            <a:r>
              <a:rPr lang="en-US" sz="2400" dirty="0">
                <a:solidFill>
                  <a:srgbClr val="8611AB"/>
                </a:solidFill>
                <a:latin typeface="Baskerville Old Face" panose="02020602080505020303" pitchFamily="18" charset="0"/>
              </a:rPr>
              <a:t>The history of the Romanians on the Danube </a:t>
            </a:r>
          </a:p>
        </p:txBody>
      </p:sp>
      <p:pic>
        <p:nvPicPr>
          <p:cNvPr id="4" name="Picture 3">
            <a:extLst>
              <a:ext uri="{FF2B5EF4-FFF2-40B4-BE49-F238E27FC236}">
                <a16:creationId xmlns:a16="http://schemas.microsoft.com/office/drawing/2014/main" id="{F7C9BB4C-02D4-4C43-8B91-C6B49BD2BD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59" y="-1"/>
            <a:ext cx="1407031" cy="1376039"/>
          </a:xfrm>
          <a:prstGeom prst="rect">
            <a:avLst/>
          </a:prstGeom>
        </p:spPr>
      </p:pic>
    </p:spTree>
    <p:extLst>
      <p:ext uri="{BB962C8B-B14F-4D97-AF65-F5344CB8AC3E}">
        <p14:creationId xmlns:p14="http://schemas.microsoft.com/office/powerpoint/2010/main" val="4108776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CFA3B7-DA50-4954-911C-28CD432906B9}"/>
              </a:ext>
            </a:extLst>
          </p:cNvPr>
          <p:cNvSpPr>
            <a:spLocks noGrp="1"/>
          </p:cNvSpPr>
          <p:nvPr>
            <p:ph idx="1"/>
          </p:nvPr>
        </p:nvSpPr>
        <p:spPr>
          <a:xfrm>
            <a:off x="2761901" y="1944210"/>
            <a:ext cx="8570019" cy="1127463"/>
          </a:xfrm>
        </p:spPr>
        <p:txBody>
          <a:bodyPr>
            <a:normAutofit/>
          </a:bodyPr>
          <a:lstStyle/>
          <a:p>
            <a:pPr marL="0" indent="0" algn="ctr">
              <a:buNone/>
            </a:pPr>
            <a:r>
              <a:rPr lang="en-GB" sz="2400" dirty="0">
                <a:solidFill>
                  <a:schemeClr val="tx1"/>
                </a:solidFill>
                <a:latin typeface="Baskerville Old Face" panose="02020602080505020303" pitchFamily="18" charset="0"/>
              </a:rPr>
              <a:t>Our school will be participating in eight separate </a:t>
            </a:r>
            <a:r>
              <a:rPr lang="en-GB" sz="2400" b="1" dirty="0">
                <a:solidFill>
                  <a:schemeClr val="accent5">
                    <a:lumMod val="75000"/>
                  </a:schemeClr>
                </a:solidFill>
                <a:latin typeface="Baskerville Old Face" panose="02020602080505020303" pitchFamily="18" charset="0"/>
              </a:rPr>
              <a:t>Erasmus +</a:t>
            </a:r>
            <a:r>
              <a:rPr lang="en-GB" sz="2400" dirty="0">
                <a:solidFill>
                  <a:schemeClr val="tx1"/>
                </a:solidFill>
                <a:latin typeface="Baskerville Old Face" panose="02020602080505020303" pitchFamily="18" charset="0"/>
              </a:rPr>
              <a:t> projects between 2018-2020.</a:t>
            </a:r>
          </a:p>
        </p:txBody>
      </p:sp>
      <p:pic>
        <p:nvPicPr>
          <p:cNvPr id="4" name="Picture 3">
            <a:extLst>
              <a:ext uri="{FF2B5EF4-FFF2-40B4-BE49-F238E27FC236}">
                <a16:creationId xmlns:a16="http://schemas.microsoft.com/office/drawing/2014/main" id="{0667A5D6-04A6-42E7-B943-C1D74ABAD5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59" y="-1"/>
            <a:ext cx="1407031" cy="1376039"/>
          </a:xfrm>
          <a:prstGeom prst="rect">
            <a:avLst/>
          </a:prstGeom>
        </p:spPr>
      </p:pic>
      <p:pic>
        <p:nvPicPr>
          <p:cNvPr id="1026" name="Picture 2" descr="No automatic alt text available.">
            <a:extLst>
              <a:ext uri="{FF2B5EF4-FFF2-40B4-BE49-F238E27FC236}">
                <a16:creationId xmlns:a16="http://schemas.microsoft.com/office/drawing/2014/main" id="{76385B75-BC6A-4E03-A481-E3401E5346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0445" y="3318029"/>
            <a:ext cx="5592933" cy="34289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scoala5cp.ro/wp/wp-content/uploads/2018/10/EU-flag-Erasmus.jpg">
            <a:extLst>
              <a:ext uri="{FF2B5EF4-FFF2-40B4-BE49-F238E27FC236}">
                <a16:creationId xmlns:a16="http://schemas.microsoft.com/office/drawing/2014/main" id="{9A8DC77A-FA0B-4F43-B4D6-5AF2250F13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2190" y="144263"/>
            <a:ext cx="6489578" cy="1597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322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5401FA-2B85-42AD-983C-A9F0C111CE2B}"/>
              </a:ext>
            </a:extLst>
          </p:cNvPr>
          <p:cNvSpPr>
            <a:spLocks noGrp="1"/>
          </p:cNvSpPr>
          <p:nvPr>
            <p:ph idx="1"/>
          </p:nvPr>
        </p:nvSpPr>
        <p:spPr>
          <a:xfrm>
            <a:off x="2589212" y="2133600"/>
            <a:ext cx="8915400" cy="4252210"/>
          </a:xfrm>
        </p:spPr>
        <p:txBody>
          <a:bodyPr>
            <a:normAutofit lnSpcReduction="10000"/>
          </a:bodyPr>
          <a:lstStyle/>
          <a:p>
            <a:pPr marL="0" lvl="0" indent="0">
              <a:buClr>
                <a:srgbClr val="353535"/>
              </a:buClr>
              <a:buNone/>
            </a:pPr>
            <a:r>
              <a:rPr lang="en-US" sz="2400" dirty="0">
                <a:solidFill>
                  <a:schemeClr val="accent5">
                    <a:lumMod val="75000"/>
                  </a:schemeClr>
                </a:solidFill>
                <a:latin typeface="Baskerville Old Face" panose="02020602080505020303" pitchFamily="18" charset="0"/>
              </a:rPr>
              <a:t>WE</a:t>
            </a:r>
            <a:r>
              <a:rPr lang="en-US" sz="2400" dirty="0">
                <a:solidFill>
                  <a:prstClr val="black"/>
                </a:solidFill>
                <a:latin typeface="Baskerville Old Face" panose="02020602080505020303" pitchFamily="18" charset="0"/>
              </a:rPr>
              <a:t> are involved in several European projects through the </a:t>
            </a:r>
            <a:r>
              <a:rPr lang="en-US" sz="2400" b="1" dirty="0">
                <a:solidFill>
                  <a:schemeClr val="accent5">
                    <a:lumMod val="75000"/>
                  </a:schemeClr>
                </a:solidFill>
                <a:latin typeface="Baskerville Old Face" panose="02020602080505020303" pitchFamily="18" charset="0"/>
              </a:rPr>
              <a:t>Erasmus +</a:t>
            </a:r>
            <a:r>
              <a:rPr lang="en-US" sz="2400" dirty="0">
                <a:solidFill>
                  <a:schemeClr val="accent5">
                    <a:lumMod val="75000"/>
                  </a:schemeClr>
                </a:solidFill>
                <a:latin typeface="Baskerville Old Face" panose="02020602080505020303" pitchFamily="18" charset="0"/>
              </a:rPr>
              <a:t> </a:t>
            </a:r>
            <a:r>
              <a:rPr lang="en-US" sz="2400" dirty="0">
                <a:solidFill>
                  <a:prstClr val="black"/>
                </a:solidFill>
                <a:latin typeface="Baskerville Old Face" panose="02020602080505020303" pitchFamily="18" charset="0"/>
              </a:rPr>
              <a:t>programmes, including:</a:t>
            </a:r>
          </a:p>
          <a:p>
            <a:pPr marL="0" lvl="0" indent="0">
              <a:buClr>
                <a:srgbClr val="353535"/>
              </a:buClr>
              <a:buNone/>
            </a:pPr>
            <a:endParaRPr lang="en-US" sz="2400" dirty="0">
              <a:solidFill>
                <a:prstClr val="black"/>
              </a:solidFill>
              <a:latin typeface="Baskerville Old Face" panose="02020602080505020303" pitchFamily="18" charset="0"/>
            </a:endParaRPr>
          </a:p>
          <a:p>
            <a:pPr lvl="0">
              <a:buClr>
                <a:srgbClr val="353535"/>
              </a:buClr>
              <a:buFont typeface="Wingdings" panose="05000000000000000000" pitchFamily="2" charset="2"/>
              <a:buChar char="Ø"/>
            </a:pPr>
            <a:r>
              <a:rPr lang="en-US" sz="2400" dirty="0">
                <a:solidFill>
                  <a:prstClr val="black"/>
                </a:solidFill>
                <a:latin typeface="Baskerville Old Face" panose="02020602080505020303" pitchFamily="18" charset="0"/>
              </a:rPr>
              <a:t>The European Heritage Project</a:t>
            </a:r>
          </a:p>
          <a:p>
            <a:pPr lvl="0">
              <a:buClr>
                <a:srgbClr val="353535"/>
              </a:buClr>
              <a:buFont typeface="Wingdings" panose="05000000000000000000" pitchFamily="2" charset="2"/>
              <a:buChar char="Ø"/>
            </a:pPr>
            <a:r>
              <a:rPr lang="en-US" sz="2400" dirty="0">
                <a:solidFill>
                  <a:prstClr val="black"/>
                </a:solidFill>
                <a:latin typeface="Baskerville Old Face" panose="02020602080505020303" pitchFamily="18" charset="0"/>
              </a:rPr>
              <a:t>Rembrandts Movie Camera</a:t>
            </a:r>
          </a:p>
          <a:p>
            <a:pPr lvl="0">
              <a:buClr>
                <a:srgbClr val="353535"/>
              </a:buClr>
              <a:buFont typeface="Wingdings" panose="05000000000000000000" pitchFamily="2" charset="2"/>
              <a:buChar char="Ø"/>
            </a:pPr>
            <a:r>
              <a:rPr lang="en-US" sz="2400" dirty="0">
                <a:solidFill>
                  <a:prstClr val="black"/>
                </a:solidFill>
                <a:latin typeface="Baskerville Old Face" panose="02020602080505020303" pitchFamily="18" charset="0"/>
              </a:rPr>
              <a:t>Innovating by Doing Experiments about Leonardo</a:t>
            </a:r>
          </a:p>
          <a:p>
            <a:pPr lvl="0">
              <a:buClr>
                <a:srgbClr val="353535"/>
              </a:buClr>
              <a:buFont typeface="Wingdings" panose="05000000000000000000" pitchFamily="2" charset="2"/>
              <a:buChar char="Ø"/>
            </a:pPr>
            <a:r>
              <a:rPr lang="en-US" sz="2400" dirty="0">
                <a:solidFill>
                  <a:prstClr val="black"/>
                </a:solidFill>
                <a:latin typeface="Baskerville Old Face" panose="02020602080505020303" pitchFamily="18" charset="0"/>
              </a:rPr>
              <a:t>Power of Friendship: antibullying programme for schools </a:t>
            </a:r>
          </a:p>
          <a:p>
            <a:pPr lvl="0">
              <a:buClr>
                <a:srgbClr val="353535"/>
              </a:buClr>
              <a:buFont typeface="Wingdings" panose="05000000000000000000" pitchFamily="2" charset="2"/>
              <a:buChar char="Ø"/>
            </a:pPr>
            <a:r>
              <a:rPr lang="en-US" sz="2400" dirty="0">
                <a:solidFill>
                  <a:prstClr val="black"/>
                </a:solidFill>
                <a:latin typeface="Baskerville Old Face" panose="02020602080505020303" pitchFamily="18" charset="0"/>
              </a:rPr>
              <a:t>ACE (Acceptance, Citizenship and Equality)  </a:t>
            </a:r>
          </a:p>
          <a:p>
            <a:pPr lvl="0">
              <a:buClr>
                <a:srgbClr val="353535"/>
              </a:buClr>
              <a:buFont typeface="Wingdings" panose="05000000000000000000" pitchFamily="2" charset="2"/>
              <a:buChar char="Ø"/>
            </a:pPr>
            <a:r>
              <a:rPr lang="en-US" sz="2400" dirty="0">
                <a:solidFill>
                  <a:prstClr val="black"/>
                </a:solidFill>
                <a:latin typeface="Baskerville Old Face" panose="02020602080505020303" pitchFamily="18" charset="0"/>
              </a:rPr>
              <a:t>Intercultural Dialogue between European Citizens </a:t>
            </a:r>
          </a:p>
          <a:p>
            <a:endParaRPr lang="en-US" dirty="0"/>
          </a:p>
        </p:txBody>
      </p:sp>
      <p:pic>
        <p:nvPicPr>
          <p:cNvPr id="4" name="Picture 3">
            <a:extLst>
              <a:ext uri="{FF2B5EF4-FFF2-40B4-BE49-F238E27FC236}">
                <a16:creationId xmlns:a16="http://schemas.microsoft.com/office/drawing/2014/main" id="{E831ECD3-55F1-4435-B5E0-7DB63DF49F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59" y="-1"/>
            <a:ext cx="1407031" cy="1376039"/>
          </a:xfrm>
          <a:prstGeom prst="rect">
            <a:avLst/>
          </a:prstGeom>
        </p:spPr>
      </p:pic>
      <p:pic>
        <p:nvPicPr>
          <p:cNvPr id="5" name="Picture 4" descr="http://www.scoala5cp.ro/wp/wp-content/uploads/2018/10/EU-flag-Erasmus.jpg">
            <a:extLst>
              <a:ext uri="{FF2B5EF4-FFF2-40B4-BE49-F238E27FC236}">
                <a16:creationId xmlns:a16="http://schemas.microsoft.com/office/drawing/2014/main" id="{37C8A47D-886B-4A4E-9FC0-EE7DA24413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2190" y="144263"/>
            <a:ext cx="6489578" cy="1597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170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DC850-4856-4D53-905A-B55D213C9CDE}"/>
              </a:ext>
            </a:extLst>
          </p:cNvPr>
          <p:cNvSpPr>
            <a:spLocks noGrp="1"/>
          </p:cNvSpPr>
          <p:nvPr>
            <p:ph type="title"/>
          </p:nvPr>
        </p:nvSpPr>
        <p:spPr/>
        <p:txBody>
          <a:bodyPr>
            <a:normAutofit/>
          </a:bodyPr>
          <a:lstStyle/>
          <a:p>
            <a:pPr algn="ctr"/>
            <a:r>
              <a:rPr lang="en-US" sz="5400" b="1" dirty="0">
                <a:solidFill>
                  <a:schemeClr val="accent5">
                    <a:lumMod val="75000"/>
                  </a:schemeClr>
                </a:solidFill>
                <a:latin typeface="Baskerville Old Face" panose="02020602080505020303" pitchFamily="18" charset="0"/>
              </a:rPr>
              <a:t>Activities </a:t>
            </a:r>
          </a:p>
        </p:txBody>
      </p:sp>
      <p:sp>
        <p:nvSpPr>
          <p:cNvPr id="3" name="Content Placeholder 2">
            <a:extLst>
              <a:ext uri="{FF2B5EF4-FFF2-40B4-BE49-F238E27FC236}">
                <a16:creationId xmlns:a16="http://schemas.microsoft.com/office/drawing/2014/main" id="{89C57937-FADF-46F5-9E9C-EE2AE70FF7DB}"/>
              </a:ext>
            </a:extLst>
          </p:cNvPr>
          <p:cNvSpPr>
            <a:spLocks noGrp="1"/>
          </p:cNvSpPr>
          <p:nvPr>
            <p:ph idx="1"/>
          </p:nvPr>
        </p:nvSpPr>
        <p:spPr>
          <a:xfrm>
            <a:off x="2589212" y="2133600"/>
            <a:ext cx="8915400" cy="4417102"/>
          </a:xfrm>
        </p:spPr>
        <p:txBody>
          <a:bodyPr>
            <a:normAutofit/>
          </a:bodyPr>
          <a:lstStyle/>
          <a:p>
            <a:pPr marL="0" indent="0" algn="just">
              <a:buNone/>
            </a:pPr>
            <a:r>
              <a:rPr lang="en-US" sz="2400" dirty="0">
                <a:latin typeface="Baskerville Old Face" panose="02020602080505020303" pitchFamily="18" charset="0"/>
              </a:rPr>
              <a:t>Our school’s students always have great ideas of spending time together and getting everyone from the school involved in a variety of activities. </a:t>
            </a:r>
          </a:p>
          <a:p>
            <a:pPr marL="0" indent="0" algn="just">
              <a:buNone/>
            </a:pPr>
            <a:endParaRPr lang="en-US" sz="2400" dirty="0">
              <a:latin typeface="Baskerville Old Face" panose="02020602080505020303" pitchFamily="18" charset="0"/>
            </a:endParaRPr>
          </a:p>
          <a:p>
            <a:pPr marL="0" indent="0" algn="just">
              <a:buNone/>
            </a:pPr>
            <a:r>
              <a:rPr lang="en-US" sz="2400" dirty="0">
                <a:latin typeface="Baskerville Old Face" panose="02020602080505020303" pitchFamily="18" charset="0"/>
              </a:rPr>
              <a:t>Sometimes we learn the </a:t>
            </a:r>
            <a:r>
              <a:rPr lang="en-US" sz="2400" dirty="0">
                <a:solidFill>
                  <a:schemeClr val="accent5">
                    <a:lumMod val="75000"/>
                  </a:schemeClr>
                </a:solidFill>
                <a:latin typeface="Baskerville Old Face" panose="02020602080505020303" pitchFamily="18" charset="0"/>
              </a:rPr>
              <a:t>traffic rules </a:t>
            </a:r>
            <a:r>
              <a:rPr lang="en-US" sz="2400" dirty="0">
                <a:latin typeface="Baskerville Old Face" panose="02020602080505020303" pitchFamily="18" charset="0"/>
              </a:rPr>
              <a:t>with the </a:t>
            </a:r>
          </a:p>
          <a:p>
            <a:pPr marL="0" indent="0" algn="just">
              <a:buNone/>
            </a:pPr>
            <a:r>
              <a:rPr lang="en-US" sz="2400" dirty="0">
                <a:latin typeface="Baskerville Old Face" panose="02020602080505020303" pitchFamily="18" charset="0"/>
              </a:rPr>
              <a:t>help of a police officer. </a:t>
            </a:r>
          </a:p>
        </p:txBody>
      </p:sp>
      <p:pic>
        <p:nvPicPr>
          <p:cNvPr id="4" name="Picture 3">
            <a:extLst>
              <a:ext uri="{FF2B5EF4-FFF2-40B4-BE49-F238E27FC236}">
                <a16:creationId xmlns:a16="http://schemas.microsoft.com/office/drawing/2014/main" id="{6A3B6C9B-8775-4727-A2E5-51E78A19BE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59" y="-1"/>
            <a:ext cx="1407031" cy="1376039"/>
          </a:xfrm>
          <a:prstGeom prst="rect">
            <a:avLst/>
          </a:prstGeom>
        </p:spPr>
      </p:pic>
      <p:pic>
        <p:nvPicPr>
          <p:cNvPr id="6" name="Picture 5">
            <a:extLst>
              <a:ext uri="{FF2B5EF4-FFF2-40B4-BE49-F238E27FC236}">
                <a16:creationId xmlns:a16="http://schemas.microsoft.com/office/drawing/2014/main" id="{67A48F12-52FA-4873-9884-CC310993C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4611" y="3039652"/>
            <a:ext cx="2503435" cy="3384585"/>
          </a:xfrm>
          <a:prstGeom prst="rect">
            <a:avLst/>
          </a:prstGeom>
        </p:spPr>
      </p:pic>
    </p:spTree>
    <p:extLst>
      <p:ext uri="{BB962C8B-B14F-4D97-AF65-F5344CB8AC3E}">
        <p14:creationId xmlns:p14="http://schemas.microsoft.com/office/powerpoint/2010/main" val="38173054"/>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1165</TotalTime>
  <Words>482</Words>
  <Application>Microsoft Office PowerPoint</Application>
  <PresentationFormat>Widescreen</PresentationFormat>
  <Paragraphs>61</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Baskerville Old Face</vt:lpstr>
      <vt:lpstr>Century Gothic</vt:lpstr>
      <vt:lpstr>Wingdings</vt:lpstr>
      <vt:lpstr>Wingdings 3</vt:lpstr>
      <vt:lpstr>Wisp</vt:lpstr>
      <vt:lpstr>My School</vt:lpstr>
      <vt:lpstr>Who we are</vt:lpstr>
      <vt:lpstr>Facilities </vt:lpstr>
      <vt:lpstr> The educational offer</vt:lpstr>
      <vt:lpstr>Students’ creations</vt:lpstr>
      <vt:lpstr>Students’ creations</vt:lpstr>
      <vt:lpstr>PowerPoint Presentation</vt:lpstr>
      <vt:lpstr>PowerPoint Presentation</vt:lpstr>
      <vt:lpstr>Activities </vt:lpstr>
      <vt:lpstr>Activities</vt:lpstr>
      <vt:lpstr>Activities</vt:lpstr>
      <vt:lpstr>Activities</vt:lpstr>
      <vt:lpstr>Activities</vt:lpstr>
      <vt:lpstr>Activities</vt:lpstr>
      <vt:lpstr>Activities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SCHOOL</dc:title>
  <dc:creator>Gabi Botezatu</dc:creator>
  <cp:lastModifiedBy>Sc.5</cp:lastModifiedBy>
  <cp:revision>33</cp:revision>
  <dcterms:created xsi:type="dcterms:W3CDTF">2018-10-21T15:32:44Z</dcterms:created>
  <dcterms:modified xsi:type="dcterms:W3CDTF">2019-01-02T08:52:39Z</dcterms:modified>
</cp:coreProperties>
</file>