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32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35C4-58CE-4A8D-ADB0-E77D6FEBB197}" type="datetimeFigureOut">
              <a:rPr lang="tr-TR" smtClean="0"/>
              <a:t>22.02.2019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BABD-B68E-47E4-8E33-65CF059F4B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35C4-58CE-4A8D-ADB0-E77D6FEBB197}" type="datetimeFigureOut">
              <a:rPr lang="tr-TR" smtClean="0"/>
              <a:t>22.02.2019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BABD-B68E-47E4-8E33-65CF059F4B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35C4-58CE-4A8D-ADB0-E77D6FEBB197}" type="datetimeFigureOut">
              <a:rPr lang="tr-TR" smtClean="0"/>
              <a:t>22.02.2019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BABD-B68E-47E4-8E33-65CF059F4B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35C4-58CE-4A8D-ADB0-E77D6FEBB197}" type="datetimeFigureOut">
              <a:rPr lang="tr-TR" smtClean="0"/>
              <a:t>22.02.2019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BABD-B68E-47E4-8E33-65CF059F4B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35C4-58CE-4A8D-ADB0-E77D6FEBB197}" type="datetimeFigureOut">
              <a:rPr lang="tr-TR" smtClean="0"/>
              <a:t>22.02.2019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BABD-B68E-47E4-8E33-65CF059F4B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35C4-58CE-4A8D-ADB0-E77D6FEBB197}" type="datetimeFigureOut">
              <a:rPr lang="tr-TR" smtClean="0"/>
              <a:t>22.02.2019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BABD-B68E-47E4-8E33-65CF059F4B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35C4-58CE-4A8D-ADB0-E77D6FEBB197}" type="datetimeFigureOut">
              <a:rPr lang="tr-TR" smtClean="0"/>
              <a:t>22.02.2019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BABD-B68E-47E4-8E33-65CF059F4B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35C4-58CE-4A8D-ADB0-E77D6FEBB197}" type="datetimeFigureOut">
              <a:rPr lang="tr-TR" smtClean="0"/>
              <a:t>22.02.2019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BABD-B68E-47E4-8E33-65CF059F4B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35C4-58CE-4A8D-ADB0-E77D6FEBB197}" type="datetimeFigureOut">
              <a:rPr lang="tr-TR" smtClean="0"/>
              <a:t>22.02.2019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BABD-B68E-47E4-8E33-65CF059F4B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35C4-58CE-4A8D-ADB0-E77D6FEBB197}" type="datetimeFigureOut">
              <a:rPr lang="tr-TR" smtClean="0"/>
              <a:t>22.02.2019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BABD-B68E-47E4-8E33-65CF059F4B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35C4-58CE-4A8D-ADB0-E77D6FEBB197}" type="datetimeFigureOut">
              <a:rPr lang="tr-TR" smtClean="0"/>
              <a:t>22.02.2019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BABD-B68E-47E4-8E33-65CF059F4B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635C4-58CE-4A8D-ADB0-E77D6FEBB197}" type="datetimeFigureOut">
              <a:rPr lang="tr-TR" smtClean="0"/>
              <a:t>22.02.2019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BABD-B68E-47E4-8E33-65CF059F4B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471858" cy="1512876"/>
          </a:xfrm>
        </p:spPr>
        <p:txBody>
          <a:bodyPr>
            <a:normAutofit/>
          </a:bodyPr>
          <a:lstStyle/>
          <a:p>
            <a:r>
              <a:rPr lang="tr-TR" sz="2400" b="1" i="1" dirty="0" err="1"/>
              <a:t>Gender</a:t>
            </a:r>
            <a:r>
              <a:rPr lang="tr-TR" sz="2400" b="1" i="1" dirty="0"/>
              <a:t> </a:t>
            </a:r>
            <a:r>
              <a:rPr lang="tr-TR" sz="2400" b="1" i="1" dirty="0" err="1"/>
              <a:t>Roles</a:t>
            </a:r>
            <a:r>
              <a:rPr lang="tr-TR" sz="2400" b="1" i="1" dirty="0"/>
              <a:t> in </a:t>
            </a:r>
            <a:r>
              <a:rPr lang="tr-TR" sz="2400" b="1" i="1" dirty="0" err="1"/>
              <a:t>Media</a:t>
            </a:r>
            <a:r>
              <a:rPr lang="tr-TR" sz="2400" b="1" i="1" dirty="0"/>
              <a:t> </a:t>
            </a:r>
            <a:r>
              <a:rPr lang="tr-TR" sz="2400" b="1" i="1" dirty="0" err="1"/>
              <a:t>and</a:t>
            </a:r>
            <a:r>
              <a:rPr lang="tr-TR" sz="2400" b="1" i="1" dirty="0"/>
              <a:t> </a:t>
            </a:r>
            <a:r>
              <a:rPr lang="tr-TR" sz="2400" b="1" i="1" dirty="0" err="1"/>
              <a:t>Literature</a:t>
            </a:r>
            <a:r>
              <a:rPr lang="tr-TR" sz="2400" dirty="0"/>
              <a:t/>
            </a:r>
            <a:br>
              <a:rPr lang="tr-TR" sz="2400" dirty="0"/>
            </a:br>
            <a:endParaRPr lang="tr-TR" sz="2400" dirty="0"/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3714744" y="357166"/>
            <a:ext cx="5111750" cy="607223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media</a:t>
            </a:r>
            <a:r>
              <a:rPr lang="tr-TR" sz="2000" dirty="0"/>
              <a:t> </a:t>
            </a:r>
            <a:r>
              <a:rPr lang="tr-TR" sz="2000" dirty="0" err="1"/>
              <a:t>may</a:t>
            </a:r>
            <a:r>
              <a:rPr lang="tr-TR" sz="2000" dirty="0"/>
              <a:t> </a:t>
            </a:r>
            <a:r>
              <a:rPr lang="tr-TR" sz="2000" dirty="0" err="1"/>
              <a:t>just</a:t>
            </a:r>
            <a:r>
              <a:rPr lang="tr-TR" sz="2000" dirty="0"/>
              <a:t> be a </a:t>
            </a:r>
            <a:r>
              <a:rPr lang="tr-TR" sz="2000" dirty="0" err="1"/>
              <a:t>simple</a:t>
            </a:r>
            <a:r>
              <a:rPr lang="tr-TR" sz="2000" dirty="0"/>
              <a:t> </a:t>
            </a:r>
            <a:r>
              <a:rPr lang="tr-TR" sz="2000" dirty="0" err="1"/>
              <a:t>made</a:t>
            </a:r>
            <a:r>
              <a:rPr lang="tr-TR" sz="2000" dirty="0"/>
              <a:t> </a:t>
            </a:r>
            <a:r>
              <a:rPr lang="tr-TR" sz="2000" dirty="0" err="1"/>
              <a:t>up</a:t>
            </a:r>
            <a:r>
              <a:rPr lang="tr-TR" sz="2000" dirty="0"/>
              <a:t> </a:t>
            </a:r>
            <a:r>
              <a:rPr lang="tr-TR" sz="2000" dirty="0" err="1"/>
              <a:t>fantasy</a:t>
            </a:r>
            <a:r>
              <a:rPr lang="tr-TR" sz="2000" dirty="0"/>
              <a:t>, but </a:t>
            </a:r>
            <a:r>
              <a:rPr lang="tr-TR" sz="2000" dirty="0" err="1"/>
              <a:t>does</a:t>
            </a:r>
            <a:r>
              <a:rPr lang="tr-TR" sz="2000" dirty="0"/>
              <a:t> </a:t>
            </a:r>
            <a:r>
              <a:rPr lang="tr-TR" sz="2000" dirty="0" err="1"/>
              <a:t>this</a:t>
            </a:r>
            <a:r>
              <a:rPr lang="tr-TR" sz="2000" dirty="0"/>
              <a:t> </a:t>
            </a:r>
            <a:r>
              <a:rPr lang="tr-TR" sz="2000" dirty="0" err="1"/>
              <a:t>unbalanced</a:t>
            </a:r>
            <a:r>
              <a:rPr lang="tr-TR" sz="2000" dirty="0"/>
              <a:t> </a:t>
            </a:r>
            <a:r>
              <a:rPr lang="tr-TR" sz="2000" dirty="0" err="1"/>
              <a:t>representation</a:t>
            </a:r>
            <a:r>
              <a:rPr lang="tr-TR" sz="2000" dirty="0"/>
              <a:t> of </a:t>
            </a:r>
            <a:r>
              <a:rPr lang="tr-TR" sz="2000" dirty="0" err="1"/>
              <a:t>gender</a:t>
            </a:r>
            <a:r>
              <a:rPr lang="tr-TR" sz="2000" dirty="0"/>
              <a:t> </a:t>
            </a:r>
            <a:r>
              <a:rPr lang="tr-TR" sz="2000" dirty="0" err="1"/>
              <a:t>roles</a:t>
            </a:r>
            <a:r>
              <a:rPr lang="tr-TR" sz="2000" dirty="0"/>
              <a:t> </a:t>
            </a:r>
            <a:r>
              <a:rPr lang="tr-TR" sz="2000" dirty="0" err="1"/>
              <a:t>actually</a:t>
            </a:r>
            <a:r>
              <a:rPr lang="tr-TR" sz="2000" dirty="0"/>
              <a:t> </a:t>
            </a:r>
            <a:r>
              <a:rPr lang="tr-TR" sz="2000" dirty="0" err="1"/>
              <a:t>affect</a:t>
            </a:r>
            <a:r>
              <a:rPr lang="tr-TR" sz="2000" dirty="0"/>
              <a:t> </a:t>
            </a:r>
            <a:r>
              <a:rPr lang="tr-TR" sz="2000" dirty="0" err="1"/>
              <a:t>people</a:t>
            </a:r>
            <a:r>
              <a:rPr lang="tr-TR" sz="2000" dirty="0"/>
              <a:t>? </a:t>
            </a:r>
            <a:r>
              <a:rPr lang="tr-TR" sz="2000" dirty="0" err="1"/>
              <a:t>In</a:t>
            </a:r>
            <a:r>
              <a:rPr lang="tr-TR" sz="2000" dirty="0"/>
              <a:t> </a:t>
            </a:r>
            <a:r>
              <a:rPr lang="tr-TR" sz="2000" dirty="0" err="1"/>
              <a:t>adolescents</a:t>
            </a:r>
            <a:r>
              <a:rPr lang="tr-TR" sz="2000" dirty="0"/>
              <a:t>, “dominant </a:t>
            </a:r>
            <a:r>
              <a:rPr lang="tr-TR" sz="2000" dirty="0" err="1"/>
              <a:t>gender</a:t>
            </a:r>
            <a:r>
              <a:rPr lang="tr-TR" sz="2000" dirty="0"/>
              <a:t> </a:t>
            </a:r>
            <a:r>
              <a:rPr lang="tr-TR" sz="2000" dirty="0" err="1"/>
              <a:t>images</a:t>
            </a:r>
            <a:r>
              <a:rPr lang="tr-TR" sz="2000" dirty="0"/>
              <a:t> on </a:t>
            </a:r>
            <a:r>
              <a:rPr lang="tr-TR" sz="2000" dirty="0" err="1"/>
              <a:t>television</a:t>
            </a:r>
            <a:r>
              <a:rPr lang="tr-TR" sz="2000" dirty="0"/>
              <a:t> </a:t>
            </a:r>
            <a:r>
              <a:rPr lang="tr-TR" sz="2000" dirty="0" err="1"/>
              <a:t>may</a:t>
            </a:r>
            <a:r>
              <a:rPr lang="tr-TR" sz="2000" dirty="0"/>
              <a:t> </a:t>
            </a:r>
            <a:r>
              <a:rPr lang="tr-TR" sz="2000" dirty="0" err="1"/>
              <a:t>tend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reinforce</a:t>
            </a:r>
            <a:r>
              <a:rPr lang="tr-TR" sz="2000" dirty="0"/>
              <a:t> </a:t>
            </a:r>
            <a:r>
              <a:rPr lang="tr-TR" sz="2000" dirty="0" err="1"/>
              <a:t>traditional</a:t>
            </a:r>
            <a:r>
              <a:rPr lang="tr-TR" sz="2000" dirty="0"/>
              <a:t> </a:t>
            </a:r>
            <a:r>
              <a:rPr lang="tr-TR" sz="2000" dirty="0" err="1"/>
              <a:t>expectations</a:t>
            </a:r>
            <a:r>
              <a:rPr lang="tr-TR" sz="2000" dirty="0"/>
              <a:t>” . </a:t>
            </a:r>
            <a:r>
              <a:rPr lang="tr-TR" sz="2000" dirty="0" err="1"/>
              <a:t>In</a:t>
            </a:r>
            <a:r>
              <a:rPr lang="tr-TR" sz="2000" dirty="0"/>
              <a:t> </a:t>
            </a:r>
            <a:r>
              <a:rPr lang="tr-TR" sz="2000" dirty="0" err="1"/>
              <a:t>other</a:t>
            </a:r>
            <a:r>
              <a:rPr lang="tr-TR" sz="2000" dirty="0"/>
              <a:t> </a:t>
            </a:r>
            <a:r>
              <a:rPr lang="tr-TR" sz="2000" dirty="0" err="1"/>
              <a:t>words</a:t>
            </a:r>
            <a:r>
              <a:rPr lang="tr-TR" sz="2000" dirty="0"/>
              <a:t>, </a:t>
            </a:r>
            <a:r>
              <a:rPr lang="tr-TR" sz="2000" dirty="0" err="1"/>
              <a:t>television</a:t>
            </a:r>
            <a:r>
              <a:rPr lang="tr-TR" sz="2000" dirty="0"/>
              <a:t> </a:t>
            </a:r>
            <a:r>
              <a:rPr lang="tr-TR" sz="2000" dirty="0" err="1"/>
              <a:t>reinforces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concept</a:t>
            </a:r>
            <a:r>
              <a:rPr lang="tr-TR" sz="2000" dirty="0"/>
              <a:t> of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male</a:t>
            </a:r>
            <a:r>
              <a:rPr lang="tr-TR" sz="2000" dirty="0"/>
              <a:t> as </a:t>
            </a:r>
            <a:r>
              <a:rPr lang="tr-TR" sz="2000" dirty="0" err="1"/>
              <a:t>head</a:t>
            </a:r>
            <a:r>
              <a:rPr lang="tr-TR" sz="2000" dirty="0"/>
              <a:t> of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house</a:t>
            </a:r>
            <a:r>
              <a:rPr lang="tr-TR" sz="2000" dirty="0"/>
              <a:t>,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female</a:t>
            </a:r>
            <a:r>
              <a:rPr lang="tr-TR" sz="2000" dirty="0"/>
              <a:t> as </a:t>
            </a:r>
            <a:r>
              <a:rPr lang="tr-TR" sz="2000" dirty="0" err="1"/>
              <a:t>housewife</a:t>
            </a:r>
            <a:r>
              <a:rPr lang="tr-TR" sz="2000" dirty="0"/>
              <a:t>. </a:t>
            </a:r>
            <a:r>
              <a:rPr lang="tr-TR" sz="2000" dirty="0" err="1"/>
              <a:t>This</a:t>
            </a:r>
            <a:r>
              <a:rPr lang="tr-TR" sz="2000" dirty="0"/>
              <a:t> </a:t>
            </a:r>
            <a:r>
              <a:rPr lang="tr-TR" sz="2000" dirty="0" err="1"/>
              <a:t>could</a:t>
            </a:r>
            <a:r>
              <a:rPr lang="tr-TR" sz="2000" dirty="0"/>
              <a:t> be a </a:t>
            </a:r>
            <a:r>
              <a:rPr lang="tr-TR" sz="2000" dirty="0" err="1"/>
              <a:t>result</a:t>
            </a:r>
            <a:r>
              <a:rPr lang="tr-TR" sz="2000" dirty="0"/>
              <a:t> of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minor</a:t>
            </a:r>
            <a:r>
              <a:rPr lang="tr-TR" sz="2000" dirty="0"/>
              <a:t> </a:t>
            </a:r>
            <a:r>
              <a:rPr lang="tr-TR" sz="2000" dirty="0" err="1"/>
              <a:t>roles</a:t>
            </a:r>
            <a:r>
              <a:rPr lang="tr-TR" sz="2000" dirty="0"/>
              <a:t> </a:t>
            </a:r>
            <a:r>
              <a:rPr lang="tr-TR" sz="2000" dirty="0" err="1"/>
              <a:t>that</a:t>
            </a:r>
            <a:r>
              <a:rPr lang="tr-TR" sz="2000" dirty="0"/>
              <a:t> </a:t>
            </a:r>
            <a:r>
              <a:rPr lang="tr-TR" sz="2000" dirty="0" err="1"/>
              <a:t>women</a:t>
            </a:r>
            <a:r>
              <a:rPr lang="tr-TR" sz="2000" dirty="0"/>
              <a:t> </a:t>
            </a:r>
            <a:r>
              <a:rPr lang="tr-TR" sz="2000" dirty="0" err="1"/>
              <a:t>play</a:t>
            </a:r>
            <a:r>
              <a:rPr lang="tr-TR" sz="2000" dirty="0"/>
              <a:t> in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media</a:t>
            </a:r>
            <a:r>
              <a:rPr lang="tr-TR" sz="2000" dirty="0"/>
              <a:t>,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lack</a:t>
            </a:r>
            <a:r>
              <a:rPr lang="tr-TR" sz="2000" dirty="0"/>
              <a:t> of </a:t>
            </a:r>
            <a:r>
              <a:rPr lang="tr-TR" sz="2000" dirty="0" err="1"/>
              <a:t>important</a:t>
            </a:r>
            <a:r>
              <a:rPr lang="tr-TR" sz="2000" dirty="0"/>
              <a:t>, </a:t>
            </a:r>
            <a:r>
              <a:rPr lang="tr-TR" sz="2000" dirty="0" err="1"/>
              <a:t>commanding</a:t>
            </a:r>
            <a:r>
              <a:rPr lang="tr-TR" sz="2000" dirty="0"/>
              <a:t> </a:t>
            </a:r>
            <a:r>
              <a:rPr lang="tr-TR" sz="2000" dirty="0" err="1"/>
              <a:t>female</a:t>
            </a:r>
            <a:r>
              <a:rPr lang="tr-TR" sz="2000" dirty="0"/>
              <a:t> </a:t>
            </a:r>
            <a:r>
              <a:rPr lang="tr-TR" sz="2000" dirty="0" err="1"/>
              <a:t>figures</a:t>
            </a:r>
            <a:r>
              <a:rPr lang="tr-TR" sz="2000" dirty="0"/>
              <a:t>. </a:t>
            </a:r>
            <a:r>
              <a:rPr lang="tr-TR" sz="2000" dirty="0" err="1"/>
              <a:t>When</a:t>
            </a:r>
            <a:r>
              <a:rPr lang="tr-TR" sz="2000" dirty="0"/>
              <a:t> </a:t>
            </a:r>
            <a:r>
              <a:rPr lang="tr-TR" sz="2000" dirty="0" err="1"/>
              <a:t>asked</a:t>
            </a:r>
            <a:r>
              <a:rPr lang="tr-TR" sz="2000" dirty="0"/>
              <a:t> </a:t>
            </a:r>
            <a:r>
              <a:rPr lang="tr-TR" sz="2000" dirty="0" err="1"/>
              <a:t>about</a:t>
            </a:r>
            <a:r>
              <a:rPr lang="tr-TR" sz="2000" dirty="0"/>
              <a:t> </a:t>
            </a:r>
            <a:r>
              <a:rPr lang="tr-TR" sz="2000" dirty="0" err="1"/>
              <a:t>gender</a:t>
            </a:r>
            <a:r>
              <a:rPr lang="tr-TR" sz="2000" dirty="0"/>
              <a:t> </a:t>
            </a:r>
            <a:r>
              <a:rPr lang="tr-TR" sz="2000" dirty="0" err="1"/>
              <a:t>roles</a:t>
            </a:r>
            <a:r>
              <a:rPr lang="tr-TR" sz="2000" dirty="0"/>
              <a:t> on </a:t>
            </a:r>
            <a:r>
              <a:rPr lang="tr-TR" sz="2000" dirty="0" err="1"/>
              <a:t>television</a:t>
            </a:r>
            <a:r>
              <a:rPr lang="tr-TR" sz="2000" dirty="0"/>
              <a:t>, a </a:t>
            </a:r>
            <a:r>
              <a:rPr lang="tr-TR" sz="2000" dirty="0" err="1"/>
              <a:t>large</a:t>
            </a:r>
            <a:r>
              <a:rPr lang="tr-TR" sz="2000" dirty="0"/>
              <a:t> </a:t>
            </a:r>
            <a:r>
              <a:rPr lang="tr-TR" sz="2000" dirty="0" err="1"/>
              <a:t>portion</a:t>
            </a:r>
            <a:r>
              <a:rPr lang="tr-TR" sz="2000" dirty="0"/>
              <a:t> of </a:t>
            </a:r>
            <a:r>
              <a:rPr lang="tr-TR" sz="2000" dirty="0" err="1"/>
              <a:t>both</a:t>
            </a:r>
            <a:r>
              <a:rPr lang="tr-TR" sz="2000" dirty="0"/>
              <a:t> </a:t>
            </a:r>
            <a:r>
              <a:rPr lang="tr-TR" sz="2000" dirty="0" err="1"/>
              <a:t>males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females</a:t>
            </a:r>
            <a:r>
              <a:rPr lang="tr-TR" sz="2000" dirty="0"/>
              <a:t> </a:t>
            </a:r>
            <a:r>
              <a:rPr lang="tr-TR" sz="2000" dirty="0" err="1"/>
              <a:t>outside</a:t>
            </a:r>
            <a:r>
              <a:rPr lang="tr-TR" sz="2000" dirty="0"/>
              <a:t> of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media</a:t>
            </a:r>
            <a:r>
              <a:rPr lang="tr-TR" sz="2000" dirty="0"/>
              <a:t> </a:t>
            </a:r>
            <a:r>
              <a:rPr lang="tr-TR" sz="2000" dirty="0" err="1"/>
              <a:t>were</a:t>
            </a:r>
            <a:r>
              <a:rPr lang="tr-TR" sz="2000" dirty="0"/>
              <a:t> </a:t>
            </a:r>
            <a:r>
              <a:rPr lang="tr-TR" sz="2000" dirty="0" err="1"/>
              <a:t>found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“</a:t>
            </a:r>
            <a:r>
              <a:rPr lang="tr-TR" sz="2000" dirty="0" err="1"/>
              <a:t>agree</a:t>
            </a:r>
            <a:r>
              <a:rPr lang="tr-TR" sz="2000" dirty="0"/>
              <a:t> </a:t>
            </a:r>
            <a:r>
              <a:rPr lang="tr-TR" sz="2000" dirty="0" err="1"/>
              <a:t>with</a:t>
            </a:r>
            <a:r>
              <a:rPr lang="tr-TR" sz="2000" dirty="0"/>
              <a:t> [</a:t>
            </a:r>
            <a:r>
              <a:rPr lang="tr-TR" sz="2000" dirty="0" err="1"/>
              <a:t>the</a:t>
            </a:r>
            <a:r>
              <a:rPr lang="tr-TR" sz="2000" dirty="0"/>
              <a:t>] </a:t>
            </a:r>
            <a:r>
              <a:rPr lang="tr-TR" sz="2000" dirty="0" err="1"/>
              <a:t>view</a:t>
            </a:r>
            <a:r>
              <a:rPr lang="tr-TR" sz="2000" dirty="0"/>
              <a:t> of </a:t>
            </a:r>
            <a:r>
              <a:rPr lang="tr-TR" sz="2000" dirty="0" err="1"/>
              <a:t>what</a:t>
            </a:r>
            <a:r>
              <a:rPr lang="tr-TR" sz="2000" dirty="0"/>
              <a:t> men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women</a:t>
            </a:r>
            <a:r>
              <a:rPr lang="tr-TR" sz="2000" dirty="0"/>
              <a:t> </a:t>
            </a:r>
            <a:r>
              <a:rPr lang="tr-TR" sz="2000" dirty="0" err="1"/>
              <a:t>aught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be” . </a:t>
            </a:r>
            <a:r>
              <a:rPr lang="tr-TR" sz="2000" dirty="0" err="1"/>
              <a:t>While</a:t>
            </a:r>
            <a:r>
              <a:rPr lang="tr-TR" sz="2000" dirty="0"/>
              <a:t> not </a:t>
            </a:r>
            <a:r>
              <a:rPr lang="tr-TR" sz="2000" dirty="0" err="1"/>
              <a:t>necessarily</a:t>
            </a:r>
            <a:r>
              <a:rPr lang="tr-TR" sz="2000" dirty="0"/>
              <a:t> </a:t>
            </a:r>
            <a:r>
              <a:rPr lang="tr-TR" sz="2000" dirty="0" err="1"/>
              <a:t>correct</a:t>
            </a:r>
            <a:r>
              <a:rPr lang="tr-TR" sz="2000" dirty="0"/>
              <a:t>, </a:t>
            </a:r>
            <a:r>
              <a:rPr lang="tr-TR" sz="2000" dirty="0" err="1"/>
              <a:t>many</a:t>
            </a:r>
            <a:r>
              <a:rPr lang="tr-TR" sz="2000" dirty="0"/>
              <a:t> </a:t>
            </a:r>
            <a:r>
              <a:rPr lang="tr-TR" sz="2000" dirty="0" err="1"/>
              <a:t>people</a:t>
            </a:r>
            <a:r>
              <a:rPr lang="tr-TR" sz="2000" dirty="0"/>
              <a:t> </a:t>
            </a:r>
            <a:r>
              <a:rPr lang="tr-TR" sz="2000" dirty="0" err="1"/>
              <a:t>believe</a:t>
            </a:r>
            <a:r>
              <a:rPr lang="tr-TR" sz="2000" dirty="0"/>
              <a:t> </a:t>
            </a:r>
            <a:r>
              <a:rPr lang="tr-TR" sz="2000" dirty="0" err="1"/>
              <a:t>that</a:t>
            </a:r>
            <a:r>
              <a:rPr lang="tr-TR" sz="2000" dirty="0"/>
              <a:t> </a:t>
            </a:r>
            <a:r>
              <a:rPr lang="tr-TR" sz="2000" dirty="0" err="1"/>
              <a:t>gender</a:t>
            </a:r>
            <a:r>
              <a:rPr lang="tr-TR" sz="2000" dirty="0"/>
              <a:t> role </a:t>
            </a:r>
            <a:r>
              <a:rPr lang="tr-TR" sz="2000" dirty="0" err="1"/>
              <a:t>stereotypes</a:t>
            </a:r>
            <a:r>
              <a:rPr lang="tr-TR" sz="2000" dirty="0"/>
              <a:t> in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media</a:t>
            </a:r>
            <a:r>
              <a:rPr lang="tr-TR" sz="2000" dirty="0"/>
              <a:t> </a:t>
            </a:r>
            <a:r>
              <a:rPr lang="tr-TR" sz="2000" dirty="0" err="1"/>
              <a:t>are</a:t>
            </a:r>
            <a:r>
              <a:rPr lang="tr-TR" sz="2000" dirty="0"/>
              <a:t> </a:t>
            </a:r>
            <a:r>
              <a:rPr lang="tr-TR" sz="2000" dirty="0" err="1"/>
              <a:t>accurate</a:t>
            </a:r>
            <a:r>
              <a:rPr lang="tr-TR" sz="2000" dirty="0"/>
              <a:t>.</a:t>
            </a:r>
            <a:br>
              <a:rPr lang="tr-TR" sz="2000" dirty="0"/>
            </a:br>
            <a:endParaRPr lang="tr-TR" sz="2000" dirty="0"/>
          </a:p>
        </p:txBody>
      </p:sp>
      <p:pic>
        <p:nvPicPr>
          <p:cNvPr id="1026" name="Picture 2" descr="C:\Users\Fatma\Desktop\etwining resim\IMG_35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12540"/>
            <a:ext cx="3214710" cy="4773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4000504"/>
            <a:ext cx="8358214" cy="35719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tr-TR" dirty="0">
                <a:solidFill>
                  <a:srgbClr val="00B0F0"/>
                </a:solidFill>
              </a:rPr>
              <a:t>As </a:t>
            </a:r>
            <a:r>
              <a:rPr lang="tr-TR" dirty="0" err="1">
                <a:solidFill>
                  <a:srgbClr val="00B0F0"/>
                </a:solidFill>
              </a:rPr>
              <a:t>well</a:t>
            </a:r>
            <a:r>
              <a:rPr lang="tr-TR" dirty="0">
                <a:solidFill>
                  <a:srgbClr val="00B0F0"/>
                </a:solidFill>
              </a:rPr>
              <a:t> as </a:t>
            </a:r>
            <a:r>
              <a:rPr lang="tr-TR" dirty="0" err="1">
                <a:solidFill>
                  <a:srgbClr val="00B0F0"/>
                </a:solidFill>
              </a:rPr>
              <a:t>being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exposed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to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media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featuring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women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with</a:t>
            </a:r>
            <a:r>
              <a:rPr lang="tr-TR" dirty="0">
                <a:solidFill>
                  <a:srgbClr val="00B0F0"/>
                </a:solidFill>
              </a:rPr>
              <a:t> a </a:t>
            </a:r>
            <a:r>
              <a:rPr lang="tr-TR" dirty="0" err="1">
                <a:solidFill>
                  <a:srgbClr val="00B0F0"/>
                </a:solidFill>
              </a:rPr>
              <a:t>lack</a:t>
            </a:r>
            <a:r>
              <a:rPr lang="tr-TR" dirty="0">
                <a:solidFill>
                  <a:srgbClr val="00B0F0"/>
                </a:solidFill>
              </a:rPr>
              <a:t> of </a:t>
            </a:r>
            <a:r>
              <a:rPr lang="tr-TR" dirty="0" err="1">
                <a:solidFill>
                  <a:srgbClr val="00B0F0"/>
                </a:solidFill>
              </a:rPr>
              <a:t>power</a:t>
            </a:r>
            <a:r>
              <a:rPr lang="tr-TR" dirty="0">
                <a:solidFill>
                  <a:srgbClr val="00B0F0"/>
                </a:solidFill>
              </a:rPr>
              <a:t>, </a:t>
            </a:r>
            <a:r>
              <a:rPr lang="tr-TR" dirty="0" err="1">
                <a:solidFill>
                  <a:srgbClr val="00B0F0"/>
                </a:solidFill>
              </a:rPr>
              <a:t>young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females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are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also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exposed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to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media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with</a:t>
            </a:r>
            <a:r>
              <a:rPr lang="tr-TR" dirty="0">
                <a:solidFill>
                  <a:srgbClr val="00B0F0"/>
                </a:solidFill>
              </a:rPr>
              <a:t> an </a:t>
            </a:r>
            <a:r>
              <a:rPr lang="tr-TR" dirty="0" err="1">
                <a:solidFill>
                  <a:srgbClr val="00B0F0"/>
                </a:solidFill>
              </a:rPr>
              <a:t>extreme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vanity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appeal</a:t>
            </a:r>
            <a:r>
              <a:rPr lang="tr-TR" dirty="0">
                <a:solidFill>
                  <a:srgbClr val="00B0F0"/>
                </a:solidFill>
              </a:rPr>
              <a:t>. Popular </a:t>
            </a:r>
            <a:r>
              <a:rPr lang="tr-TR" dirty="0" err="1">
                <a:solidFill>
                  <a:srgbClr val="00B0F0"/>
                </a:solidFill>
              </a:rPr>
              <a:t>magazines</a:t>
            </a:r>
            <a:r>
              <a:rPr lang="tr-TR" dirty="0">
                <a:solidFill>
                  <a:srgbClr val="00B0F0"/>
                </a:solidFill>
              </a:rPr>
              <a:t>, </a:t>
            </a:r>
            <a:r>
              <a:rPr lang="tr-TR" dirty="0" err="1">
                <a:solidFill>
                  <a:srgbClr val="00B0F0"/>
                </a:solidFill>
              </a:rPr>
              <a:t>television</a:t>
            </a:r>
            <a:r>
              <a:rPr lang="tr-TR" dirty="0">
                <a:solidFill>
                  <a:srgbClr val="00B0F0"/>
                </a:solidFill>
              </a:rPr>
              <a:t>, </a:t>
            </a:r>
            <a:r>
              <a:rPr lang="tr-TR" dirty="0" err="1">
                <a:solidFill>
                  <a:srgbClr val="00B0F0"/>
                </a:solidFill>
              </a:rPr>
              <a:t>movies</a:t>
            </a:r>
            <a:r>
              <a:rPr lang="tr-TR" dirty="0">
                <a:solidFill>
                  <a:srgbClr val="00B0F0"/>
                </a:solidFill>
              </a:rPr>
              <a:t>, </a:t>
            </a:r>
            <a:r>
              <a:rPr lang="tr-TR" dirty="0" err="1">
                <a:solidFill>
                  <a:srgbClr val="00B0F0"/>
                </a:solidFill>
              </a:rPr>
              <a:t>and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even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factual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programs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often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depict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women</a:t>
            </a:r>
            <a:r>
              <a:rPr lang="tr-TR" dirty="0">
                <a:solidFill>
                  <a:srgbClr val="00B0F0"/>
                </a:solidFill>
              </a:rPr>
              <a:t> “not as </a:t>
            </a:r>
            <a:r>
              <a:rPr lang="tr-TR" dirty="0" err="1">
                <a:solidFill>
                  <a:srgbClr val="00B0F0"/>
                </a:solidFill>
              </a:rPr>
              <a:t>people</a:t>
            </a:r>
            <a:r>
              <a:rPr lang="tr-TR" dirty="0">
                <a:solidFill>
                  <a:srgbClr val="00B0F0"/>
                </a:solidFill>
              </a:rPr>
              <a:t>, but as </a:t>
            </a:r>
            <a:r>
              <a:rPr lang="tr-TR" dirty="0" err="1">
                <a:solidFill>
                  <a:srgbClr val="00B0F0"/>
                </a:solidFill>
              </a:rPr>
              <a:t>objects</a:t>
            </a:r>
            <a:r>
              <a:rPr lang="tr-TR" dirty="0">
                <a:solidFill>
                  <a:srgbClr val="00B0F0"/>
                </a:solidFill>
              </a:rPr>
              <a:t>, </a:t>
            </a:r>
            <a:r>
              <a:rPr lang="tr-TR" dirty="0" err="1">
                <a:solidFill>
                  <a:srgbClr val="00B0F0"/>
                </a:solidFill>
              </a:rPr>
              <a:t>largely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empty</a:t>
            </a:r>
            <a:r>
              <a:rPr lang="tr-TR" dirty="0">
                <a:solidFill>
                  <a:srgbClr val="00B0F0"/>
                </a:solidFill>
              </a:rPr>
              <a:t> of </a:t>
            </a:r>
            <a:r>
              <a:rPr lang="tr-TR" dirty="0" err="1">
                <a:solidFill>
                  <a:srgbClr val="00B0F0"/>
                </a:solidFill>
              </a:rPr>
              <a:t>thought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or</a:t>
            </a:r>
            <a:r>
              <a:rPr lang="tr-TR" dirty="0">
                <a:solidFill>
                  <a:srgbClr val="00B0F0"/>
                </a:solidFill>
              </a:rPr>
              <a:t> of </a:t>
            </a:r>
            <a:r>
              <a:rPr lang="tr-TR" dirty="0" err="1">
                <a:solidFill>
                  <a:srgbClr val="00B0F0"/>
                </a:solidFill>
              </a:rPr>
              <a:t>feelings</a:t>
            </a:r>
            <a:r>
              <a:rPr lang="tr-TR" dirty="0">
                <a:solidFill>
                  <a:srgbClr val="00B0F0"/>
                </a:solidFill>
              </a:rPr>
              <a:t>” . </a:t>
            </a:r>
            <a:r>
              <a:rPr lang="tr-TR" dirty="0" err="1">
                <a:solidFill>
                  <a:srgbClr val="00B0F0"/>
                </a:solidFill>
              </a:rPr>
              <a:t>In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early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adolescence</a:t>
            </a:r>
            <a:r>
              <a:rPr lang="tr-TR" dirty="0">
                <a:solidFill>
                  <a:srgbClr val="00B0F0"/>
                </a:solidFill>
              </a:rPr>
              <a:t>, “</a:t>
            </a:r>
            <a:r>
              <a:rPr lang="tr-TR" dirty="0" err="1">
                <a:solidFill>
                  <a:srgbClr val="00B0F0"/>
                </a:solidFill>
              </a:rPr>
              <a:t>girls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learn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how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important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appearance</a:t>
            </a:r>
            <a:r>
              <a:rPr lang="tr-TR" dirty="0">
                <a:solidFill>
                  <a:srgbClr val="00B0F0"/>
                </a:solidFill>
              </a:rPr>
              <a:t> is in </a:t>
            </a:r>
            <a:r>
              <a:rPr lang="tr-TR" dirty="0" err="1">
                <a:solidFill>
                  <a:srgbClr val="00B0F0"/>
                </a:solidFill>
              </a:rPr>
              <a:t>defining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social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acceptability</a:t>
            </a:r>
            <a:r>
              <a:rPr lang="tr-TR" dirty="0">
                <a:solidFill>
                  <a:srgbClr val="00B0F0"/>
                </a:solidFill>
              </a:rPr>
              <a:t>” . </a:t>
            </a:r>
            <a:r>
              <a:rPr lang="tr-TR" dirty="0" err="1">
                <a:solidFill>
                  <a:srgbClr val="00B0F0"/>
                </a:solidFill>
              </a:rPr>
              <a:t>Females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learn</a:t>
            </a:r>
            <a:r>
              <a:rPr lang="tr-TR" dirty="0">
                <a:solidFill>
                  <a:srgbClr val="00B0F0"/>
                </a:solidFill>
              </a:rPr>
              <a:t> at an </a:t>
            </a:r>
            <a:r>
              <a:rPr lang="tr-TR" dirty="0" err="1">
                <a:solidFill>
                  <a:srgbClr val="00B0F0"/>
                </a:solidFill>
              </a:rPr>
              <a:t>early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age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that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their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purpose</a:t>
            </a:r>
            <a:r>
              <a:rPr lang="tr-TR" dirty="0">
                <a:solidFill>
                  <a:srgbClr val="00B0F0"/>
                </a:solidFill>
              </a:rPr>
              <a:t> is </a:t>
            </a:r>
            <a:r>
              <a:rPr lang="tr-TR" dirty="0" err="1">
                <a:solidFill>
                  <a:srgbClr val="00B0F0"/>
                </a:solidFill>
              </a:rPr>
              <a:t>to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physically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appeal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to</a:t>
            </a:r>
            <a:r>
              <a:rPr lang="tr-TR" dirty="0">
                <a:solidFill>
                  <a:srgbClr val="00B0F0"/>
                </a:solidFill>
              </a:rPr>
              <a:t> a </a:t>
            </a:r>
            <a:r>
              <a:rPr lang="tr-TR" dirty="0" err="1">
                <a:solidFill>
                  <a:srgbClr val="00B0F0"/>
                </a:solidFill>
              </a:rPr>
              <a:t>man</a:t>
            </a:r>
            <a:r>
              <a:rPr lang="tr-TR" dirty="0">
                <a:solidFill>
                  <a:srgbClr val="00B0F0"/>
                </a:solidFill>
              </a:rPr>
              <a:t>. </a:t>
            </a:r>
            <a:r>
              <a:rPr lang="tr-TR" dirty="0" err="1">
                <a:solidFill>
                  <a:srgbClr val="00B0F0"/>
                </a:solidFill>
              </a:rPr>
              <a:t>Teen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girl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magazines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are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built</a:t>
            </a:r>
            <a:r>
              <a:rPr lang="tr-TR" dirty="0">
                <a:solidFill>
                  <a:srgbClr val="00B0F0"/>
                </a:solidFill>
              </a:rPr>
              <a:t> on </a:t>
            </a:r>
            <a:r>
              <a:rPr lang="tr-TR" dirty="0" err="1">
                <a:solidFill>
                  <a:srgbClr val="00B0F0"/>
                </a:solidFill>
              </a:rPr>
              <a:t>this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principle</a:t>
            </a:r>
            <a:r>
              <a:rPr lang="tr-TR" dirty="0">
                <a:solidFill>
                  <a:srgbClr val="00B0F0"/>
                </a:solidFill>
              </a:rPr>
              <a:t>. As a marketing </a:t>
            </a:r>
            <a:r>
              <a:rPr lang="tr-TR" dirty="0" err="1">
                <a:solidFill>
                  <a:srgbClr val="00B0F0"/>
                </a:solidFill>
              </a:rPr>
              <a:t>ploy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for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cosmetics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and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dieting</a:t>
            </a:r>
            <a:r>
              <a:rPr lang="tr-TR" dirty="0">
                <a:solidFill>
                  <a:srgbClr val="00B0F0"/>
                </a:solidFill>
              </a:rPr>
              <a:t>, </a:t>
            </a:r>
            <a:r>
              <a:rPr lang="tr-TR" dirty="0" err="1">
                <a:solidFill>
                  <a:srgbClr val="00B0F0"/>
                </a:solidFill>
              </a:rPr>
              <a:t>teen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girl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magazines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depict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women</a:t>
            </a:r>
            <a:r>
              <a:rPr lang="tr-TR" dirty="0">
                <a:solidFill>
                  <a:srgbClr val="00B0F0"/>
                </a:solidFill>
              </a:rPr>
              <a:t> as </a:t>
            </a:r>
            <a:r>
              <a:rPr lang="tr-TR" dirty="0" err="1">
                <a:solidFill>
                  <a:srgbClr val="00B0F0"/>
                </a:solidFill>
              </a:rPr>
              <a:t>unnaturally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beautiful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objects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usually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attached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to</a:t>
            </a:r>
            <a:r>
              <a:rPr lang="tr-TR" dirty="0">
                <a:solidFill>
                  <a:srgbClr val="00B0F0"/>
                </a:solidFill>
              </a:rPr>
              <a:t> an </a:t>
            </a:r>
            <a:r>
              <a:rPr lang="tr-TR" dirty="0" err="1">
                <a:solidFill>
                  <a:srgbClr val="00B0F0"/>
                </a:solidFill>
              </a:rPr>
              <a:t>equally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handsome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boyfriend</a:t>
            </a:r>
            <a:r>
              <a:rPr lang="tr-TR" dirty="0">
                <a:solidFill>
                  <a:srgbClr val="00B0F0"/>
                </a:solidFill>
              </a:rPr>
              <a:t>. </a:t>
            </a:r>
            <a:r>
              <a:rPr lang="tr-TR" dirty="0" err="1">
                <a:solidFill>
                  <a:srgbClr val="00B0F0"/>
                </a:solidFill>
              </a:rPr>
              <a:t>This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presentation</a:t>
            </a:r>
            <a:r>
              <a:rPr lang="tr-TR" dirty="0">
                <a:solidFill>
                  <a:srgbClr val="00B0F0"/>
                </a:solidFill>
              </a:rPr>
              <a:t> of </a:t>
            </a:r>
            <a:r>
              <a:rPr lang="tr-TR" dirty="0" err="1">
                <a:solidFill>
                  <a:srgbClr val="00B0F0"/>
                </a:solidFill>
              </a:rPr>
              <a:t>women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creates</a:t>
            </a:r>
            <a:r>
              <a:rPr lang="tr-TR" dirty="0">
                <a:solidFill>
                  <a:srgbClr val="00B0F0"/>
                </a:solidFill>
              </a:rPr>
              <a:t> a </a:t>
            </a:r>
            <a:r>
              <a:rPr lang="tr-TR" dirty="0" err="1">
                <a:solidFill>
                  <a:srgbClr val="00B0F0"/>
                </a:solidFill>
              </a:rPr>
              <a:t>wild</a:t>
            </a:r>
            <a:r>
              <a:rPr lang="tr-TR" dirty="0">
                <a:solidFill>
                  <a:srgbClr val="00B0F0"/>
                </a:solidFill>
              </a:rPr>
              <a:t>, </a:t>
            </a:r>
            <a:r>
              <a:rPr lang="tr-TR" dirty="0" err="1">
                <a:solidFill>
                  <a:srgbClr val="00B0F0"/>
                </a:solidFill>
              </a:rPr>
              <a:t>unreachable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fantasy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for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young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teenage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girls</a:t>
            </a:r>
            <a:r>
              <a:rPr lang="tr-TR" dirty="0">
                <a:solidFill>
                  <a:srgbClr val="00B0F0"/>
                </a:solidFill>
              </a:rPr>
              <a:t/>
            </a:r>
            <a:br>
              <a:rPr lang="tr-TR" dirty="0">
                <a:solidFill>
                  <a:srgbClr val="00B0F0"/>
                </a:solidFill>
              </a:rPr>
            </a:b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2050" name="Picture 2" descr="C:\Users\Fatma\Desktop\etwining resim\IMG_E3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200900" cy="3857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71414"/>
            <a:ext cx="8001056" cy="392909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tr-TR" sz="4000" dirty="0" smtClean="0"/>
              <a:t>       </a:t>
            </a:r>
          </a:p>
          <a:p>
            <a:pPr>
              <a:buNone/>
            </a:pPr>
            <a:r>
              <a:rPr lang="tr-TR" sz="4000" dirty="0"/>
              <a:t> </a:t>
            </a:r>
            <a:r>
              <a:rPr lang="tr-TR" sz="4000" dirty="0" smtClean="0"/>
              <a:t>        </a:t>
            </a:r>
            <a:r>
              <a:rPr lang="tr-TR" sz="4300" dirty="0" smtClean="0">
                <a:solidFill>
                  <a:srgbClr val="FF0000"/>
                </a:solidFill>
              </a:rPr>
              <a:t>Men</a:t>
            </a:r>
            <a:r>
              <a:rPr lang="tr-TR" sz="4300" dirty="0">
                <a:solidFill>
                  <a:srgbClr val="FF0000"/>
                </a:solidFill>
              </a:rPr>
              <a:t>, on </a:t>
            </a:r>
            <a:r>
              <a:rPr lang="tr-TR" sz="4300" dirty="0" err="1">
                <a:solidFill>
                  <a:srgbClr val="FF0000"/>
                </a:solidFill>
              </a:rPr>
              <a:t>the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other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hand</a:t>
            </a:r>
            <a:r>
              <a:rPr lang="tr-TR" sz="4300" dirty="0">
                <a:solidFill>
                  <a:srgbClr val="FF0000"/>
                </a:solidFill>
              </a:rPr>
              <a:t>, </a:t>
            </a:r>
            <a:r>
              <a:rPr lang="tr-TR" sz="4300" dirty="0" err="1">
                <a:solidFill>
                  <a:srgbClr val="FF0000"/>
                </a:solidFill>
              </a:rPr>
              <a:t>are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shown</a:t>
            </a:r>
            <a:r>
              <a:rPr lang="tr-TR" sz="4300" dirty="0">
                <a:solidFill>
                  <a:srgbClr val="FF0000"/>
                </a:solidFill>
              </a:rPr>
              <a:t> as “</a:t>
            </a:r>
            <a:r>
              <a:rPr lang="tr-TR" sz="4300" dirty="0" err="1">
                <a:solidFill>
                  <a:srgbClr val="FF0000"/>
                </a:solidFill>
              </a:rPr>
              <a:t>fearless</a:t>
            </a:r>
            <a:r>
              <a:rPr lang="tr-TR" sz="4300" dirty="0">
                <a:solidFill>
                  <a:srgbClr val="FF0000"/>
                </a:solidFill>
              </a:rPr>
              <a:t>, </a:t>
            </a:r>
            <a:r>
              <a:rPr lang="tr-TR" sz="4300" dirty="0" err="1">
                <a:solidFill>
                  <a:srgbClr val="FF0000"/>
                </a:solidFill>
              </a:rPr>
              <a:t>tough</a:t>
            </a:r>
            <a:r>
              <a:rPr lang="tr-TR" sz="4300" dirty="0">
                <a:solidFill>
                  <a:srgbClr val="FF0000"/>
                </a:solidFill>
              </a:rPr>
              <a:t>, </a:t>
            </a:r>
            <a:r>
              <a:rPr lang="tr-TR" sz="4300" dirty="0" err="1">
                <a:solidFill>
                  <a:srgbClr val="FF0000"/>
                </a:solidFill>
              </a:rPr>
              <a:t>decisive</a:t>
            </a:r>
            <a:r>
              <a:rPr lang="tr-TR" sz="4300" dirty="0">
                <a:solidFill>
                  <a:srgbClr val="FF0000"/>
                </a:solidFill>
              </a:rPr>
              <a:t>, a </a:t>
            </a:r>
            <a:r>
              <a:rPr lang="tr-TR" sz="4300" dirty="0" err="1">
                <a:solidFill>
                  <a:srgbClr val="FF0000"/>
                </a:solidFill>
              </a:rPr>
              <a:t>man</a:t>
            </a:r>
            <a:r>
              <a:rPr lang="tr-TR" sz="4300" dirty="0">
                <a:solidFill>
                  <a:srgbClr val="FF0000"/>
                </a:solidFill>
              </a:rPr>
              <a:t> of </a:t>
            </a:r>
            <a:r>
              <a:rPr lang="tr-TR" sz="4300" dirty="0" err="1">
                <a:solidFill>
                  <a:srgbClr val="FF0000"/>
                </a:solidFill>
              </a:rPr>
              <a:t>action</a:t>
            </a:r>
            <a:r>
              <a:rPr lang="tr-TR" sz="4300" dirty="0">
                <a:solidFill>
                  <a:srgbClr val="FF0000"/>
                </a:solidFill>
              </a:rPr>
              <a:t>” . Men </a:t>
            </a:r>
            <a:r>
              <a:rPr lang="tr-TR" sz="4300" dirty="0" err="1">
                <a:solidFill>
                  <a:srgbClr val="FF0000"/>
                </a:solidFill>
              </a:rPr>
              <a:t>are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often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portrayed</a:t>
            </a:r>
            <a:r>
              <a:rPr lang="tr-TR" sz="4300" dirty="0">
                <a:solidFill>
                  <a:srgbClr val="FF0000"/>
                </a:solidFill>
              </a:rPr>
              <a:t> as </a:t>
            </a:r>
            <a:r>
              <a:rPr lang="tr-TR" sz="4300" dirty="0" err="1">
                <a:solidFill>
                  <a:srgbClr val="FF0000"/>
                </a:solidFill>
              </a:rPr>
              <a:t>commanding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and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authoritative</a:t>
            </a:r>
            <a:r>
              <a:rPr lang="tr-TR" sz="4300" dirty="0">
                <a:solidFill>
                  <a:srgbClr val="FF0000"/>
                </a:solidFill>
              </a:rPr>
              <a:t>. </a:t>
            </a:r>
            <a:r>
              <a:rPr lang="tr-TR" sz="4300" dirty="0" err="1">
                <a:solidFill>
                  <a:srgbClr val="FF0000"/>
                </a:solidFill>
              </a:rPr>
              <a:t>They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have</a:t>
            </a:r>
            <a:r>
              <a:rPr lang="tr-TR" sz="4300" dirty="0">
                <a:solidFill>
                  <a:srgbClr val="FF0000"/>
                </a:solidFill>
              </a:rPr>
              <a:t> no </a:t>
            </a:r>
            <a:r>
              <a:rPr lang="tr-TR" sz="4300" dirty="0" err="1">
                <a:solidFill>
                  <a:srgbClr val="FF0000"/>
                </a:solidFill>
              </a:rPr>
              <a:t>fear</a:t>
            </a:r>
            <a:r>
              <a:rPr lang="tr-TR" sz="4300" dirty="0">
                <a:solidFill>
                  <a:srgbClr val="FF0000"/>
                </a:solidFill>
              </a:rPr>
              <a:t>, </a:t>
            </a:r>
            <a:r>
              <a:rPr lang="tr-TR" sz="4300" dirty="0" err="1">
                <a:solidFill>
                  <a:srgbClr val="FF0000"/>
                </a:solidFill>
              </a:rPr>
              <a:t>and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never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show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any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weakness</a:t>
            </a:r>
            <a:r>
              <a:rPr lang="tr-TR" sz="4300" dirty="0">
                <a:solidFill>
                  <a:srgbClr val="FF0000"/>
                </a:solidFill>
              </a:rPr>
              <a:t>. </a:t>
            </a:r>
            <a:r>
              <a:rPr lang="tr-TR" sz="4300" dirty="0" err="1">
                <a:solidFill>
                  <a:srgbClr val="FF0000"/>
                </a:solidFill>
              </a:rPr>
              <a:t>The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most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extreme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example</a:t>
            </a:r>
            <a:r>
              <a:rPr lang="tr-TR" sz="4300" dirty="0">
                <a:solidFill>
                  <a:srgbClr val="FF0000"/>
                </a:solidFill>
              </a:rPr>
              <a:t> of </a:t>
            </a:r>
            <a:r>
              <a:rPr lang="tr-TR" sz="4300" dirty="0" err="1">
                <a:solidFill>
                  <a:srgbClr val="FF0000"/>
                </a:solidFill>
              </a:rPr>
              <a:t>this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stereotype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are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Saturday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morning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cartoon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superheroes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such</a:t>
            </a:r>
            <a:r>
              <a:rPr lang="tr-TR" sz="4300" dirty="0">
                <a:solidFill>
                  <a:srgbClr val="FF0000"/>
                </a:solidFill>
              </a:rPr>
              <a:t> as </a:t>
            </a:r>
            <a:r>
              <a:rPr lang="tr-TR" sz="4300" dirty="0" err="1">
                <a:solidFill>
                  <a:srgbClr val="FF0000"/>
                </a:solidFill>
              </a:rPr>
              <a:t>Superman</a:t>
            </a:r>
            <a:r>
              <a:rPr lang="tr-TR" sz="4300" dirty="0">
                <a:solidFill>
                  <a:srgbClr val="FF0000"/>
                </a:solidFill>
              </a:rPr>
              <a:t>, Batman, </a:t>
            </a:r>
            <a:r>
              <a:rPr lang="tr-TR" sz="4300" dirty="0" err="1">
                <a:solidFill>
                  <a:srgbClr val="FF0000"/>
                </a:solidFill>
              </a:rPr>
              <a:t>and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Spiderman</a:t>
            </a:r>
            <a:r>
              <a:rPr lang="tr-TR" sz="4300" dirty="0">
                <a:solidFill>
                  <a:srgbClr val="FF0000"/>
                </a:solidFill>
              </a:rPr>
              <a:t>; </a:t>
            </a:r>
            <a:r>
              <a:rPr lang="tr-TR" sz="4300" dirty="0" err="1">
                <a:solidFill>
                  <a:srgbClr val="FF0000"/>
                </a:solidFill>
              </a:rPr>
              <a:t>super</a:t>
            </a:r>
            <a:r>
              <a:rPr lang="tr-TR" sz="4300" dirty="0">
                <a:solidFill>
                  <a:srgbClr val="FF0000"/>
                </a:solidFill>
              </a:rPr>
              <a:t>-</a:t>
            </a:r>
            <a:r>
              <a:rPr lang="tr-TR" sz="4300" dirty="0" err="1">
                <a:solidFill>
                  <a:srgbClr val="FF0000"/>
                </a:solidFill>
              </a:rPr>
              <a:t>powered</a:t>
            </a:r>
            <a:r>
              <a:rPr lang="tr-TR" sz="4300" dirty="0">
                <a:solidFill>
                  <a:srgbClr val="FF0000"/>
                </a:solidFill>
              </a:rPr>
              <a:t> men </a:t>
            </a:r>
            <a:r>
              <a:rPr lang="tr-TR" sz="4300" dirty="0" err="1">
                <a:solidFill>
                  <a:srgbClr val="FF0000"/>
                </a:solidFill>
              </a:rPr>
              <a:t>fighting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for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justice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and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the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safety</a:t>
            </a:r>
            <a:r>
              <a:rPr lang="tr-TR" sz="4300" dirty="0">
                <a:solidFill>
                  <a:srgbClr val="FF0000"/>
                </a:solidFill>
              </a:rPr>
              <a:t> of a </a:t>
            </a:r>
            <a:r>
              <a:rPr lang="tr-TR" sz="4300" dirty="0" err="1">
                <a:solidFill>
                  <a:srgbClr val="FF0000"/>
                </a:solidFill>
              </a:rPr>
              <a:t>helpless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community</a:t>
            </a:r>
            <a:r>
              <a:rPr lang="tr-TR" sz="4300" dirty="0">
                <a:solidFill>
                  <a:srgbClr val="FF0000"/>
                </a:solidFill>
              </a:rPr>
              <a:t>. </a:t>
            </a:r>
            <a:r>
              <a:rPr lang="tr-TR" sz="4300" dirty="0" err="1">
                <a:solidFill>
                  <a:srgbClr val="FF0000"/>
                </a:solidFill>
              </a:rPr>
              <a:t>The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media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leads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viewers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to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believe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that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this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masculine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stereotype</a:t>
            </a:r>
            <a:r>
              <a:rPr lang="tr-TR" sz="4300" dirty="0">
                <a:solidFill>
                  <a:srgbClr val="FF0000"/>
                </a:solidFill>
              </a:rPr>
              <a:t> is “</a:t>
            </a:r>
            <a:r>
              <a:rPr lang="tr-TR" sz="4300" dirty="0" err="1">
                <a:solidFill>
                  <a:srgbClr val="FF0000"/>
                </a:solidFill>
              </a:rPr>
              <a:t>natural</a:t>
            </a:r>
            <a:r>
              <a:rPr lang="tr-TR" sz="4300" dirty="0">
                <a:solidFill>
                  <a:srgbClr val="FF0000"/>
                </a:solidFill>
              </a:rPr>
              <a:t>, normal, </a:t>
            </a:r>
            <a:r>
              <a:rPr lang="tr-TR" sz="4300" dirty="0" err="1">
                <a:solidFill>
                  <a:srgbClr val="FF0000"/>
                </a:solidFill>
              </a:rPr>
              <a:t>and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universal</a:t>
            </a:r>
            <a:r>
              <a:rPr lang="tr-TR" sz="4300" dirty="0">
                <a:solidFill>
                  <a:srgbClr val="FF0000"/>
                </a:solidFill>
              </a:rPr>
              <a:t>” . Men </a:t>
            </a:r>
            <a:r>
              <a:rPr lang="tr-TR" sz="4300" dirty="0" err="1">
                <a:solidFill>
                  <a:srgbClr val="FF0000"/>
                </a:solidFill>
              </a:rPr>
              <a:t>also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tend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to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have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more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important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speaking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roles</a:t>
            </a:r>
            <a:r>
              <a:rPr lang="tr-TR" sz="4300" dirty="0">
                <a:solidFill>
                  <a:srgbClr val="FF0000"/>
                </a:solidFill>
              </a:rPr>
              <a:t>, </a:t>
            </a:r>
            <a:r>
              <a:rPr lang="tr-TR" sz="4300" dirty="0" err="1">
                <a:solidFill>
                  <a:srgbClr val="FF0000"/>
                </a:solidFill>
              </a:rPr>
              <a:t>while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women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are</a:t>
            </a:r>
            <a:r>
              <a:rPr lang="tr-TR" sz="4300" dirty="0">
                <a:solidFill>
                  <a:srgbClr val="FF0000"/>
                </a:solidFill>
              </a:rPr>
              <a:t> “</a:t>
            </a:r>
            <a:r>
              <a:rPr lang="tr-TR" sz="4300" dirty="0" err="1">
                <a:solidFill>
                  <a:srgbClr val="FF0000"/>
                </a:solidFill>
              </a:rPr>
              <a:t>rarely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heard</a:t>
            </a:r>
            <a:r>
              <a:rPr lang="tr-TR" sz="4300" dirty="0">
                <a:solidFill>
                  <a:srgbClr val="FF0000"/>
                </a:solidFill>
              </a:rPr>
              <a:t>” . </a:t>
            </a:r>
            <a:r>
              <a:rPr lang="tr-TR" sz="4300" dirty="0" err="1">
                <a:solidFill>
                  <a:srgbClr val="FF0000"/>
                </a:solidFill>
              </a:rPr>
              <a:t>In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these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speaking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roles</a:t>
            </a:r>
            <a:r>
              <a:rPr lang="tr-TR" sz="4300" dirty="0">
                <a:solidFill>
                  <a:srgbClr val="FF0000"/>
                </a:solidFill>
              </a:rPr>
              <a:t>, </a:t>
            </a:r>
            <a:r>
              <a:rPr lang="tr-TR" sz="4300" dirty="0" err="1">
                <a:solidFill>
                  <a:srgbClr val="FF0000"/>
                </a:solidFill>
              </a:rPr>
              <a:t>males</a:t>
            </a:r>
            <a:r>
              <a:rPr lang="tr-TR" sz="4300" dirty="0">
                <a:solidFill>
                  <a:srgbClr val="FF0000"/>
                </a:solidFill>
              </a:rPr>
              <a:t>’ </a:t>
            </a:r>
            <a:r>
              <a:rPr lang="tr-TR" sz="4300" dirty="0" err="1">
                <a:solidFill>
                  <a:srgbClr val="FF0000"/>
                </a:solidFill>
              </a:rPr>
              <a:t>voices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generally</a:t>
            </a:r>
            <a:r>
              <a:rPr lang="tr-TR" sz="4300" dirty="0">
                <a:solidFill>
                  <a:srgbClr val="FF0000"/>
                </a:solidFill>
              </a:rPr>
              <a:t> “</a:t>
            </a:r>
            <a:r>
              <a:rPr lang="tr-TR" sz="4300" dirty="0" err="1">
                <a:solidFill>
                  <a:srgbClr val="FF0000"/>
                </a:solidFill>
              </a:rPr>
              <a:t>carry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more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authority</a:t>
            </a:r>
            <a:r>
              <a:rPr lang="tr-TR" sz="4300" dirty="0">
                <a:solidFill>
                  <a:srgbClr val="FF0000"/>
                </a:solidFill>
              </a:rPr>
              <a:t>” . Men </a:t>
            </a:r>
            <a:r>
              <a:rPr lang="tr-TR" sz="4300" dirty="0" err="1">
                <a:solidFill>
                  <a:srgbClr val="FF0000"/>
                </a:solidFill>
              </a:rPr>
              <a:t>are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the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decision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makers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and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leaders</a:t>
            </a:r>
            <a:r>
              <a:rPr lang="tr-TR" sz="4300" dirty="0">
                <a:solidFill>
                  <a:srgbClr val="FF0000"/>
                </a:solidFill>
              </a:rPr>
              <a:t>. </a:t>
            </a:r>
            <a:r>
              <a:rPr lang="tr-TR" sz="4300" dirty="0" err="1">
                <a:solidFill>
                  <a:srgbClr val="FF0000"/>
                </a:solidFill>
              </a:rPr>
              <a:t>Their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word</a:t>
            </a:r>
            <a:r>
              <a:rPr lang="tr-TR" sz="4300" dirty="0">
                <a:solidFill>
                  <a:srgbClr val="FF0000"/>
                </a:solidFill>
              </a:rPr>
              <a:t> is final. </a:t>
            </a:r>
            <a:r>
              <a:rPr lang="tr-TR" sz="4300" dirty="0" err="1">
                <a:solidFill>
                  <a:srgbClr val="FF0000"/>
                </a:solidFill>
              </a:rPr>
              <a:t>Women</a:t>
            </a:r>
            <a:r>
              <a:rPr lang="tr-TR" sz="4300" dirty="0">
                <a:solidFill>
                  <a:srgbClr val="FF0000"/>
                </a:solidFill>
              </a:rPr>
              <a:t>, on </a:t>
            </a:r>
            <a:r>
              <a:rPr lang="tr-TR" sz="4300" dirty="0" err="1">
                <a:solidFill>
                  <a:srgbClr val="FF0000"/>
                </a:solidFill>
              </a:rPr>
              <a:t>the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other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hand</a:t>
            </a:r>
            <a:r>
              <a:rPr lang="tr-TR" sz="4300" dirty="0">
                <a:solidFill>
                  <a:srgbClr val="FF0000"/>
                </a:solidFill>
              </a:rPr>
              <a:t>, </a:t>
            </a:r>
            <a:r>
              <a:rPr lang="tr-TR" sz="4300" dirty="0" err="1">
                <a:solidFill>
                  <a:srgbClr val="FF0000"/>
                </a:solidFill>
              </a:rPr>
              <a:t>are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rarely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seen</a:t>
            </a:r>
            <a:r>
              <a:rPr lang="tr-TR" sz="4300" dirty="0">
                <a:solidFill>
                  <a:srgbClr val="FF0000"/>
                </a:solidFill>
              </a:rPr>
              <a:t> as an </a:t>
            </a:r>
            <a:r>
              <a:rPr lang="tr-TR" sz="4300" dirty="0" err="1">
                <a:solidFill>
                  <a:srgbClr val="FF0000"/>
                </a:solidFill>
              </a:rPr>
              <a:t>authoritative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figure</a:t>
            </a:r>
            <a:r>
              <a:rPr lang="tr-TR" sz="4300" dirty="0">
                <a:solidFill>
                  <a:srgbClr val="FF0000"/>
                </a:solidFill>
              </a:rPr>
              <a:t>.</a:t>
            </a:r>
            <a:br>
              <a:rPr lang="tr-TR" sz="4300" dirty="0">
                <a:solidFill>
                  <a:srgbClr val="FF0000"/>
                </a:solidFill>
              </a:rPr>
            </a:br>
            <a:r>
              <a:rPr lang="tr-TR" sz="4300" dirty="0">
                <a:solidFill>
                  <a:srgbClr val="FF0000"/>
                </a:solidFill>
              </a:rPr>
              <a:t>Men, on </a:t>
            </a:r>
            <a:r>
              <a:rPr lang="tr-TR" sz="4300" dirty="0" err="1">
                <a:solidFill>
                  <a:srgbClr val="FF0000"/>
                </a:solidFill>
              </a:rPr>
              <a:t>the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other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hand</a:t>
            </a:r>
            <a:r>
              <a:rPr lang="tr-TR" sz="4300" dirty="0">
                <a:solidFill>
                  <a:srgbClr val="FF0000"/>
                </a:solidFill>
              </a:rPr>
              <a:t>, </a:t>
            </a:r>
            <a:r>
              <a:rPr lang="tr-TR" sz="4300" dirty="0" err="1">
                <a:solidFill>
                  <a:srgbClr val="FF0000"/>
                </a:solidFill>
              </a:rPr>
              <a:t>are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shown</a:t>
            </a:r>
            <a:r>
              <a:rPr lang="tr-TR" sz="4300" dirty="0">
                <a:solidFill>
                  <a:srgbClr val="FF0000"/>
                </a:solidFill>
              </a:rPr>
              <a:t> as “</a:t>
            </a:r>
            <a:r>
              <a:rPr lang="tr-TR" sz="4300" dirty="0" err="1">
                <a:solidFill>
                  <a:srgbClr val="FF0000"/>
                </a:solidFill>
              </a:rPr>
              <a:t>fearless</a:t>
            </a:r>
            <a:r>
              <a:rPr lang="tr-TR" sz="4300" dirty="0">
                <a:solidFill>
                  <a:srgbClr val="FF0000"/>
                </a:solidFill>
              </a:rPr>
              <a:t>, </a:t>
            </a:r>
            <a:r>
              <a:rPr lang="tr-TR" sz="4300" dirty="0" err="1">
                <a:solidFill>
                  <a:srgbClr val="FF0000"/>
                </a:solidFill>
              </a:rPr>
              <a:t>tough</a:t>
            </a:r>
            <a:r>
              <a:rPr lang="tr-TR" sz="4300" dirty="0">
                <a:solidFill>
                  <a:srgbClr val="FF0000"/>
                </a:solidFill>
              </a:rPr>
              <a:t>, </a:t>
            </a:r>
            <a:r>
              <a:rPr lang="tr-TR" sz="4300" dirty="0" err="1">
                <a:solidFill>
                  <a:srgbClr val="FF0000"/>
                </a:solidFill>
              </a:rPr>
              <a:t>decisive</a:t>
            </a:r>
            <a:r>
              <a:rPr lang="tr-TR" sz="4300" dirty="0">
                <a:solidFill>
                  <a:srgbClr val="FF0000"/>
                </a:solidFill>
              </a:rPr>
              <a:t>, a </a:t>
            </a:r>
            <a:r>
              <a:rPr lang="tr-TR" sz="4300" dirty="0" err="1">
                <a:solidFill>
                  <a:srgbClr val="FF0000"/>
                </a:solidFill>
              </a:rPr>
              <a:t>man</a:t>
            </a:r>
            <a:r>
              <a:rPr lang="tr-TR" sz="4300" dirty="0">
                <a:solidFill>
                  <a:srgbClr val="FF0000"/>
                </a:solidFill>
              </a:rPr>
              <a:t> of </a:t>
            </a:r>
            <a:r>
              <a:rPr lang="tr-TR" sz="4300" dirty="0" err="1">
                <a:solidFill>
                  <a:srgbClr val="FF0000"/>
                </a:solidFill>
              </a:rPr>
              <a:t>action</a:t>
            </a:r>
            <a:r>
              <a:rPr lang="tr-TR" sz="4300" dirty="0">
                <a:solidFill>
                  <a:srgbClr val="FF0000"/>
                </a:solidFill>
              </a:rPr>
              <a:t>” . Men </a:t>
            </a:r>
            <a:r>
              <a:rPr lang="tr-TR" sz="4300" dirty="0" err="1">
                <a:solidFill>
                  <a:srgbClr val="FF0000"/>
                </a:solidFill>
              </a:rPr>
              <a:t>are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often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portrayed</a:t>
            </a:r>
            <a:r>
              <a:rPr lang="tr-TR" sz="4300" dirty="0">
                <a:solidFill>
                  <a:srgbClr val="FF0000"/>
                </a:solidFill>
              </a:rPr>
              <a:t> as </a:t>
            </a:r>
            <a:r>
              <a:rPr lang="tr-TR" sz="4300" dirty="0" err="1">
                <a:solidFill>
                  <a:srgbClr val="FF0000"/>
                </a:solidFill>
              </a:rPr>
              <a:t>commanding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and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authoritative</a:t>
            </a:r>
            <a:r>
              <a:rPr lang="tr-TR" sz="4300" dirty="0">
                <a:solidFill>
                  <a:srgbClr val="FF0000"/>
                </a:solidFill>
              </a:rPr>
              <a:t>. </a:t>
            </a:r>
            <a:r>
              <a:rPr lang="tr-TR" sz="4300" dirty="0" err="1">
                <a:solidFill>
                  <a:srgbClr val="FF0000"/>
                </a:solidFill>
              </a:rPr>
              <a:t>They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have</a:t>
            </a:r>
            <a:r>
              <a:rPr lang="tr-TR" sz="4300" dirty="0">
                <a:solidFill>
                  <a:srgbClr val="FF0000"/>
                </a:solidFill>
              </a:rPr>
              <a:t> no </a:t>
            </a:r>
            <a:r>
              <a:rPr lang="tr-TR" sz="4300" dirty="0" err="1">
                <a:solidFill>
                  <a:srgbClr val="FF0000"/>
                </a:solidFill>
              </a:rPr>
              <a:t>fear</a:t>
            </a:r>
            <a:r>
              <a:rPr lang="tr-TR" sz="4300" dirty="0">
                <a:solidFill>
                  <a:srgbClr val="FF0000"/>
                </a:solidFill>
              </a:rPr>
              <a:t>, </a:t>
            </a:r>
            <a:r>
              <a:rPr lang="tr-TR" sz="4300" dirty="0" err="1">
                <a:solidFill>
                  <a:srgbClr val="FF0000"/>
                </a:solidFill>
              </a:rPr>
              <a:t>and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never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show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any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weakness</a:t>
            </a:r>
            <a:r>
              <a:rPr lang="tr-TR" sz="4300" dirty="0">
                <a:solidFill>
                  <a:srgbClr val="FF0000"/>
                </a:solidFill>
              </a:rPr>
              <a:t>. </a:t>
            </a:r>
            <a:r>
              <a:rPr lang="tr-TR" sz="4300" dirty="0" err="1">
                <a:solidFill>
                  <a:srgbClr val="FF0000"/>
                </a:solidFill>
              </a:rPr>
              <a:t>The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most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extreme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example</a:t>
            </a:r>
            <a:r>
              <a:rPr lang="tr-TR" sz="4300" dirty="0">
                <a:solidFill>
                  <a:srgbClr val="FF0000"/>
                </a:solidFill>
              </a:rPr>
              <a:t> of </a:t>
            </a:r>
            <a:r>
              <a:rPr lang="tr-TR" sz="4300" dirty="0" err="1">
                <a:solidFill>
                  <a:srgbClr val="FF0000"/>
                </a:solidFill>
              </a:rPr>
              <a:t>this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stereotype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are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Saturday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morning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cartoon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superheroes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such</a:t>
            </a:r>
            <a:r>
              <a:rPr lang="tr-TR" sz="4300" dirty="0">
                <a:solidFill>
                  <a:srgbClr val="FF0000"/>
                </a:solidFill>
              </a:rPr>
              <a:t> as </a:t>
            </a:r>
            <a:r>
              <a:rPr lang="tr-TR" sz="4300" dirty="0" err="1">
                <a:solidFill>
                  <a:srgbClr val="FF0000"/>
                </a:solidFill>
              </a:rPr>
              <a:t>Superman</a:t>
            </a:r>
            <a:r>
              <a:rPr lang="tr-TR" sz="4300" dirty="0">
                <a:solidFill>
                  <a:srgbClr val="FF0000"/>
                </a:solidFill>
              </a:rPr>
              <a:t>, Batman, </a:t>
            </a:r>
            <a:r>
              <a:rPr lang="tr-TR" sz="4300" dirty="0" err="1">
                <a:solidFill>
                  <a:srgbClr val="FF0000"/>
                </a:solidFill>
              </a:rPr>
              <a:t>and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Spiderman</a:t>
            </a:r>
            <a:r>
              <a:rPr lang="tr-TR" sz="4300" dirty="0">
                <a:solidFill>
                  <a:srgbClr val="FF0000"/>
                </a:solidFill>
              </a:rPr>
              <a:t>; </a:t>
            </a:r>
            <a:r>
              <a:rPr lang="tr-TR" sz="4300" dirty="0" err="1">
                <a:solidFill>
                  <a:srgbClr val="FF0000"/>
                </a:solidFill>
              </a:rPr>
              <a:t>super</a:t>
            </a:r>
            <a:r>
              <a:rPr lang="tr-TR" sz="4300" dirty="0">
                <a:solidFill>
                  <a:srgbClr val="FF0000"/>
                </a:solidFill>
              </a:rPr>
              <a:t>-</a:t>
            </a:r>
            <a:r>
              <a:rPr lang="tr-TR" sz="4300" dirty="0" err="1">
                <a:solidFill>
                  <a:srgbClr val="FF0000"/>
                </a:solidFill>
              </a:rPr>
              <a:t>powered</a:t>
            </a:r>
            <a:r>
              <a:rPr lang="tr-TR" sz="4300" dirty="0">
                <a:solidFill>
                  <a:srgbClr val="FF0000"/>
                </a:solidFill>
              </a:rPr>
              <a:t> men </a:t>
            </a:r>
            <a:r>
              <a:rPr lang="tr-TR" sz="4300" dirty="0" err="1">
                <a:solidFill>
                  <a:srgbClr val="FF0000"/>
                </a:solidFill>
              </a:rPr>
              <a:t>fighting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for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justice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and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the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safety</a:t>
            </a:r>
            <a:r>
              <a:rPr lang="tr-TR" sz="4300" dirty="0">
                <a:solidFill>
                  <a:srgbClr val="FF0000"/>
                </a:solidFill>
              </a:rPr>
              <a:t> of a </a:t>
            </a:r>
            <a:r>
              <a:rPr lang="tr-TR" sz="4300" dirty="0" err="1">
                <a:solidFill>
                  <a:srgbClr val="FF0000"/>
                </a:solidFill>
              </a:rPr>
              <a:t>helpless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community</a:t>
            </a:r>
            <a:r>
              <a:rPr lang="tr-TR" sz="4300" dirty="0">
                <a:solidFill>
                  <a:srgbClr val="FF0000"/>
                </a:solidFill>
              </a:rPr>
              <a:t>. </a:t>
            </a:r>
            <a:r>
              <a:rPr lang="tr-TR" sz="4300" dirty="0" err="1">
                <a:solidFill>
                  <a:srgbClr val="FF0000"/>
                </a:solidFill>
              </a:rPr>
              <a:t>The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media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leads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viewers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to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believe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that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this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masculine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stereotype</a:t>
            </a:r>
            <a:r>
              <a:rPr lang="tr-TR" sz="4300" dirty="0">
                <a:solidFill>
                  <a:srgbClr val="FF0000"/>
                </a:solidFill>
              </a:rPr>
              <a:t> is “</a:t>
            </a:r>
            <a:r>
              <a:rPr lang="tr-TR" sz="4300" dirty="0" err="1">
                <a:solidFill>
                  <a:srgbClr val="FF0000"/>
                </a:solidFill>
              </a:rPr>
              <a:t>natural</a:t>
            </a:r>
            <a:r>
              <a:rPr lang="tr-TR" sz="4300" dirty="0">
                <a:solidFill>
                  <a:srgbClr val="FF0000"/>
                </a:solidFill>
              </a:rPr>
              <a:t>, normal, </a:t>
            </a:r>
            <a:r>
              <a:rPr lang="tr-TR" sz="4300" dirty="0" err="1">
                <a:solidFill>
                  <a:srgbClr val="FF0000"/>
                </a:solidFill>
              </a:rPr>
              <a:t>and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universal</a:t>
            </a:r>
            <a:r>
              <a:rPr lang="tr-TR" sz="4300" dirty="0">
                <a:solidFill>
                  <a:srgbClr val="FF0000"/>
                </a:solidFill>
              </a:rPr>
              <a:t>” . Men </a:t>
            </a:r>
            <a:r>
              <a:rPr lang="tr-TR" sz="4300" dirty="0" err="1">
                <a:solidFill>
                  <a:srgbClr val="FF0000"/>
                </a:solidFill>
              </a:rPr>
              <a:t>also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tend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to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have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more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important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speaking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roles</a:t>
            </a:r>
            <a:r>
              <a:rPr lang="tr-TR" sz="4300" dirty="0">
                <a:solidFill>
                  <a:srgbClr val="FF0000"/>
                </a:solidFill>
              </a:rPr>
              <a:t>, </a:t>
            </a:r>
            <a:r>
              <a:rPr lang="tr-TR" sz="4300" dirty="0" err="1">
                <a:solidFill>
                  <a:srgbClr val="FF0000"/>
                </a:solidFill>
              </a:rPr>
              <a:t>while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women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are</a:t>
            </a:r>
            <a:r>
              <a:rPr lang="tr-TR" sz="4300" dirty="0">
                <a:solidFill>
                  <a:srgbClr val="FF0000"/>
                </a:solidFill>
              </a:rPr>
              <a:t> “</a:t>
            </a:r>
            <a:r>
              <a:rPr lang="tr-TR" sz="4300" dirty="0" err="1">
                <a:solidFill>
                  <a:srgbClr val="FF0000"/>
                </a:solidFill>
              </a:rPr>
              <a:t>rarely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heard</a:t>
            </a:r>
            <a:r>
              <a:rPr lang="tr-TR" sz="4300" dirty="0">
                <a:solidFill>
                  <a:srgbClr val="FF0000"/>
                </a:solidFill>
              </a:rPr>
              <a:t>” . </a:t>
            </a:r>
            <a:r>
              <a:rPr lang="tr-TR" sz="4300" dirty="0" err="1">
                <a:solidFill>
                  <a:srgbClr val="FF0000"/>
                </a:solidFill>
              </a:rPr>
              <a:t>In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these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speaking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roles</a:t>
            </a:r>
            <a:r>
              <a:rPr lang="tr-TR" sz="4300" dirty="0">
                <a:solidFill>
                  <a:srgbClr val="FF0000"/>
                </a:solidFill>
              </a:rPr>
              <a:t>, </a:t>
            </a:r>
            <a:r>
              <a:rPr lang="tr-TR" sz="4300" dirty="0" err="1">
                <a:solidFill>
                  <a:srgbClr val="FF0000"/>
                </a:solidFill>
              </a:rPr>
              <a:t>males</a:t>
            </a:r>
            <a:r>
              <a:rPr lang="tr-TR" sz="4300" dirty="0">
                <a:solidFill>
                  <a:srgbClr val="FF0000"/>
                </a:solidFill>
              </a:rPr>
              <a:t>’ </a:t>
            </a:r>
            <a:r>
              <a:rPr lang="tr-TR" sz="4300" dirty="0" err="1">
                <a:solidFill>
                  <a:srgbClr val="FF0000"/>
                </a:solidFill>
              </a:rPr>
              <a:t>voices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generally</a:t>
            </a:r>
            <a:r>
              <a:rPr lang="tr-TR" sz="4300" dirty="0">
                <a:solidFill>
                  <a:srgbClr val="FF0000"/>
                </a:solidFill>
              </a:rPr>
              <a:t> “</a:t>
            </a:r>
            <a:r>
              <a:rPr lang="tr-TR" sz="4300" dirty="0" err="1">
                <a:solidFill>
                  <a:srgbClr val="FF0000"/>
                </a:solidFill>
              </a:rPr>
              <a:t>carry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more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authority</a:t>
            </a:r>
            <a:r>
              <a:rPr lang="tr-TR" sz="4300" dirty="0">
                <a:solidFill>
                  <a:srgbClr val="FF0000"/>
                </a:solidFill>
              </a:rPr>
              <a:t>” . Men </a:t>
            </a:r>
            <a:r>
              <a:rPr lang="tr-TR" sz="4300" dirty="0" err="1">
                <a:solidFill>
                  <a:srgbClr val="FF0000"/>
                </a:solidFill>
              </a:rPr>
              <a:t>are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the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decision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makers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and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leaders</a:t>
            </a:r>
            <a:r>
              <a:rPr lang="tr-TR" sz="4300" dirty="0">
                <a:solidFill>
                  <a:srgbClr val="FF0000"/>
                </a:solidFill>
              </a:rPr>
              <a:t>. </a:t>
            </a:r>
            <a:r>
              <a:rPr lang="tr-TR" sz="4300" dirty="0" err="1">
                <a:solidFill>
                  <a:srgbClr val="FF0000"/>
                </a:solidFill>
              </a:rPr>
              <a:t>Their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word</a:t>
            </a:r>
            <a:r>
              <a:rPr lang="tr-TR" sz="4300" dirty="0">
                <a:solidFill>
                  <a:srgbClr val="FF0000"/>
                </a:solidFill>
              </a:rPr>
              <a:t> is final. </a:t>
            </a:r>
            <a:r>
              <a:rPr lang="tr-TR" sz="4300" dirty="0" err="1">
                <a:solidFill>
                  <a:srgbClr val="FF0000"/>
                </a:solidFill>
              </a:rPr>
              <a:t>Women</a:t>
            </a:r>
            <a:r>
              <a:rPr lang="tr-TR" sz="4300" dirty="0">
                <a:solidFill>
                  <a:srgbClr val="FF0000"/>
                </a:solidFill>
              </a:rPr>
              <a:t>, on </a:t>
            </a:r>
            <a:r>
              <a:rPr lang="tr-TR" sz="4300" dirty="0" err="1">
                <a:solidFill>
                  <a:srgbClr val="FF0000"/>
                </a:solidFill>
              </a:rPr>
              <a:t>the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other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hand</a:t>
            </a:r>
            <a:r>
              <a:rPr lang="tr-TR" sz="4300" dirty="0">
                <a:solidFill>
                  <a:srgbClr val="FF0000"/>
                </a:solidFill>
              </a:rPr>
              <a:t>, </a:t>
            </a:r>
            <a:r>
              <a:rPr lang="tr-TR" sz="4300" dirty="0" err="1">
                <a:solidFill>
                  <a:srgbClr val="FF0000"/>
                </a:solidFill>
              </a:rPr>
              <a:t>are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rarely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seen</a:t>
            </a:r>
            <a:r>
              <a:rPr lang="tr-TR" sz="4300" dirty="0">
                <a:solidFill>
                  <a:srgbClr val="FF0000"/>
                </a:solidFill>
              </a:rPr>
              <a:t> as an </a:t>
            </a:r>
            <a:r>
              <a:rPr lang="tr-TR" sz="4300" dirty="0" err="1">
                <a:solidFill>
                  <a:srgbClr val="FF0000"/>
                </a:solidFill>
              </a:rPr>
              <a:t>authoritative</a:t>
            </a:r>
            <a:r>
              <a:rPr lang="tr-TR" sz="4300" dirty="0">
                <a:solidFill>
                  <a:srgbClr val="FF0000"/>
                </a:solidFill>
              </a:rPr>
              <a:t> </a:t>
            </a:r>
            <a:r>
              <a:rPr lang="tr-TR" sz="4300" dirty="0" err="1">
                <a:solidFill>
                  <a:srgbClr val="FF0000"/>
                </a:solidFill>
              </a:rPr>
              <a:t>figure</a:t>
            </a:r>
            <a:r>
              <a:rPr lang="tr-TR" sz="4300" dirty="0">
                <a:solidFill>
                  <a:srgbClr val="FF0000"/>
                </a:solidFill>
              </a:rPr>
              <a:t>.</a:t>
            </a:r>
          </a:p>
          <a:p>
            <a:endParaRPr lang="tr-TR" sz="43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Fatma\Desktop\etwining resim\IMG_35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071810"/>
            <a:ext cx="7215238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0" y="857232"/>
            <a:ext cx="4572032" cy="492922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tr-TR" dirty="0" smtClean="0"/>
              <a:t>      </a:t>
            </a:r>
            <a:r>
              <a:rPr lang="tr-TR" dirty="0" err="1" smtClean="0"/>
              <a:t>Despite</a:t>
            </a:r>
            <a:r>
              <a:rPr lang="tr-TR" dirty="0" smtClean="0"/>
              <a:t> </a:t>
            </a:r>
            <a:r>
              <a:rPr lang="tr-TR" dirty="0" err="1"/>
              <a:t>either</a:t>
            </a:r>
            <a:r>
              <a:rPr lang="tr-TR" dirty="0"/>
              <a:t> </a:t>
            </a:r>
            <a:r>
              <a:rPr lang="tr-TR" dirty="0" err="1"/>
              <a:t>theory</a:t>
            </a:r>
            <a:r>
              <a:rPr lang="tr-TR" dirty="0"/>
              <a:t>, it is </a:t>
            </a:r>
            <a:r>
              <a:rPr lang="tr-TR" dirty="0" err="1"/>
              <a:t>undeniable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there</a:t>
            </a:r>
            <a:r>
              <a:rPr lang="tr-TR" dirty="0"/>
              <a:t> is an </a:t>
            </a:r>
            <a:r>
              <a:rPr lang="tr-TR" dirty="0" err="1"/>
              <a:t>over</a:t>
            </a:r>
            <a:r>
              <a:rPr lang="tr-TR" dirty="0"/>
              <a:t>-</a:t>
            </a:r>
            <a:r>
              <a:rPr lang="tr-TR" dirty="0" err="1"/>
              <a:t>saturation</a:t>
            </a:r>
            <a:r>
              <a:rPr lang="tr-TR" dirty="0"/>
              <a:t> of </a:t>
            </a:r>
            <a:r>
              <a:rPr lang="tr-TR" dirty="0" err="1"/>
              <a:t>gender</a:t>
            </a:r>
            <a:r>
              <a:rPr lang="tr-TR" dirty="0"/>
              <a:t> </a:t>
            </a:r>
            <a:r>
              <a:rPr lang="tr-TR" dirty="0" err="1"/>
              <a:t>stereotypes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media</a:t>
            </a:r>
            <a:r>
              <a:rPr lang="tr-TR" dirty="0"/>
              <a:t>. </a:t>
            </a:r>
            <a:r>
              <a:rPr lang="tr-TR" dirty="0" err="1"/>
              <a:t>What</a:t>
            </a:r>
            <a:r>
              <a:rPr lang="tr-TR" dirty="0"/>
              <a:t> </a:t>
            </a:r>
            <a:r>
              <a:rPr lang="tr-TR" dirty="0" err="1"/>
              <a:t>accounts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misrepresentation</a:t>
            </a:r>
            <a:r>
              <a:rPr lang="tr-TR" dirty="0"/>
              <a:t> of </a:t>
            </a:r>
            <a:r>
              <a:rPr lang="tr-TR" dirty="0" err="1"/>
              <a:t>gender</a:t>
            </a:r>
            <a:r>
              <a:rPr lang="tr-TR" dirty="0"/>
              <a:t> </a:t>
            </a:r>
            <a:r>
              <a:rPr lang="tr-TR" dirty="0" err="1"/>
              <a:t>roles</a:t>
            </a:r>
            <a:r>
              <a:rPr lang="tr-TR" dirty="0"/>
              <a:t>? </a:t>
            </a:r>
            <a:r>
              <a:rPr lang="tr-TR" dirty="0" err="1"/>
              <a:t>Perhaps</a:t>
            </a:r>
            <a:r>
              <a:rPr lang="tr-TR" dirty="0"/>
              <a:t> it </a:t>
            </a:r>
            <a:r>
              <a:rPr lang="tr-TR" dirty="0" err="1"/>
              <a:t>could</a:t>
            </a:r>
            <a:r>
              <a:rPr lang="tr-TR" dirty="0"/>
              <a:t> in </a:t>
            </a:r>
            <a:r>
              <a:rPr lang="tr-TR" dirty="0" err="1"/>
              <a:t>part</a:t>
            </a:r>
            <a:r>
              <a:rPr lang="tr-TR" dirty="0"/>
              <a:t> be a </a:t>
            </a:r>
            <a:r>
              <a:rPr lang="tr-TR" dirty="0" err="1"/>
              <a:t>result</a:t>
            </a:r>
            <a:r>
              <a:rPr lang="tr-TR" dirty="0"/>
              <a:t> of </a:t>
            </a:r>
            <a:r>
              <a:rPr lang="tr-TR" dirty="0" err="1"/>
              <a:t>entertainment</a:t>
            </a:r>
            <a:r>
              <a:rPr lang="tr-TR" dirty="0"/>
              <a:t> </a:t>
            </a:r>
            <a:r>
              <a:rPr lang="tr-TR" dirty="0" err="1"/>
              <a:t>being</a:t>
            </a:r>
            <a:r>
              <a:rPr lang="tr-TR" dirty="0"/>
              <a:t> “</a:t>
            </a:r>
            <a:r>
              <a:rPr lang="tr-TR" dirty="0" err="1"/>
              <a:t>mostly</a:t>
            </a:r>
            <a:r>
              <a:rPr lang="tr-TR" dirty="0"/>
              <a:t> </a:t>
            </a:r>
            <a:r>
              <a:rPr lang="tr-TR" dirty="0" err="1"/>
              <a:t>made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men” . </a:t>
            </a:r>
            <a:r>
              <a:rPr lang="tr-TR" dirty="0" err="1"/>
              <a:t>Because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media</a:t>
            </a:r>
            <a:r>
              <a:rPr lang="tr-TR" dirty="0"/>
              <a:t> is </a:t>
            </a:r>
            <a:r>
              <a:rPr lang="tr-TR" dirty="0" err="1"/>
              <a:t>primarily</a:t>
            </a:r>
            <a:r>
              <a:rPr lang="tr-TR" dirty="0"/>
              <a:t> </a:t>
            </a:r>
            <a:r>
              <a:rPr lang="tr-TR" dirty="0" err="1"/>
              <a:t>controlled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men, “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picture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show</a:t>
            </a:r>
            <a:r>
              <a:rPr lang="tr-TR" dirty="0"/>
              <a:t> of </a:t>
            </a:r>
            <a:r>
              <a:rPr lang="tr-TR" dirty="0" err="1"/>
              <a:t>women</a:t>
            </a:r>
            <a:r>
              <a:rPr lang="tr-TR" dirty="0"/>
              <a:t> is </a:t>
            </a:r>
            <a:r>
              <a:rPr lang="tr-TR" dirty="0" err="1"/>
              <a:t>often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woman</a:t>
            </a:r>
            <a:r>
              <a:rPr lang="tr-TR" dirty="0"/>
              <a:t> of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dreams</a:t>
            </a:r>
            <a:r>
              <a:rPr lang="tr-TR" dirty="0"/>
              <a:t>” .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woman</a:t>
            </a:r>
            <a:r>
              <a:rPr lang="tr-TR" dirty="0"/>
              <a:t> is </a:t>
            </a:r>
            <a:r>
              <a:rPr lang="tr-TR" dirty="0" err="1"/>
              <a:t>either</a:t>
            </a:r>
            <a:r>
              <a:rPr lang="tr-TR" dirty="0"/>
              <a:t> </a:t>
            </a:r>
            <a:r>
              <a:rPr lang="tr-TR" dirty="0" err="1"/>
              <a:t>obedient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never</a:t>
            </a:r>
            <a:r>
              <a:rPr lang="tr-TR" dirty="0"/>
              <a:t> </a:t>
            </a:r>
            <a:r>
              <a:rPr lang="tr-TR" dirty="0" err="1"/>
              <a:t>asks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too</a:t>
            </a:r>
            <a:r>
              <a:rPr lang="tr-TR" dirty="0"/>
              <a:t> </a:t>
            </a:r>
            <a:r>
              <a:rPr lang="tr-TR" dirty="0" err="1"/>
              <a:t>much</a:t>
            </a:r>
            <a:r>
              <a:rPr lang="tr-TR" dirty="0"/>
              <a:t> </a:t>
            </a:r>
            <a:r>
              <a:rPr lang="tr-TR" dirty="0" err="1"/>
              <a:t>attention</a:t>
            </a:r>
            <a:r>
              <a:rPr lang="tr-TR" dirty="0"/>
              <a:t>, </a:t>
            </a:r>
            <a:r>
              <a:rPr lang="tr-TR" dirty="0" err="1"/>
              <a:t>or</a:t>
            </a:r>
            <a:r>
              <a:rPr lang="tr-TR" dirty="0"/>
              <a:t> is </a:t>
            </a:r>
            <a:r>
              <a:rPr lang="tr-TR" dirty="0" err="1"/>
              <a:t>unnaturally</a:t>
            </a:r>
            <a:r>
              <a:rPr lang="tr-TR" dirty="0"/>
              <a:t> </a:t>
            </a:r>
            <a:r>
              <a:rPr lang="tr-TR" dirty="0" err="1"/>
              <a:t>beautiful</a:t>
            </a:r>
            <a:r>
              <a:rPr lang="tr-TR" dirty="0"/>
              <a:t>. </a:t>
            </a:r>
            <a:r>
              <a:rPr lang="tr-TR" dirty="0" err="1"/>
              <a:t>Both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unrealistic</a:t>
            </a:r>
            <a:r>
              <a:rPr lang="tr-TR" dirty="0"/>
              <a:t> </a:t>
            </a:r>
            <a:r>
              <a:rPr lang="tr-TR" dirty="0" err="1"/>
              <a:t>products</a:t>
            </a:r>
            <a:r>
              <a:rPr lang="tr-TR" dirty="0"/>
              <a:t> of an </a:t>
            </a:r>
            <a:r>
              <a:rPr lang="tr-TR" dirty="0" err="1"/>
              <a:t>imaginative</a:t>
            </a:r>
            <a:r>
              <a:rPr lang="tr-TR" dirty="0"/>
              <a:t> </a:t>
            </a:r>
            <a:r>
              <a:rPr lang="tr-TR" dirty="0" err="1"/>
              <a:t>male</a:t>
            </a:r>
            <a:r>
              <a:rPr lang="tr-TR" dirty="0"/>
              <a:t> </a:t>
            </a:r>
            <a:r>
              <a:rPr lang="tr-TR" dirty="0" err="1"/>
              <a:t>mind</a:t>
            </a:r>
            <a:r>
              <a:rPr lang="tr-TR" dirty="0"/>
              <a:t>. </a:t>
            </a:r>
            <a:r>
              <a:rPr lang="tr-TR" dirty="0" err="1"/>
              <a:t>Recognizing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begs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question</a:t>
            </a:r>
            <a:r>
              <a:rPr lang="tr-TR" dirty="0"/>
              <a:t>: </a:t>
            </a:r>
            <a:r>
              <a:rPr lang="tr-TR" dirty="0" err="1"/>
              <a:t>why</a:t>
            </a:r>
            <a:r>
              <a:rPr lang="tr-TR" dirty="0"/>
              <a:t> </a:t>
            </a:r>
            <a:r>
              <a:rPr lang="tr-TR" dirty="0" err="1"/>
              <a:t>hasn’t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media</a:t>
            </a:r>
            <a:r>
              <a:rPr lang="tr-TR" dirty="0"/>
              <a:t> </a:t>
            </a:r>
            <a:r>
              <a:rPr lang="tr-TR" dirty="0" err="1"/>
              <a:t>changed</a:t>
            </a:r>
            <a:r>
              <a:rPr lang="tr-TR" dirty="0"/>
              <a:t>? Since men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controlling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media</a:t>
            </a:r>
            <a:r>
              <a:rPr lang="tr-TR" dirty="0"/>
              <a:t>, </a:t>
            </a:r>
            <a:r>
              <a:rPr lang="tr-TR" dirty="0" err="1"/>
              <a:t>they</a:t>
            </a:r>
            <a:r>
              <a:rPr lang="tr-TR" dirty="0"/>
              <a:t> fail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see</a:t>
            </a:r>
            <a:r>
              <a:rPr lang="tr-TR" dirty="0"/>
              <a:t> an </a:t>
            </a:r>
            <a:r>
              <a:rPr lang="tr-TR" dirty="0" err="1"/>
              <a:t>imbalance</a:t>
            </a:r>
            <a:r>
              <a:rPr lang="tr-TR" dirty="0"/>
              <a:t> of </a:t>
            </a:r>
            <a:r>
              <a:rPr lang="tr-TR" dirty="0" err="1"/>
              <a:t>gender</a:t>
            </a:r>
            <a:r>
              <a:rPr lang="tr-TR" dirty="0"/>
              <a:t> </a:t>
            </a:r>
            <a:r>
              <a:rPr lang="tr-TR" dirty="0" err="1"/>
              <a:t>representation</a:t>
            </a:r>
            <a:r>
              <a:rPr lang="tr-TR" dirty="0"/>
              <a:t>, as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current</a:t>
            </a:r>
            <a:r>
              <a:rPr lang="tr-TR" dirty="0"/>
              <a:t> </a:t>
            </a:r>
            <a:r>
              <a:rPr lang="tr-TR" dirty="0" err="1"/>
              <a:t>setup</a:t>
            </a:r>
            <a:r>
              <a:rPr lang="tr-TR" dirty="0"/>
              <a:t> </a:t>
            </a:r>
            <a:r>
              <a:rPr lang="tr-TR" dirty="0" err="1"/>
              <a:t>favors</a:t>
            </a:r>
            <a:r>
              <a:rPr lang="tr-TR" dirty="0"/>
              <a:t> </a:t>
            </a:r>
            <a:r>
              <a:rPr lang="tr-TR" dirty="0" err="1"/>
              <a:t>them</a:t>
            </a:r>
            <a:r>
              <a:rPr lang="tr-TR" dirty="0"/>
              <a:t>.</a:t>
            </a:r>
            <a:br>
              <a:rPr lang="tr-TR" dirty="0"/>
            </a:br>
            <a:endParaRPr lang="tr-TR" dirty="0"/>
          </a:p>
        </p:txBody>
      </p:sp>
      <p:pic>
        <p:nvPicPr>
          <p:cNvPr id="4098" name="Picture 2" descr="C:\Users\Fatma\Desktop\etwining resim\IMG_E35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785794"/>
            <a:ext cx="3500462" cy="3868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00562" y="642918"/>
            <a:ext cx="4429156" cy="621508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tr-TR" dirty="0" smtClean="0"/>
              <a:t>     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male</a:t>
            </a:r>
            <a:r>
              <a:rPr lang="tr-TR" dirty="0"/>
              <a:t> presence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media’s</a:t>
            </a:r>
            <a:r>
              <a:rPr lang="tr-TR" dirty="0"/>
              <a:t> </a:t>
            </a:r>
            <a:r>
              <a:rPr lang="tr-TR" dirty="0" err="1"/>
              <a:t>decision</a:t>
            </a:r>
            <a:r>
              <a:rPr lang="tr-TR" dirty="0"/>
              <a:t> </a:t>
            </a:r>
            <a:r>
              <a:rPr lang="tr-TR" dirty="0" err="1"/>
              <a:t>making</a:t>
            </a:r>
            <a:r>
              <a:rPr lang="tr-TR" dirty="0"/>
              <a:t> is </a:t>
            </a:r>
            <a:r>
              <a:rPr lang="tr-TR" dirty="0" err="1"/>
              <a:t>apparent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vast</a:t>
            </a:r>
            <a:r>
              <a:rPr lang="tr-TR" dirty="0"/>
              <a:t> </a:t>
            </a:r>
            <a:r>
              <a:rPr lang="tr-TR" dirty="0" err="1"/>
              <a:t>majority</a:t>
            </a:r>
            <a:r>
              <a:rPr lang="tr-TR" dirty="0"/>
              <a:t> of </a:t>
            </a:r>
            <a:r>
              <a:rPr lang="tr-TR" dirty="0" err="1"/>
              <a:t>television</a:t>
            </a:r>
            <a:r>
              <a:rPr lang="tr-TR" dirty="0"/>
              <a:t> </a:t>
            </a:r>
            <a:r>
              <a:rPr lang="tr-TR" dirty="0" err="1"/>
              <a:t>programs</a:t>
            </a:r>
            <a:r>
              <a:rPr lang="tr-TR" dirty="0"/>
              <a:t>, </a:t>
            </a:r>
            <a:r>
              <a:rPr lang="tr-TR" dirty="0" err="1"/>
              <a:t>movies</a:t>
            </a:r>
            <a:r>
              <a:rPr lang="tr-TR" dirty="0"/>
              <a:t>, </a:t>
            </a:r>
            <a:r>
              <a:rPr lang="tr-TR" dirty="0" err="1"/>
              <a:t>books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video </a:t>
            </a:r>
            <a:r>
              <a:rPr lang="tr-TR" dirty="0" err="1"/>
              <a:t>games</a:t>
            </a:r>
            <a:r>
              <a:rPr lang="tr-TR" dirty="0"/>
              <a:t>. </a:t>
            </a:r>
            <a:r>
              <a:rPr lang="tr-TR" dirty="0" err="1"/>
              <a:t>However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industry</a:t>
            </a:r>
            <a:r>
              <a:rPr lang="tr-TR" dirty="0"/>
              <a:t> is </a:t>
            </a:r>
            <a:r>
              <a:rPr lang="tr-TR" dirty="0" err="1"/>
              <a:t>slowly</a:t>
            </a:r>
            <a:r>
              <a:rPr lang="tr-TR" dirty="0"/>
              <a:t> </a:t>
            </a:r>
            <a:r>
              <a:rPr lang="tr-TR" dirty="0" err="1"/>
              <a:t>improving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way</a:t>
            </a:r>
            <a:r>
              <a:rPr lang="tr-TR" dirty="0"/>
              <a:t> </a:t>
            </a:r>
            <a:r>
              <a:rPr lang="tr-TR" dirty="0" err="1"/>
              <a:t>females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males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represented</a:t>
            </a:r>
            <a:r>
              <a:rPr lang="tr-TR" dirty="0"/>
              <a:t>.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1990’s on, it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found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“</a:t>
            </a:r>
            <a:r>
              <a:rPr lang="tr-TR" dirty="0" err="1"/>
              <a:t>gender</a:t>
            </a:r>
            <a:r>
              <a:rPr lang="tr-TR" dirty="0"/>
              <a:t> </a:t>
            </a:r>
            <a:r>
              <a:rPr lang="tr-TR" dirty="0" err="1"/>
              <a:t>roles</a:t>
            </a:r>
            <a:r>
              <a:rPr lang="tr-TR" dirty="0"/>
              <a:t> on </a:t>
            </a:r>
            <a:r>
              <a:rPr lang="tr-TR" dirty="0" err="1"/>
              <a:t>television</a:t>
            </a:r>
            <a:r>
              <a:rPr lang="tr-TR" dirty="0"/>
              <a:t> </a:t>
            </a:r>
            <a:r>
              <a:rPr lang="tr-TR" dirty="0" err="1"/>
              <a:t>became</a:t>
            </a:r>
            <a:r>
              <a:rPr lang="tr-TR" dirty="0"/>
              <a:t> </a:t>
            </a:r>
            <a:r>
              <a:rPr lang="tr-TR" dirty="0" err="1"/>
              <a:t>increasingly</a:t>
            </a:r>
            <a:r>
              <a:rPr lang="tr-TR" dirty="0"/>
              <a:t> </a:t>
            </a:r>
            <a:r>
              <a:rPr lang="tr-TR" dirty="0" err="1"/>
              <a:t>equal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non</a:t>
            </a:r>
            <a:r>
              <a:rPr lang="tr-TR" dirty="0"/>
              <a:t>-</a:t>
            </a:r>
            <a:r>
              <a:rPr lang="tr-TR" dirty="0" err="1"/>
              <a:t>stereotyped</a:t>
            </a:r>
            <a:r>
              <a:rPr lang="tr-TR" dirty="0"/>
              <a:t>” . </a:t>
            </a:r>
            <a:r>
              <a:rPr lang="tr-TR" dirty="0" err="1"/>
              <a:t>Now</a:t>
            </a:r>
            <a:r>
              <a:rPr lang="tr-TR" dirty="0"/>
              <a:t> it is </a:t>
            </a:r>
            <a:r>
              <a:rPr lang="tr-TR" dirty="0" err="1"/>
              <a:t>possible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watch</a:t>
            </a:r>
            <a:r>
              <a:rPr lang="tr-TR" dirty="0"/>
              <a:t> </a:t>
            </a:r>
            <a:r>
              <a:rPr lang="tr-TR" dirty="0" err="1"/>
              <a:t>television</a:t>
            </a:r>
            <a:r>
              <a:rPr lang="tr-TR" dirty="0"/>
              <a:t> </a:t>
            </a:r>
            <a:r>
              <a:rPr lang="tr-TR" dirty="0" err="1"/>
              <a:t>shows</a:t>
            </a:r>
            <a:r>
              <a:rPr lang="tr-TR" dirty="0"/>
              <a:t> in </a:t>
            </a:r>
            <a:r>
              <a:rPr lang="tr-TR" dirty="0" err="1"/>
              <a:t>which</a:t>
            </a:r>
            <a:r>
              <a:rPr lang="tr-TR" dirty="0"/>
              <a:t> “men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women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seen</a:t>
            </a:r>
            <a:r>
              <a:rPr lang="tr-TR" dirty="0"/>
              <a:t> </a:t>
            </a:r>
            <a:r>
              <a:rPr lang="tr-TR" dirty="0" err="1"/>
              <a:t>working</a:t>
            </a:r>
            <a:r>
              <a:rPr lang="tr-TR" dirty="0"/>
              <a:t> </a:t>
            </a:r>
            <a:r>
              <a:rPr lang="tr-TR" dirty="0" err="1"/>
              <a:t>side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side</a:t>
            </a:r>
            <a:r>
              <a:rPr lang="tr-TR" dirty="0"/>
              <a:t>, as </a:t>
            </a:r>
            <a:r>
              <a:rPr lang="tr-TR" dirty="0" err="1"/>
              <a:t>equals</a:t>
            </a:r>
            <a:r>
              <a:rPr lang="tr-TR" dirty="0"/>
              <a:t>,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hospitals</a:t>
            </a:r>
            <a:r>
              <a:rPr lang="tr-TR" dirty="0"/>
              <a:t>, </a:t>
            </a:r>
            <a:r>
              <a:rPr lang="tr-TR" dirty="0" err="1"/>
              <a:t>schools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police</a:t>
            </a:r>
            <a:r>
              <a:rPr lang="tr-TR" dirty="0"/>
              <a:t> </a:t>
            </a:r>
            <a:r>
              <a:rPr lang="tr-TR" dirty="0" err="1"/>
              <a:t>stations</a:t>
            </a:r>
            <a:r>
              <a:rPr lang="tr-TR" dirty="0"/>
              <a:t>” . </a:t>
            </a:r>
            <a:r>
              <a:rPr lang="tr-TR" dirty="0" err="1"/>
              <a:t>However</a:t>
            </a:r>
            <a:r>
              <a:rPr lang="tr-TR" dirty="0"/>
              <a:t>, </a:t>
            </a:r>
            <a:r>
              <a:rPr lang="tr-TR" dirty="0" err="1"/>
              <a:t>both</a:t>
            </a:r>
            <a:r>
              <a:rPr lang="tr-TR" dirty="0"/>
              <a:t> of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characters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</a:t>
            </a:r>
            <a:r>
              <a:rPr lang="tr-TR" dirty="0" err="1"/>
              <a:t>thing</a:t>
            </a:r>
            <a:r>
              <a:rPr lang="tr-TR" dirty="0"/>
              <a:t> in </a:t>
            </a:r>
            <a:r>
              <a:rPr lang="tr-TR" dirty="0" err="1"/>
              <a:t>common</a:t>
            </a:r>
            <a:r>
              <a:rPr lang="tr-TR" dirty="0"/>
              <a:t>: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glamorously</a:t>
            </a:r>
            <a:r>
              <a:rPr lang="tr-TR" dirty="0"/>
              <a:t>, </a:t>
            </a:r>
            <a:r>
              <a:rPr lang="tr-TR" dirty="0" err="1"/>
              <a:t>even</a:t>
            </a:r>
            <a:r>
              <a:rPr lang="tr-TR" dirty="0"/>
              <a:t> </a:t>
            </a:r>
            <a:r>
              <a:rPr lang="tr-TR" dirty="0" err="1"/>
              <a:t>unrealistically</a:t>
            </a:r>
            <a:r>
              <a:rPr lang="tr-TR" dirty="0"/>
              <a:t> </a:t>
            </a:r>
            <a:r>
              <a:rPr lang="tr-TR" dirty="0" err="1"/>
              <a:t>beautiful</a:t>
            </a:r>
            <a:r>
              <a:rPr lang="tr-TR" dirty="0"/>
              <a:t>. </a:t>
            </a:r>
            <a:r>
              <a:rPr lang="tr-TR" dirty="0" err="1"/>
              <a:t>While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of </a:t>
            </a:r>
            <a:r>
              <a:rPr lang="tr-TR" dirty="0" err="1"/>
              <a:t>strong</a:t>
            </a:r>
            <a:r>
              <a:rPr lang="tr-TR" dirty="0"/>
              <a:t> </a:t>
            </a:r>
            <a:r>
              <a:rPr lang="tr-TR" dirty="0" err="1"/>
              <a:t>female</a:t>
            </a:r>
            <a:r>
              <a:rPr lang="tr-TR" dirty="0"/>
              <a:t> </a:t>
            </a:r>
            <a:r>
              <a:rPr lang="tr-TR" dirty="0" err="1"/>
              <a:t>characters</a:t>
            </a:r>
            <a:r>
              <a:rPr lang="tr-TR" dirty="0"/>
              <a:t> is a </a:t>
            </a:r>
            <a:r>
              <a:rPr lang="tr-TR" dirty="0" err="1"/>
              <a:t>welcome</a:t>
            </a:r>
            <a:r>
              <a:rPr lang="tr-TR" dirty="0"/>
              <a:t> </a:t>
            </a:r>
            <a:r>
              <a:rPr lang="tr-TR" dirty="0" err="1"/>
              <a:t>relief</a:t>
            </a:r>
            <a:r>
              <a:rPr lang="tr-TR" dirty="0"/>
              <a:t>,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portrayal</a:t>
            </a:r>
            <a:r>
              <a:rPr lang="tr-TR" dirty="0"/>
              <a:t> of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appearance</a:t>
            </a:r>
            <a:r>
              <a:rPr lang="tr-TR" dirty="0"/>
              <a:t> </a:t>
            </a:r>
            <a:r>
              <a:rPr lang="tr-TR" dirty="0" err="1"/>
              <a:t>acts</a:t>
            </a:r>
            <a:r>
              <a:rPr lang="tr-TR" dirty="0"/>
              <a:t> </a:t>
            </a:r>
            <a:r>
              <a:rPr lang="tr-TR" dirty="0" err="1"/>
              <a:t>much</a:t>
            </a:r>
            <a:r>
              <a:rPr lang="tr-TR" dirty="0"/>
              <a:t> </a:t>
            </a:r>
            <a:r>
              <a:rPr lang="tr-TR" dirty="0" err="1"/>
              <a:t>like</a:t>
            </a:r>
            <a:r>
              <a:rPr lang="tr-TR" dirty="0"/>
              <a:t> a </a:t>
            </a:r>
            <a:r>
              <a:rPr lang="tr-TR" dirty="0" err="1"/>
              <a:t>teen</a:t>
            </a:r>
            <a:r>
              <a:rPr lang="tr-TR" dirty="0"/>
              <a:t> </a:t>
            </a:r>
            <a:r>
              <a:rPr lang="tr-TR" dirty="0" err="1"/>
              <a:t>girl</a:t>
            </a:r>
            <a:r>
              <a:rPr lang="tr-TR" dirty="0"/>
              <a:t> magazine in </a:t>
            </a:r>
            <a:r>
              <a:rPr lang="tr-TR" dirty="0" err="1"/>
              <a:t>that</a:t>
            </a:r>
            <a:r>
              <a:rPr lang="tr-TR" dirty="0"/>
              <a:t> it </a:t>
            </a:r>
            <a:r>
              <a:rPr lang="tr-TR" dirty="0" err="1"/>
              <a:t>creates</a:t>
            </a:r>
            <a:r>
              <a:rPr lang="tr-TR" dirty="0"/>
              <a:t> a </a:t>
            </a:r>
            <a:r>
              <a:rPr lang="tr-TR" dirty="0" err="1"/>
              <a:t>picture</a:t>
            </a:r>
            <a:r>
              <a:rPr lang="tr-TR" dirty="0"/>
              <a:t> of </a:t>
            </a:r>
            <a:r>
              <a:rPr lang="tr-TR" dirty="0" err="1"/>
              <a:t>women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is </a:t>
            </a:r>
            <a:r>
              <a:rPr lang="tr-TR" dirty="0" err="1"/>
              <a:t>simply</a:t>
            </a:r>
            <a:r>
              <a:rPr lang="tr-TR" dirty="0"/>
              <a:t> </a:t>
            </a:r>
            <a:r>
              <a:rPr lang="tr-TR" dirty="0" err="1"/>
              <a:t>impossible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reach</a:t>
            </a:r>
            <a:r>
              <a:rPr lang="tr-TR" dirty="0"/>
              <a:t>.</a:t>
            </a:r>
            <a:br>
              <a:rPr lang="tr-TR" dirty="0"/>
            </a:br>
            <a:endParaRPr lang="tr-TR" dirty="0"/>
          </a:p>
        </p:txBody>
      </p:sp>
      <p:pic>
        <p:nvPicPr>
          <p:cNvPr id="5122" name="Picture 2" descr="C:\Users\Fatma\Desktop\etwining resim\IMG_E35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3857652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71472" y="357166"/>
            <a:ext cx="8229600" cy="36433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   </a:t>
            </a:r>
            <a:r>
              <a:rPr lang="tr-TR" sz="2300" dirty="0" err="1" smtClean="0"/>
              <a:t>The</a:t>
            </a:r>
            <a:r>
              <a:rPr lang="tr-TR" sz="2300" dirty="0" smtClean="0"/>
              <a:t> </a:t>
            </a:r>
            <a:r>
              <a:rPr lang="tr-TR" sz="2300" dirty="0" err="1"/>
              <a:t>media</a:t>
            </a:r>
            <a:r>
              <a:rPr lang="tr-TR" sz="2300" dirty="0"/>
              <a:t> has </a:t>
            </a:r>
            <a:r>
              <a:rPr lang="tr-TR" sz="2300" dirty="0" err="1"/>
              <a:t>improved</a:t>
            </a:r>
            <a:r>
              <a:rPr lang="tr-TR" sz="2300" dirty="0"/>
              <a:t> </a:t>
            </a:r>
            <a:r>
              <a:rPr lang="tr-TR" sz="2300" dirty="0" err="1"/>
              <a:t>greatly</a:t>
            </a:r>
            <a:r>
              <a:rPr lang="tr-TR" sz="2300" dirty="0"/>
              <a:t> in </a:t>
            </a:r>
            <a:r>
              <a:rPr lang="tr-TR" sz="2300" dirty="0" err="1"/>
              <a:t>the</a:t>
            </a:r>
            <a:r>
              <a:rPr lang="tr-TR" sz="2300" dirty="0"/>
              <a:t> </a:t>
            </a:r>
            <a:r>
              <a:rPr lang="tr-TR" sz="2300" dirty="0" err="1"/>
              <a:t>past</a:t>
            </a:r>
            <a:r>
              <a:rPr lang="tr-TR" sz="2300" dirty="0"/>
              <a:t> </a:t>
            </a:r>
            <a:r>
              <a:rPr lang="tr-TR" sz="2300" dirty="0" err="1"/>
              <a:t>few</a:t>
            </a:r>
            <a:r>
              <a:rPr lang="tr-TR" sz="2300" dirty="0"/>
              <a:t> </a:t>
            </a:r>
            <a:r>
              <a:rPr lang="tr-TR" sz="2300" dirty="0" err="1"/>
              <a:t>years</a:t>
            </a:r>
            <a:r>
              <a:rPr lang="tr-TR" sz="2300" dirty="0"/>
              <a:t>. </a:t>
            </a:r>
            <a:r>
              <a:rPr lang="tr-TR" sz="2300" dirty="0" err="1"/>
              <a:t>Women</a:t>
            </a:r>
            <a:r>
              <a:rPr lang="tr-TR" sz="2300" dirty="0"/>
              <a:t> </a:t>
            </a:r>
            <a:r>
              <a:rPr lang="tr-TR" sz="2300" dirty="0" err="1"/>
              <a:t>are</a:t>
            </a:r>
            <a:r>
              <a:rPr lang="tr-TR" sz="2300" dirty="0"/>
              <a:t> </a:t>
            </a:r>
            <a:r>
              <a:rPr lang="tr-TR" sz="2300" dirty="0" err="1"/>
              <a:t>slowly</a:t>
            </a:r>
            <a:r>
              <a:rPr lang="tr-TR" sz="2300" dirty="0"/>
              <a:t> </a:t>
            </a:r>
            <a:r>
              <a:rPr lang="tr-TR" sz="2300" dirty="0" err="1"/>
              <a:t>gaining</a:t>
            </a:r>
            <a:r>
              <a:rPr lang="tr-TR" sz="2300" dirty="0"/>
              <a:t> </a:t>
            </a:r>
            <a:r>
              <a:rPr lang="tr-TR" sz="2300" dirty="0" err="1"/>
              <a:t>leading</a:t>
            </a:r>
            <a:r>
              <a:rPr lang="tr-TR" sz="2300" dirty="0"/>
              <a:t> </a:t>
            </a:r>
            <a:r>
              <a:rPr lang="tr-TR" sz="2300" dirty="0" err="1"/>
              <a:t>roles</a:t>
            </a:r>
            <a:r>
              <a:rPr lang="tr-TR" sz="2300" dirty="0"/>
              <a:t>, </a:t>
            </a:r>
            <a:r>
              <a:rPr lang="tr-TR" sz="2300" dirty="0" err="1"/>
              <a:t>and</a:t>
            </a:r>
            <a:r>
              <a:rPr lang="tr-TR" sz="2300" dirty="0"/>
              <a:t> it is not </a:t>
            </a:r>
            <a:r>
              <a:rPr lang="tr-TR" sz="2300" dirty="0" err="1"/>
              <a:t>uncommon</a:t>
            </a:r>
            <a:r>
              <a:rPr lang="tr-TR" sz="2300" dirty="0"/>
              <a:t> </a:t>
            </a:r>
            <a:r>
              <a:rPr lang="tr-TR" sz="2300" dirty="0" err="1"/>
              <a:t>to</a:t>
            </a:r>
            <a:r>
              <a:rPr lang="tr-TR" sz="2300" dirty="0"/>
              <a:t> </a:t>
            </a:r>
            <a:r>
              <a:rPr lang="tr-TR" sz="2300" dirty="0" err="1"/>
              <a:t>see</a:t>
            </a:r>
            <a:r>
              <a:rPr lang="tr-TR" sz="2300" dirty="0"/>
              <a:t> men </a:t>
            </a:r>
            <a:r>
              <a:rPr lang="tr-TR" sz="2300" dirty="0" err="1"/>
              <a:t>and</a:t>
            </a:r>
            <a:r>
              <a:rPr lang="tr-TR" sz="2300" dirty="0"/>
              <a:t> </a:t>
            </a:r>
            <a:r>
              <a:rPr lang="tr-TR" sz="2300" dirty="0" err="1"/>
              <a:t>women</a:t>
            </a:r>
            <a:r>
              <a:rPr lang="tr-TR" sz="2300" dirty="0"/>
              <a:t> </a:t>
            </a:r>
            <a:r>
              <a:rPr lang="tr-TR" sz="2300" dirty="0" err="1"/>
              <a:t>depicted</a:t>
            </a:r>
            <a:r>
              <a:rPr lang="tr-TR" sz="2300" dirty="0"/>
              <a:t> as </a:t>
            </a:r>
            <a:r>
              <a:rPr lang="tr-TR" sz="2300" dirty="0" err="1"/>
              <a:t>equals</a:t>
            </a:r>
            <a:r>
              <a:rPr lang="tr-TR" sz="2300" dirty="0"/>
              <a:t>, </a:t>
            </a:r>
            <a:r>
              <a:rPr lang="tr-TR" sz="2300" dirty="0" err="1"/>
              <a:t>working</a:t>
            </a:r>
            <a:r>
              <a:rPr lang="tr-TR" sz="2300" dirty="0"/>
              <a:t> </a:t>
            </a:r>
            <a:r>
              <a:rPr lang="tr-TR" sz="2300" dirty="0" err="1"/>
              <a:t>along</a:t>
            </a:r>
            <a:r>
              <a:rPr lang="tr-TR" sz="2300" dirty="0"/>
              <a:t> </a:t>
            </a:r>
            <a:r>
              <a:rPr lang="tr-TR" sz="2300" dirty="0" err="1"/>
              <a:t>side</a:t>
            </a:r>
            <a:r>
              <a:rPr lang="tr-TR" sz="2300" dirty="0"/>
              <a:t> </a:t>
            </a:r>
            <a:r>
              <a:rPr lang="tr-TR" sz="2300" dirty="0" err="1"/>
              <a:t>each</a:t>
            </a:r>
            <a:r>
              <a:rPr lang="tr-TR" sz="2300" dirty="0"/>
              <a:t> </a:t>
            </a:r>
            <a:r>
              <a:rPr lang="tr-TR" sz="2300" dirty="0" err="1"/>
              <a:t>other</a:t>
            </a:r>
            <a:r>
              <a:rPr lang="tr-TR" sz="2300" dirty="0"/>
              <a:t> in </a:t>
            </a:r>
            <a:r>
              <a:rPr lang="tr-TR" sz="2300" dirty="0" err="1"/>
              <a:t>equally</a:t>
            </a:r>
            <a:r>
              <a:rPr lang="tr-TR" sz="2300" dirty="0"/>
              <a:t> </a:t>
            </a:r>
            <a:r>
              <a:rPr lang="tr-TR" sz="2300" dirty="0" err="1"/>
              <a:t>challenging</a:t>
            </a:r>
            <a:r>
              <a:rPr lang="tr-TR" sz="2300" dirty="0"/>
              <a:t> </a:t>
            </a:r>
            <a:r>
              <a:rPr lang="tr-TR" sz="2300" dirty="0" err="1"/>
              <a:t>settings</a:t>
            </a:r>
            <a:r>
              <a:rPr lang="tr-TR" sz="2300" dirty="0"/>
              <a:t>. </a:t>
            </a:r>
            <a:r>
              <a:rPr lang="tr-TR" sz="2300" dirty="0" err="1"/>
              <a:t>However</a:t>
            </a:r>
            <a:r>
              <a:rPr lang="tr-TR" sz="2300" dirty="0"/>
              <a:t>, </a:t>
            </a:r>
            <a:r>
              <a:rPr lang="tr-TR" sz="2300" dirty="0" err="1"/>
              <a:t>this</a:t>
            </a:r>
            <a:r>
              <a:rPr lang="tr-TR" sz="2300" dirty="0"/>
              <a:t> is not yet a </a:t>
            </a:r>
            <a:r>
              <a:rPr lang="tr-TR" sz="2300" dirty="0" err="1"/>
              <a:t>standard</a:t>
            </a:r>
            <a:r>
              <a:rPr lang="tr-TR" sz="2300" dirty="0"/>
              <a:t> in </a:t>
            </a:r>
            <a:r>
              <a:rPr lang="tr-TR" sz="2300" dirty="0" err="1"/>
              <a:t>the</a:t>
            </a:r>
            <a:r>
              <a:rPr lang="tr-TR" sz="2300" dirty="0"/>
              <a:t> </a:t>
            </a:r>
            <a:r>
              <a:rPr lang="tr-TR" sz="2300" dirty="0" err="1"/>
              <a:t>entertainment</a:t>
            </a:r>
            <a:r>
              <a:rPr lang="tr-TR" sz="2300" dirty="0"/>
              <a:t> </a:t>
            </a:r>
            <a:r>
              <a:rPr lang="tr-TR" sz="2300" dirty="0" err="1"/>
              <a:t>industry</a:t>
            </a:r>
            <a:r>
              <a:rPr lang="tr-TR" sz="2300" dirty="0"/>
              <a:t>. </a:t>
            </a:r>
            <a:r>
              <a:rPr lang="tr-TR" sz="2300" dirty="0" err="1"/>
              <a:t>Women</a:t>
            </a:r>
            <a:r>
              <a:rPr lang="tr-TR" sz="2300" dirty="0"/>
              <a:t> </a:t>
            </a:r>
            <a:r>
              <a:rPr lang="tr-TR" sz="2300" dirty="0" err="1"/>
              <a:t>and</a:t>
            </a:r>
            <a:r>
              <a:rPr lang="tr-TR" sz="2300" dirty="0"/>
              <a:t> men </a:t>
            </a:r>
            <a:r>
              <a:rPr lang="tr-TR" sz="2300" dirty="0" err="1"/>
              <a:t>are</a:t>
            </a:r>
            <a:r>
              <a:rPr lang="tr-TR" sz="2300" dirty="0"/>
              <a:t> </a:t>
            </a:r>
            <a:r>
              <a:rPr lang="tr-TR" sz="2300" dirty="0" err="1"/>
              <a:t>still</a:t>
            </a:r>
            <a:r>
              <a:rPr lang="tr-TR" sz="2300" dirty="0"/>
              <a:t> </a:t>
            </a:r>
            <a:r>
              <a:rPr lang="tr-TR" sz="2300" dirty="0" err="1"/>
              <a:t>misrepresented</a:t>
            </a:r>
            <a:r>
              <a:rPr lang="tr-TR" sz="2300" dirty="0"/>
              <a:t> as </a:t>
            </a:r>
            <a:r>
              <a:rPr lang="tr-TR" sz="2300" dirty="0" err="1"/>
              <a:t>stereotypes</a:t>
            </a:r>
            <a:r>
              <a:rPr lang="tr-TR" sz="2300" dirty="0"/>
              <a:t> in </a:t>
            </a:r>
            <a:r>
              <a:rPr lang="tr-TR" sz="2300" dirty="0" err="1"/>
              <a:t>the</a:t>
            </a:r>
            <a:r>
              <a:rPr lang="tr-TR" sz="2300" dirty="0"/>
              <a:t> </a:t>
            </a:r>
            <a:r>
              <a:rPr lang="tr-TR" sz="2300" dirty="0" err="1"/>
              <a:t>majority</a:t>
            </a:r>
            <a:r>
              <a:rPr lang="tr-TR" sz="2300" dirty="0"/>
              <a:t> of </a:t>
            </a:r>
            <a:r>
              <a:rPr lang="tr-TR" sz="2300" dirty="0" err="1"/>
              <a:t>the</a:t>
            </a:r>
            <a:r>
              <a:rPr lang="tr-TR" sz="2300" dirty="0"/>
              <a:t> </a:t>
            </a:r>
            <a:r>
              <a:rPr lang="tr-TR" sz="2300" dirty="0" err="1"/>
              <a:t>media</a:t>
            </a:r>
            <a:r>
              <a:rPr lang="tr-TR" sz="2300" dirty="0"/>
              <a:t>. </a:t>
            </a:r>
            <a:r>
              <a:rPr lang="tr-TR" sz="2300" dirty="0" err="1"/>
              <a:t>This</a:t>
            </a:r>
            <a:r>
              <a:rPr lang="tr-TR" sz="2300" dirty="0"/>
              <a:t> </a:t>
            </a:r>
            <a:r>
              <a:rPr lang="tr-TR" sz="2300" dirty="0" err="1"/>
              <a:t>stereotype</a:t>
            </a:r>
            <a:r>
              <a:rPr lang="tr-TR" sz="2300" dirty="0"/>
              <a:t> </a:t>
            </a:r>
            <a:r>
              <a:rPr lang="tr-TR" sz="2300" dirty="0" err="1"/>
              <a:t>becomes</a:t>
            </a:r>
            <a:r>
              <a:rPr lang="tr-TR" sz="2300" dirty="0"/>
              <a:t> </a:t>
            </a:r>
            <a:r>
              <a:rPr lang="tr-TR" sz="2300" dirty="0" err="1"/>
              <a:t>embedded</a:t>
            </a:r>
            <a:r>
              <a:rPr lang="tr-TR" sz="2300" dirty="0"/>
              <a:t> in </a:t>
            </a:r>
            <a:r>
              <a:rPr lang="tr-TR" sz="2300" dirty="0" err="1"/>
              <a:t>the</a:t>
            </a:r>
            <a:r>
              <a:rPr lang="tr-TR" sz="2300" dirty="0"/>
              <a:t> </a:t>
            </a:r>
            <a:r>
              <a:rPr lang="tr-TR" sz="2300" dirty="0" err="1"/>
              <a:t>human</a:t>
            </a:r>
            <a:r>
              <a:rPr lang="tr-TR" sz="2300" dirty="0"/>
              <a:t> </a:t>
            </a:r>
            <a:r>
              <a:rPr lang="tr-TR" sz="2300" dirty="0" err="1"/>
              <a:t>mind</a:t>
            </a:r>
            <a:r>
              <a:rPr lang="tr-TR" sz="2300" dirty="0"/>
              <a:t>, </a:t>
            </a:r>
            <a:r>
              <a:rPr lang="tr-TR" sz="2300" dirty="0" err="1"/>
              <a:t>and</a:t>
            </a:r>
            <a:r>
              <a:rPr lang="tr-TR" sz="2300" dirty="0"/>
              <a:t> is </a:t>
            </a:r>
            <a:r>
              <a:rPr lang="tr-TR" sz="2300" dirty="0" err="1"/>
              <a:t>passed</a:t>
            </a:r>
            <a:r>
              <a:rPr lang="tr-TR" sz="2300" dirty="0"/>
              <a:t> on </a:t>
            </a:r>
            <a:r>
              <a:rPr lang="tr-TR" sz="2300" dirty="0" err="1"/>
              <a:t>from</a:t>
            </a:r>
            <a:r>
              <a:rPr lang="tr-TR" sz="2300" dirty="0"/>
              <a:t> </a:t>
            </a:r>
            <a:r>
              <a:rPr lang="tr-TR" sz="2300" dirty="0" err="1"/>
              <a:t>generation</a:t>
            </a:r>
            <a:r>
              <a:rPr lang="tr-TR" sz="2300" dirty="0"/>
              <a:t> </a:t>
            </a:r>
            <a:r>
              <a:rPr lang="tr-TR" sz="2300" dirty="0" err="1"/>
              <a:t>to</a:t>
            </a:r>
            <a:r>
              <a:rPr lang="tr-TR" sz="2300" dirty="0"/>
              <a:t> </a:t>
            </a:r>
            <a:r>
              <a:rPr lang="tr-TR" sz="2300" dirty="0" err="1"/>
              <a:t>generation</a:t>
            </a:r>
            <a:r>
              <a:rPr lang="tr-TR" sz="2300" dirty="0"/>
              <a:t> as an </a:t>
            </a:r>
            <a:r>
              <a:rPr lang="tr-TR" sz="2300" dirty="0" err="1"/>
              <a:t>acceptable</a:t>
            </a:r>
            <a:r>
              <a:rPr lang="tr-TR" sz="2300" dirty="0"/>
              <a:t> </a:t>
            </a:r>
            <a:r>
              <a:rPr lang="tr-TR" sz="2300" dirty="0" err="1"/>
              <a:t>view</a:t>
            </a:r>
            <a:r>
              <a:rPr lang="tr-TR" sz="2300" dirty="0"/>
              <a:t> of </a:t>
            </a:r>
            <a:r>
              <a:rPr lang="tr-TR" sz="2300" dirty="0" err="1"/>
              <a:t>male</a:t>
            </a:r>
            <a:r>
              <a:rPr lang="tr-TR" sz="2300" dirty="0"/>
              <a:t> </a:t>
            </a:r>
            <a:r>
              <a:rPr lang="tr-TR" sz="2300" dirty="0" err="1"/>
              <a:t>and</a:t>
            </a:r>
            <a:r>
              <a:rPr lang="tr-TR" sz="2300" dirty="0"/>
              <a:t> </a:t>
            </a:r>
            <a:r>
              <a:rPr lang="tr-TR" sz="2300" dirty="0" err="1"/>
              <a:t>female</a:t>
            </a:r>
            <a:r>
              <a:rPr lang="tr-TR" sz="2300" dirty="0"/>
              <a:t> </a:t>
            </a:r>
            <a:r>
              <a:rPr lang="tr-TR" sz="2300" dirty="0" err="1"/>
              <a:t>gender</a:t>
            </a:r>
            <a:r>
              <a:rPr lang="tr-TR" sz="2300" dirty="0"/>
              <a:t> </a:t>
            </a:r>
            <a:r>
              <a:rPr lang="tr-TR" sz="2300" dirty="0" err="1"/>
              <a:t>roles</a:t>
            </a:r>
            <a:r>
              <a:rPr lang="tr-TR" sz="2300" dirty="0"/>
              <a:t>.</a:t>
            </a:r>
          </a:p>
          <a:p>
            <a:endParaRPr lang="tr-TR" dirty="0"/>
          </a:p>
        </p:txBody>
      </p:sp>
      <p:pic>
        <p:nvPicPr>
          <p:cNvPr id="6146" name="Picture 2" descr="C:\Users\Fatma\Desktop\etwining resim\IMG_E35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643314"/>
            <a:ext cx="7072362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848</Words>
  <Application>Microsoft Office PowerPoint</Application>
  <PresentationFormat>Ekran Gösterisi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Ofis Teması</vt:lpstr>
      <vt:lpstr>Gender Roles in Media and Literature </vt:lpstr>
      <vt:lpstr>Slayt 2</vt:lpstr>
      <vt:lpstr>Slayt 3</vt:lpstr>
      <vt:lpstr>Slayt 4</vt:lpstr>
      <vt:lpstr>Slayt 5</vt:lpstr>
      <vt:lpstr>Slayt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Roles in Media and Literature</dc:title>
  <dc:creator>Fatma</dc:creator>
  <cp:lastModifiedBy>Fatma</cp:lastModifiedBy>
  <cp:revision>4</cp:revision>
  <dcterms:created xsi:type="dcterms:W3CDTF">2019-02-22T08:13:59Z</dcterms:created>
  <dcterms:modified xsi:type="dcterms:W3CDTF">2019-02-22T08:37:48Z</dcterms:modified>
</cp:coreProperties>
</file>