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58" r:id="rId4"/>
    <p:sldId id="257" r:id="rId5"/>
    <p:sldId id="259" r:id="rId6"/>
    <p:sldId id="260" r:id="rId7"/>
    <p:sldId id="261" r:id="rId8"/>
    <p:sldId id="264" r:id="rId9"/>
    <p:sldId id="263" r:id="rId10"/>
    <p:sldId id="265" r:id="rId11"/>
    <p:sldId id="267" r:id="rId12"/>
    <p:sldId id="268" r:id="rId13"/>
    <p:sldId id="269" r:id="rId14"/>
    <p:sldId id="270" r:id="rId15"/>
    <p:sldId id="271" r:id="rId1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5" d="100"/>
          <a:sy n="75" d="100"/>
        </p:scale>
        <p:origin x="39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570D8B47-4533-4328-A9F2-C2AC8C7D9E21}" type="datetimeFigureOut">
              <a:rPr lang="el-GR" smtClean="0"/>
              <a:t>14/12/2021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CB14737-7C9C-4856-B67E-D6D6A2A6B375}"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570D8B47-4533-4328-A9F2-C2AC8C7D9E21}" type="datetimeFigureOut">
              <a:rPr lang="el-GR" smtClean="0"/>
              <a:t>14/12/2021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CB14737-7C9C-4856-B67E-D6D6A2A6B375}"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570D8B47-4533-4328-A9F2-C2AC8C7D9E21}" type="datetimeFigureOut">
              <a:rPr lang="el-GR" smtClean="0"/>
              <a:t>14/12/2021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CB14737-7C9C-4856-B67E-D6D6A2A6B375}"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570D8B47-4533-4328-A9F2-C2AC8C7D9E21}" type="datetimeFigureOut">
              <a:rPr lang="el-GR" smtClean="0"/>
              <a:t>14/12/2021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CB14737-7C9C-4856-B67E-D6D6A2A6B375}"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570D8B47-4533-4328-A9F2-C2AC8C7D9E21}" type="datetimeFigureOut">
              <a:rPr lang="el-GR" smtClean="0"/>
              <a:t>14/12/2021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CB14737-7C9C-4856-B67E-D6D6A2A6B375}"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570D8B47-4533-4328-A9F2-C2AC8C7D9E21}" type="datetimeFigureOut">
              <a:rPr lang="el-GR" smtClean="0"/>
              <a:t>14/12/2021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0CB14737-7C9C-4856-B67E-D6D6A2A6B375}"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570D8B47-4533-4328-A9F2-C2AC8C7D9E21}" type="datetimeFigureOut">
              <a:rPr lang="el-GR" smtClean="0"/>
              <a:t>14/12/2021</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0CB14737-7C9C-4856-B67E-D6D6A2A6B375}"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570D8B47-4533-4328-A9F2-C2AC8C7D9E21}" type="datetimeFigureOut">
              <a:rPr lang="el-GR" smtClean="0"/>
              <a:t>14/12/2021</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0CB14737-7C9C-4856-B67E-D6D6A2A6B375}"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570D8B47-4533-4328-A9F2-C2AC8C7D9E21}" type="datetimeFigureOut">
              <a:rPr lang="el-GR" smtClean="0"/>
              <a:t>14/12/2021</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0CB14737-7C9C-4856-B67E-D6D6A2A6B375}"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570D8B47-4533-4328-A9F2-C2AC8C7D9E21}" type="datetimeFigureOut">
              <a:rPr lang="el-GR" smtClean="0"/>
              <a:t>14/12/2021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0CB14737-7C9C-4856-B67E-D6D6A2A6B375}"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570D8B47-4533-4328-A9F2-C2AC8C7D9E21}" type="datetimeFigureOut">
              <a:rPr lang="el-GR" smtClean="0"/>
              <a:t>14/12/2021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0CB14737-7C9C-4856-B67E-D6D6A2A6B375}"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0D8B47-4533-4328-A9F2-C2AC8C7D9E21}" type="datetimeFigureOut">
              <a:rPr lang="el-GR" smtClean="0"/>
              <a:t>14/12/2021</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B14737-7C9C-4856-B67E-D6D6A2A6B375}"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ellas\Desktop\Νέος φάκελος (2)\-εθιμα-e1577060532620-750x40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 name="6 - Ορθογώνιο"/>
          <p:cNvSpPr/>
          <p:nvPr/>
        </p:nvSpPr>
        <p:spPr>
          <a:xfrm>
            <a:off x="2051720" y="2882670"/>
            <a:ext cx="4458272" cy="923330"/>
          </a:xfrm>
          <a:prstGeom prst="rect">
            <a:avLst/>
          </a:prstGeom>
          <a:noFill/>
        </p:spPr>
        <p:txBody>
          <a:bodyPr wrap="none" lIns="91440" tIns="45720" rIns="91440" bIns="45720">
            <a:spAutoFit/>
          </a:bodyPr>
          <a:lstStyle/>
          <a:p>
            <a:pPr algn="ct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CHRISTMAS</a:t>
            </a:r>
            <a:endParaRPr lang="el-GR"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8" name="7 - Ορθογώνιο"/>
          <p:cNvSpPr/>
          <p:nvPr/>
        </p:nvSpPr>
        <p:spPr>
          <a:xfrm>
            <a:off x="214283" y="764704"/>
            <a:ext cx="8501123" cy="923330"/>
          </a:xfrm>
          <a:prstGeom prst="rect">
            <a:avLst/>
          </a:prstGeom>
          <a:noFill/>
        </p:spPr>
        <p:txBody>
          <a:bodyPr wrap="square" lIns="91440" tIns="45720" rIns="91440" bIns="45720">
            <a:prstTxWarp prst="textArchU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JESUS CHRIST IS BORN!</a:t>
            </a:r>
            <a:endParaRPr lang="el-GR"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https://prwtotypos.files.wordpress.com/2014/12/cf84cebf-cf87cf81ceb9cf83cf84cebfcf85ceb3ceb5cebdcebdceb9ceaccf84ceb9cebacebf-cebacebfcf8dcf84cf83cebfcf85cf81cebf.jpg?w=1400&amp;h="/>
          <p:cNvPicPr>
            <a:picLocks noChangeAspect="1" noChangeArrowheads="1"/>
          </p:cNvPicPr>
          <p:nvPr/>
        </p:nvPicPr>
        <p:blipFill>
          <a:blip r:embed="rId2"/>
          <a:srcRect/>
          <a:stretch>
            <a:fillRect/>
          </a:stretch>
        </p:blipFill>
        <p:spPr bwMode="auto">
          <a:xfrm>
            <a:off x="801482" y="1"/>
            <a:ext cx="7298910" cy="5474182"/>
          </a:xfrm>
          <a:prstGeom prst="rect">
            <a:avLst/>
          </a:prstGeom>
          <a:noFill/>
        </p:spPr>
      </p:pic>
      <p:sp>
        <p:nvSpPr>
          <p:cNvPr id="7" name="6 - Ορθογώνιο"/>
          <p:cNvSpPr/>
          <p:nvPr/>
        </p:nvSpPr>
        <p:spPr>
          <a:xfrm>
            <a:off x="285720" y="0"/>
            <a:ext cx="8643998" cy="175432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Burning the Christmas wood</a:t>
            </a:r>
            <a:r>
              <a:rPr lang="en-US"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endParaRPr lang="el-GR"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TextBox 2">
            <a:extLst>
              <a:ext uri="{FF2B5EF4-FFF2-40B4-BE49-F238E27FC236}">
                <a16:creationId xmlns:a16="http://schemas.microsoft.com/office/drawing/2014/main" id="{1A617A39-52C7-4920-8424-CA0A727BED10}"/>
              </a:ext>
            </a:extLst>
          </p:cNvPr>
          <p:cNvSpPr txBox="1"/>
          <p:nvPr/>
        </p:nvSpPr>
        <p:spPr>
          <a:xfrm>
            <a:off x="831348" y="5657671"/>
            <a:ext cx="7552742" cy="1200329"/>
          </a:xfrm>
          <a:prstGeom prst="rect">
            <a:avLst/>
          </a:prstGeom>
          <a:noFill/>
        </p:spPr>
        <p:txBody>
          <a:bodyPr wrap="square" rtlCol="0">
            <a:spAutoFit/>
          </a:bodyPr>
          <a:lstStyle/>
          <a:p>
            <a:r>
              <a:rPr lang="en-US" dirty="0"/>
              <a:t>In some villages, in Northern Greece they celebrate the custom of Christmas wood. They choose the best wood from pine or olive tree and burn it in the fireplace during the Christmas holidays. As long as it burns, little Jesus keeps himself warm in his cave.</a:t>
            </a:r>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1" name="Picture 5" descr="Παραδοσιακή βασιλόπιτα της Αργυρώς | Συνταγή | Argiro.gr"/>
          <p:cNvPicPr>
            <a:picLocks noChangeAspect="1" noChangeArrowheads="1"/>
          </p:cNvPicPr>
          <p:nvPr/>
        </p:nvPicPr>
        <p:blipFill>
          <a:blip r:embed="rId2"/>
          <a:srcRect/>
          <a:stretch>
            <a:fillRect/>
          </a:stretch>
        </p:blipFill>
        <p:spPr bwMode="auto">
          <a:xfrm>
            <a:off x="1085866" y="0"/>
            <a:ext cx="6972267" cy="5229200"/>
          </a:xfrm>
          <a:prstGeom prst="rect">
            <a:avLst/>
          </a:prstGeom>
          <a:noFill/>
        </p:spPr>
      </p:pic>
      <p:sp>
        <p:nvSpPr>
          <p:cNvPr id="8" name="7 - Ορθογώνιο"/>
          <p:cNvSpPr/>
          <p:nvPr/>
        </p:nvSpPr>
        <p:spPr>
          <a:xfrm>
            <a:off x="179512" y="243805"/>
            <a:ext cx="9144000" cy="2769989"/>
          </a:xfrm>
          <a:prstGeom prst="rect">
            <a:avLst/>
          </a:prstGeom>
          <a:noFill/>
        </p:spPr>
        <p:txBody>
          <a:bodyPr wrap="square" lIns="91440" tIns="45720" rIns="91440" bIns="45720">
            <a:spAutoFit/>
          </a:bodyPr>
          <a:lstStyle/>
          <a:p>
            <a:pPr algn="ctr"/>
            <a:r>
              <a:rPr lang="en-US" sz="60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Vassilopita</a:t>
            </a:r>
            <a:endParaRPr lang="en-US"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n-US"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p>
          <a:p>
            <a:pPr algn="ctr"/>
            <a:endParaRPr lang="el-GR"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 name="TextBox 1">
            <a:extLst>
              <a:ext uri="{FF2B5EF4-FFF2-40B4-BE49-F238E27FC236}">
                <a16:creationId xmlns:a16="http://schemas.microsoft.com/office/drawing/2014/main" id="{43968A10-8F74-4520-B7E3-3084582F8BC7}"/>
              </a:ext>
            </a:extLst>
          </p:cNvPr>
          <p:cNvSpPr txBox="1"/>
          <p:nvPr/>
        </p:nvSpPr>
        <p:spPr>
          <a:xfrm>
            <a:off x="1217373" y="5417840"/>
            <a:ext cx="6840760" cy="1015663"/>
          </a:xfrm>
          <a:prstGeom prst="rect">
            <a:avLst/>
          </a:prstGeom>
          <a:noFill/>
        </p:spPr>
        <p:txBody>
          <a:bodyPr wrap="square" rtlCol="0">
            <a:spAutoFit/>
          </a:bodyPr>
          <a:lstStyle/>
          <a:p>
            <a:r>
              <a:rPr lang="en-US" sz="2000" dirty="0"/>
              <a:t> We prepare this cake for the supper of New Year’s Eve. We usually eat it after midnight, when the New Year has come.</a:t>
            </a:r>
            <a:endParaRPr lang="el-GR"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descr="C:\Users\ellas\Desktop\Νέος φάκελος (2)\vasilopita11.jpg"/>
          <p:cNvPicPr>
            <a:picLocks noChangeAspect="1" noChangeArrowheads="1"/>
          </p:cNvPicPr>
          <p:nvPr/>
        </p:nvPicPr>
        <p:blipFill>
          <a:blip r:embed="rId2"/>
          <a:srcRect/>
          <a:stretch>
            <a:fillRect/>
          </a:stretch>
        </p:blipFill>
        <p:spPr bwMode="auto">
          <a:xfrm>
            <a:off x="581810" y="0"/>
            <a:ext cx="7980379" cy="5985284"/>
          </a:xfrm>
          <a:prstGeom prst="rect">
            <a:avLst/>
          </a:prstGeom>
          <a:noFill/>
        </p:spPr>
      </p:pic>
      <p:sp>
        <p:nvSpPr>
          <p:cNvPr id="2" name="TextBox 1">
            <a:extLst>
              <a:ext uri="{FF2B5EF4-FFF2-40B4-BE49-F238E27FC236}">
                <a16:creationId xmlns:a16="http://schemas.microsoft.com/office/drawing/2014/main" id="{60060FC8-CFC9-45A7-887D-100E1C9D027E}"/>
              </a:ext>
            </a:extLst>
          </p:cNvPr>
          <p:cNvSpPr txBox="1"/>
          <p:nvPr/>
        </p:nvSpPr>
        <p:spPr>
          <a:xfrm>
            <a:off x="971600" y="5988868"/>
            <a:ext cx="7848872" cy="830997"/>
          </a:xfrm>
          <a:prstGeom prst="rect">
            <a:avLst/>
          </a:prstGeom>
          <a:noFill/>
        </p:spPr>
        <p:txBody>
          <a:bodyPr wrap="square" rtlCol="0">
            <a:spAutoFit/>
          </a:bodyPr>
          <a:lstStyle/>
          <a:p>
            <a:r>
              <a:rPr lang="en-US" sz="2400" dirty="0"/>
              <a:t>It has a coin inside. The person who finds it will be lucky for the year.</a:t>
            </a:r>
            <a:endParaRPr lang="el-GR"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descr="theofaneia"/>
          <p:cNvPicPr>
            <a:picLocks noChangeAspect="1" noChangeArrowheads="1"/>
          </p:cNvPicPr>
          <p:nvPr/>
        </p:nvPicPr>
        <p:blipFill>
          <a:blip r:embed="rId2"/>
          <a:srcRect/>
          <a:stretch>
            <a:fillRect/>
          </a:stretch>
        </p:blipFill>
        <p:spPr bwMode="auto">
          <a:xfrm>
            <a:off x="1007604" y="0"/>
            <a:ext cx="7128792" cy="5346594"/>
          </a:xfrm>
          <a:prstGeom prst="rect">
            <a:avLst/>
          </a:prstGeom>
          <a:noFill/>
        </p:spPr>
      </p:pic>
      <p:sp>
        <p:nvSpPr>
          <p:cNvPr id="6" name="5 - Ορθογώνιο"/>
          <p:cNvSpPr/>
          <p:nvPr/>
        </p:nvSpPr>
        <p:spPr>
          <a:xfrm>
            <a:off x="899592" y="332656"/>
            <a:ext cx="5000660" cy="923330"/>
          </a:xfrm>
          <a:prstGeom prst="rect">
            <a:avLst/>
          </a:prstGeom>
          <a:noFill/>
        </p:spPr>
        <p:txBody>
          <a:bodyPr wrap="square" lIns="91440" tIns="45720" rIns="91440" bIns="45720">
            <a:spAutoFit/>
          </a:bodyPr>
          <a:lstStyle/>
          <a:p>
            <a:pPr algn="ct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Epiphany</a:t>
            </a:r>
            <a:endParaRPr lang="el-GR"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2" name="TextBox 1">
            <a:extLst>
              <a:ext uri="{FF2B5EF4-FFF2-40B4-BE49-F238E27FC236}">
                <a16:creationId xmlns:a16="http://schemas.microsoft.com/office/drawing/2014/main" id="{7791FFC0-CA37-438D-B0C7-D510FBF789C4}"/>
              </a:ext>
            </a:extLst>
          </p:cNvPr>
          <p:cNvSpPr txBox="1"/>
          <p:nvPr/>
        </p:nvSpPr>
        <p:spPr>
          <a:xfrm>
            <a:off x="1061610" y="5733256"/>
            <a:ext cx="7020780" cy="1015663"/>
          </a:xfrm>
          <a:prstGeom prst="rect">
            <a:avLst/>
          </a:prstGeom>
          <a:noFill/>
        </p:spPr>
        <p:txBody>
          <a:bodyPr wrap="square" rtlCol="0">
            <a:spAutoFit/>
          </a:bodyPr>
          <a:lstStyle/>
          <a:p>
            <a:r>
              <a:rPr lang="en-US" sz="2000" dirty="0"/>
              <a:t>On the 6</a:t>
            </a:r>
            <a:r>
              <a:rPr lang="en-US" sz="2000" baseline="30000" dirty="0"/>
              <a:t>th</a:t>
            </a:r>
            <a:r>
              <a:rPr lang="en-US" sz="2000" dirty="0"/>
              <a:t> January, we celebrate Epiphany. Young men dive into lakes, rivers and the sea and try to be the first to get the cross that a priest throws into the water. </a:t>
            </a:r>
            <a:endParaRPr lang="el-GR"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descr="C:\Users\ellas\Desktop\Νέος φάκελος (2)\2014-01-06+-+ΕΚΚΛΗΣΙΑ-14+-+Τελετές+αγιασμού+των+υδάτων+στον+δήμο+Δίου-Ολύμπου+(1).jpg"/>
          <p:cNvPicPr>
            <a:picLocks noChangeAspect="1" noChangeArrowheads="1"/>
          </p:cNvPicPr>
          <p:nvPr/>
        </p:nvPicPr>
        <p:blipFill>
          <a:blip r:embed="rId2"/>
          <a:srcRect/>
          <a:stretch>
            <a:fillRect/>
          </a:stretch>
        </p:blipFill>
        <p:spPr bwMode="auto">
          <a:xfrm>
            <a:off x="1061864" y="27424"/>
            <a:ext cx="7020272" cy="5265204"/>
          </a:xfrm>
          <a:prstGeom prst="rect">
            <a:avLst/>
          </a:prstGeom>
          <a:noFill/>
        </p:spPr>
      </p:pic>
      <p:sp>
        <p:nvSpPr>
          <p:cNvPr id="2" name="TextBox 1">
            <a:extLst>
              <a:ext uri="{FF2B5EF4-FFF2-40B4-BE49-F238E27FC236}">
                <a16:creationId xmlns:a16="http://schemas.microsoft.com/office/drawing/2014/main" id="{6BA2C478-99CE-4CD2-88C3-075BF7B685E8}"/>
              </a:ext>
            </a:extLst>
          </p:cNvPr>
          <p:cNvSpPr txBox="1"/>
          <p:nvPr/>
        </p:nvSpPr>
        <p:spPr>
          <a:xfrm>
            <a:off x="855088" y="5661248"/>
            <a:ext cx="8280920" cy="830997"/>
          </a:xfrm>
          <a:prstGeom prst="rect">
            <a:avLst/>
          </a:prstGeom>
          <a:noFill/>
        </p:spPr>
        <p:txBody>
          <a:bodyPr wrap="square" rtlCol="0">
            <a:spAutoFit/>
          </a:bodyPr>
          <a:lstStyle/>
          <a:p>
            <a:r>
              <a:rPr lang="en-US" sz="2400" dirty="0"/>
              <a:t>Whoever gets the cross first, has good luck for the coming year. </a:t>
            </a:r>
            <a:endParaRPr lang="el-GR"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descr="C:\Users\ellas\Desktop\Νέος φάκελος (2)\maxresdefault.jpg"/>
          <p:cNvPicPr>
            <a:picLocks noChangeAspect="1" noChangeArrowheads="1"/>
          </p:cNvPicPr>
          <p:nvPr/>
        </p:nvPicPr>
        <p:blipFill>
          <a:blip r:embed="rId2"/>
          <a:srcRect/>
          <a:stretch>
            <a:fillRect/>
          </a:stretch>
        </p:blipFill>
        <p:spPr bwMode="auto">
          <a:xfrm>
            <a:off x="881844" y="11420"/>
            <a:ext cx="7380312" cy="5535234"/>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Ορθογώνιο"/>
          <p:cNvSpPr/>
          <p:nvPr/>
        </p:nvSpPr>
        <p:spPr>
          <a:xfrm>
            <a:off x="142844" y="-149651"/>
            <a:ext cx="9001156"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CHRISTMAS CAROLS</a:t>
            </a:r>
            <a:endParaRPr lang="el-GR"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3" name="Εικόνα 2">
            <a:extLst>
              <a:ext uri="{FF2B5EF4-FFF2-40B4-BE49-F238E27FC236}">
                <a16:creationId xmlns:a16="http://schemas.microsoft.com/office/drawing/2014/main" id="{4A6B1770-127A-4C46-825A-B43CA11497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980" y="529982"/>
            <a:ext cx="3960440" cy="4887561"/>
          </a:xfrm>
          <a:prstGeom prst="rect">
            <a:avLst/>
          </a:prstGeom>
        </p:spPr>
      </p:pic>
      <p:sp>
        <p:nvSpPr>
          <p:cNvPr id="5" name="TextBox 4">
            <a:extLst>
              <a:ext uri="{FF2B5EF4-FFF2-40B4-BE49-F238E27FC236}">
                <a16:creationId xmlns:a16="http://schemas.microsoft.com/office/drawing/2014/main" id="{6BC113EB-9760-47DF-85F0-587D34EEAC71}"/>
              </a:ext>
            </a:extLst>
          </p:cNvPr>
          <p:cNvSpPr txBox="1"/>
          <p:nvPr/>
        </p:nvSpPr>
        <p:spPr>
          <a:xfrm flipH="1">
            <a:off x="1634571" y="5565139"/>
            <a:ext cx="6223981" cy="1200329"/>
          </a:xfrm>
          <a:prstGeom prst="rect">
            <a:avLst/>
          </a:prstGeom>
          <a:noFill/>
        </p:spPr>
        <p:txBody>
          <a:bodyPr wrap="square" rtlCol="0">
            <a:spAutoFit/>
          </a:bodyPr>
          <a:lstStyle/>
          <a:p>
            <a:r>
              <a:rPr lang="en-US" dirty="0"/>
              <a:t>On Christmas Eve, children go from door to door singing the Christmas carols. They play their drums and their triangles as they sing. People give them money or sweets.</a:t>
            </a:r>
            <a:endParaRPr lang="el-GR" dirty="0"/>
          </a:p>
        </p:txBody>
      </p:sp>
      <p:pic>
        <p:nvPicPr>
          <p:cNvPr id="4" name="Εικόνα 3">
            <a:extLst>
              <a:ext uri="{FF2B5EF4-FFF2-40B4-BE49-F238E27FC236}">
                <a16:creationId xmlns:a16="http://schemas.microsoft.com/office/drawing/2014/main" id="{A9DECA14-3041-430C-8700-8BA1BF3EE2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1960" y="473621"/>
            <a:ext cx="4827304" cy="479632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ellas\Desktop\Νέος φάκελος (2)\snapshot.jpg"/>
          <p:cNvPicPr>
            <a:picLocks noChangeAspect="1" noChangeArrowheads="1"/>
          </p:cNvPicPr>
          <p:nvPr/>
        </p:nvPicPr>
        <p:blipFill>
          <a:blip r:embed="rId2"/>
          <a:srcRect/>
          <a:stretch>
            <a:fillRect/>
          </a:stretch>
        </p:blipFill>
        <p:spPr bwMode="auto">
          <a:xfrm>
            <a:off x="0" y="-1035496"/>
            <a:ext cx="9144000" cy="6858000"/>
          </a:xfrm>
          <a:prstGeom prst="rect">
            <a:avLst/>
          </a:prstGeom>
          <a:noFill/>
        </p:spPr>
      </p:pic>
      <p:sp>
        <p:nvSpPr>
          <p:cNvPr id="2" name="TextBox 1">
            <a:extLst>
              <a:ext uri="{FF2B5EF4-FFF2-40B4-BE49-F238E27FC236}">
                <a16:creationId xmlns:a16="http://schemas.microsoft.com/office/drawing/2014/main" id="{0ED1AA00-E9E2-49DE-AB89-0D3ADA023694}"/>
              </a:ext>
            </a:extLst>
          </p:cNvPr>
          <p:cNvSpPr txBox="1"/>
          <p:nvPr/>
        </p:nvSpPr>
        <p:spPr>
          <a:xfrm>
            <a:off x="1331640" y="6021288"/>
            <a:ext cx="7488832" cy="461665"/>
          </a:xfrm>
          <a:prstGeom prst="rect">
            <a:avLst/>
          </a:prstGeom>
          <a:noFill/>
        </p:spPr>
        <p:txBody>
          <a:bodyPr wrap="square" rtlCol="0">
            <a:spAutoFit/>
          </a:bodyPr>
          <a:lstStyle/>
          <a:p>
            <a:r>
              <a:rPr lang="en-US" sz="2400" dirty="0"/>
              <a:t>During Christmas holidays we give wishes.</a:t>
            </a:r>
            <a:endParaRPr lang="el-GR"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ellas\Desktop\Νέος φάκελος (2)\xristougeniatika-hthi-kai-ethima-ths-elladas-6.jpg"/>
          <p:cNvPicPr>
            <a:picLocks noChangeAspect="1" noChangeArrowheads="1"/>
          </p:cNvPicPr>
          <p:nvPr/>
        </p:nvPicPr>
        <p:blipFill>
          <a:blip r:embed="rId2"/>
          <a:srcRect/>
          <a:stretch>
            <a:fillRect/>
          </a:stretch>
        </p:blipFill>
        <p:spPr bwMode="auto">
          <a:xfrm>
            <a:off x="893845" y="-15652"/>
            <a:ext cx="7356309" cy="5517232"/>
          </a:xfrm>
          <a:prstGeom prst="rect">
            <a:avLst/>
          </a:prstGeom>
          <a:noFill/>
        </p:spPr>
      </p:pic>
      <p:sp>
        <p:nvSpPr>
          <p:cNvPr id="2" name="TextBox 1">
            <a:extLst>
              <a:ext uri="{FF2B5EF4-FFF2-40B4-BE49-F238E27FC236}">
                <a16:creationId xmlns:a16="http://schemas.microsoft.com/office/drawing/2014/main" id="{42CED9DD-12D7-4629-A1BC-EBB55858E2B0}"/>
              </a:ext>
            </a:extLst>
          </p:cNvPr>
          <p:cNvSpPr txBox="1"/>
          <p:nvPr/>
        </p:nvSpPr>
        <p:spPr>
          <a:xfrm>
            <a:off x="1835696" y="5501580"/>
            <a:ext cx="5832648" cy="1323439"/>
          </a:xfrm>
          <a:prstGeom prst="rect">
            <a:avLst/>
          </a:prstGeom>
          <a:noFill/>
        </p:spPr>
        <p:txBody>
          <a:bodyPr wrap="square" rtlCol="0">
            <a:spAutoFit/>
          </a:bodyPr>
          <a:lstStyle/>
          <a:p>
            <a:r>
              <a:rPr lang="en-US" sz="2000" dirty="0"/>
              <a:t>Decorated ships are an old tradition in Greece. People used to decorate small ships in their homes, as sailors returned from a long trip in the sea.</a:t>
            </a:r>
            <a:endParaRPr lang="el-GR"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ellas\Desktop\Νέος φάκελος (2)\dentro.jpg"/>
          <p:cNvPicPr>
            <a:picLocks noChangeAspect="1" noChangeArrowheads="1"/>
          </p:cNvPicPr>
          <p:nvPr/>
        </p:nvPicPr>
        <p:blipFill>
          <a:blip r:embed="rId2"/>
          <a:srcRect/>
          <a:stretch>
            <a:fillRect/>
          </a:stretch>
        </p:blipFill>
        <p:spPr bwMode="auto">
          <a:xfrm>
            <a:off x="1097868" y="0"/>
            <a:ext cx="6948264" cy="5211198"/>
          </a:xfrm>
          <a:prstGeom prst="rect">
            <a:avLst/>
          </a:prstGeom>
          <a:noFill/>
        </p:spPr>
      </p:pic>
      <p:sp>
        <p:nvSpPr>
          <p:cNvPr id="2" name="TextBox 1">
            <a:extLst>
              <a:ext uri="{FF2B5EF4-FFF2-40B4-BE49-F238E27FC236}">
                <a16:creationId xmlns:a16="http://schemas.microsoft.com/office/drawing/2014/main" id="{E72C73EC-D5D0-4613-B81F-CBF8826E5840}"/>
              </a:ext>
            </a:extLst>
          </p:cNvPr>
          <p:cNvSpPr txBox="1"/>
          <p:nvPr/>
        </p:nvSpPr>
        <p:spPr>
          <a:xfrm>
            <a:off x="1691680" y="5373216"/>
            <a:ext cx="6192688" cy="1200329"/>
          </a:xfrm>
          <a:prstGeom prst="rect">
            <a:avLst/>
          </a:prstGeom>
          <a:noFill/>
        </p:spPr>
        <p:txBody>
          <a:bodyPr wrap="square" rtlCol="0">
            <a:spAutoFit/>
          </a:bodyPr>
          <a:lstStyle/>
          <a:p>
            <a:r>
              <a:rPr lang="en-US" sz="2400" dirty="0"/>
              <a:t>Nowadays, we decorate Christmas trees in our houses and in the central squares of the cities in Greece.</a:t>
            </a:r>
            <a:endParaRPr lang="el-GR"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ellas\Desktop\Νέος φάκελος (2)\images.watchit.gr999.jpg"/>
          <p:cNvPicPr>
            <a:picLocks noChangeAspect="1" noChangeArrowheads="1"/>
          </p:cNvPicPr>
          <p:nvPr/>
        </p:nvPicPr>
        <p:blipFill>
          <a:blip r:embed="rId2"/>
          <a:srcRect/>
          <a:stretch>
            <a:fillRect/>
          </a:stretch>
        </p:blipFill>
        <p:spPr bwMode="auto">
          <a:xfrm>
            <a:off x="701824" y="0"/>
            <a:ext cx="7740352" cy="5805264"/>
          </a:xfrm>
          <a:prstGeom prst="rect">
            <a:avLst/>
          </a:prstGeom>
          <a:noFill/>
        </p:spPr>
      </p:pic>
      <p:sp>
        <p:nvSpPr>
          <p:cNvPr id="6" name="5 - Ορθογώνιο"/>
          <p:cNvSpPr/>
          <p:nvPr/>
        </p:nvSpPr>
        <p:spPr>
          <a:xfrm>
            <a:off x="142844" y="214290"/>
            <a:ext cx="8858312" cy="1015663"/>
          </a:xfrm>
          <a:prstGeom prst="rect">
            <a:avLst/>
          </a:prstGeom>
          <a:noFill/>
        </p:spPr>
        <p:txBody>
          <a:bodyPr wrap="square" lIns="91440" tIns="45720" rIns="91440" bIns="45720">
            <a:spAutoFit/>
          </a:bodyPr>
          <a:lstStyle/>
          <a:p>
            <a:pPr algn="ctr"/>
            <a:r>
              <a:rPr lang="en-US" sz="6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Christopsomo</a:t>
            </a:r>
            <a:endParaRPr lang="el-GR" sz="60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2" name="TextBox 1">
            <a:extLst>
              <a:ext uri="{FF2B5EF4-FFF2-40B4-BE49-F238E27FC236}">
                <a16:creationId xmlns:a16="http://schemas.microsoft.com/office/drawing/2014/main" id="{B85518E3-AA10-4E8B-8E65-3A40EE5B0FDE}"/>
              </a:ext>
            </a:extLst>
          </p:cNvPr>
          <p:cNvSpPr txBox="1"/>
          <p:nvPr/>
        </p:nvSpPr>
        <p:spPr>
          <a:xfrm>
            <a:off x="971600" y="4797152"/>
            <a:ext cx="2376264" cy="954107"/>
          </a:xfrm>
          <a:prstGeom prst="rect">
            <a:avLst/>
          </a:prstGeom>
          <a:noFill/>
        </p:spPr>
        <p:txBody>
          <a:bodyPr wrap="square" rtlCol="0">
            <a:spAutoFit/>
          </a:bodyPr>
          <a:lstStyle/>
          <a:p>
            <a:r>
              <a:rPr lang="en-US" sz="2800" dirty="0"/>
              <a:t>Christ’s bread</a:t>
            </a:r>
            <a:endParaRPr lang="el-GR" sz="2800" dirty="0"/>
          </a:p>
        </p:txBody>
      </p:sp>
      <p:sp>
        <p:nvSpPr>
          <p:cNvPr id="4" name="TextBox 3">
            <a:extLst>
              <a:ext uri="{FF2B5EF4-FFF2-40B4-BE49-F238E27FC236}">
                <a16:creationId xmlns:a16="http://schemas.microsoft.com/office/drawing/2014/main" id="{D3D9471A-5899-4882-85B0-E66A02C5C7AB}"/>
              </a:ext>
            </a:extLst>
          </p:cNvPr>
          <p:cNvSpPr txBox="1"/>
          <p:nvPr/>
        </p:nvSpPr>
        <p:spPr>
          <a:xfrm>
            <a:off x="1475656" y="5863267"/>
            <a:ext cx="7056784" cy="830997"/>
          </a:xfrm>
          <a:prstGeom prst="rect">
            <a:avLst/>
          </a:prstGeom>
          <a:noFill/>
        </p:spPr>
        <p:txBody>
          <a:bodyPr wrap="square" rtlCol="0">
            <a:spAutoFit/>
          </a:bodyPr>
          <a:lstStyle/>
          <a:p>
            <a:r>
              <a:rPr lang="en-US" sz="2400" dirty="0"/>
              <a:t>Christopsomo  (Christ’s bread) is a traditional cake. </a:t>
            </a:r>
            <a:endParaRPr lang="el-GR"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ellas\Desktop\Νέος φάκελος (2)\XgrAD1dT-rKqzI.jpg"/>
          <p:cNvPicPr>
            <a:picLocks noChangeAspect="1" noChangeArrowheads="1"/>
          </p:cNvPicPr>
          <p:nvPr/>
        </p:nvPicPr>
        <p:blipFill>
          <a:blip r:embed="rId2"/>
          <a:srcRect/>
          <a:stretch>
            <a:fillRect/>
          </a:stretch>
        </p:blipFill>
        <p:spPr bwMode="auto">
          <a:xfrm>
            <a:off x="931007" y="271766"/>
            <a:ext cx="7281986" cy="5461490"/>
          </a:xfrm>
          <a:prstGeom prst="rect">
            <a:avLst/>
          </a:prstGeom>
          <a:noFill/>
        </p:spPr>
      </p:pic>
      <p:sp>
        <p:nvSpPr>
          <p:cNvPr id="2" name="TextBox 1">
            <a:extLst>
              <a:ext uri="{FF2B5EF4-FFF2-40B4-BE49-F238E27FC236}">
                <a16:creationId xmlns:a16="http://schemas.microsoft.com/office/drawing/2014/main" id="{07602472-8432-4EE4-A326-4A31AE40F147}"/>
              </a:ext>
            </a:extLst>
          </p:cNvPr>
          <p:cNvSpPr txBox="1"/>
          <p:nvPr/>
        </p:nvSpPr>
        <p:spPr>
          <a:xfrm>
            <a:off x="1979712" y="5877272"/>
            <a:ext cx="6696744" cy="523220"/>
          </a:xfrm>
          <a:prstGeom prst="rect">
            <a:avLst/>
          </a:prstGeom>
          <a:noFill/>
        </p:spPr>
        <p:txBody>
          <a:bodyPr wrap="square" rtlCol="0">
            <a:spAutoFit/>
          </a:bodyPr>
          <a:lstStyle/>
          <a:p>
            <a:r>
              <a:rPr lang="en-US" sz="2800" dirty="0"/>
              <a:t>The top is decorated with a cross.</a:t>
            </a:r>
            <a:endParaRPr lang="el-GR"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C:\Users\ellas\Desktop\Νέος φάκελος (2)\xristougeniatika-hthi-kai-ethima-3.jpg"/>
          <p:cNvPicPr>
            <a:picLocks noChangeAspect="1" noChangeArrowheads="1"/>
          </p:cNvPicPr>
          <p:nvPr/>
        </p:nvPicPr>
        <p:blipFill>
          <a:blip r:embed="rId2"/>
          <a:srcRect/>
          <a:stretch>
            <a:fillRect/>
          </a:stretch>
        </p:blipFill>
        <p:spPr bwMode="auto">
          <a:xfrm>
            <a:off x="1025860" y="0"/>
            <a:ext cx="7092280" cy="5319210"/>
          </a:xfrm>
          <a:prstGeom prst="rect">
            <a:avLst/>
          </a:prstGeom>
          <a:noFill/>
        </p:spPr>
      </p:pic>
      <p:sp>
        <p:nvSpPr>
          <p:cNvPr id="2" name="TextBox 1">
            <a:extLst>
              <a:ext uri="{FF2B5EF4-FFF2-40B4-BE49-F238E27FC236}">
                <a16:creationId xmlns:a16="http://schemas.microsoft.com/office/drawing/2014/main" id="{CEC381CA-BD8C-430F-8625-8D86679FA3E6}"/>
              </a:ext>
            </a:extLst>
          </p:cNvPr>
          <p:cNvSpPr txBox="1"/>
          <p:nvPr/>
        </p:nvSpPr>
        <p:spPr>
          <a:xfrm>
            <a:off x="1403648" y="5661248"/>
            <a:ext cx="6480720" cy="830997"/>
          </a:xfrm>
          <a:prstGeom prst="rect">
            <a:avLst/>
          </a:prstGeom>
          <a:noFill/>
        </p:spPr>
        <p:txBody>
          <a:bodyPr wrap="square" rtlCol="0">
            <a:spAutoFit/>
          </a:bodyPr>
          <a:lstStyle/>
          <a:p>
            <a:r>
              <a:rPr lang="en-US" sz="2400" dirty="0"/>
              <a:t>We put cinnamon, orange and raisins inside.</a:t>
            </a:r>
          </a:p>
          <a:p>
            <a:r>
              <a:rPr lang="en-US" sz="2400" dirty="0"/>
              <a:t>We eat it on Christmas Day.</a:t>
            </a:r>
            <a:endParaRPr lang="el-GR"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ellas\Desktop\Νέος φάκελος (2)\EnGHGrKDZnD40Z.gif"/>
          <p:cNvPicPr>
            <a:picLocks noChangeAspect="1" noChangeArrowheads="1" noCrop="1"/>
          </p:cNvPicPr>
          <p:nvPr/>
        </p:nvPicPr>
        <p:blipFill>
          <a:blip r:embed="rId2"/>
          <a:srcRect/>
          <a:stretch>
            <a:fillRect/>
          </a:stretch>
        </p:blipFill>
        <p:spPr bwMode="auto">
          <a:xfrm>
            <a:off x="2375756" y="620688"/>
            <a:ext cx="4392488" cy="5144338"/>
          </a:xfrm>
          <a:prstGeom prst="rect">
            <a:avLst/>
          </a:prstGeom>
          <a:noFill/>
        </p:spPr>
      </p:pic>
      <p:sp>
        <p:nvSpPr>
          <p:cNvPr id="6" name="5 - Ορθογώνιο"/>
          <p:cNvSpPr/>
          <p:nvPr/>
        </p:nvSpPr>
        <p:spPr>
          <a:xfrm>
            <a:off x="412351" y="-99392"/>
            <a:ext cx="8319298" cy="258532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Breaking the pomegranate</a:t>
            </a:r>
            <a:endParaRPr lang="el-GR"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l-GR"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TextBox 2">
            <a:extLst>
              <a:ext uri="{FF2B5EF4-FFF2-40B4-BE49-F238E27FC236}">
                <a16:creationId xmlns:a16="http://schemas.microsoft.com/office/drawing/2014/main" id="{365D775D-9879-45DD-8C45-8B17A9B3D23D}"/>
              </a:ext>
            </a:extLst>
          </p:cNvPr>
          <p:cNvSpPr txBox="1"/>
          <p:nvPr/>
        </p:nvSpPr>
        <p:spPr>
          <a:xfrm>
            <a:off x="1187624" y="5534561"/>
            <a:ext cx="7848872" cy="1323439"/>
          </a:xfrm>
          <a:prstGeom prst="rect">
            <a:avLst/>
          </a:prstGeom>
          <a:noFill/>
        </p:spPr>
        <p:txBody>
          <a:bodyPr wrap="square" rtlCol="0">
            <a:spAutoFit/>
          </a:bodyPr>
          <a:lstStyle/>
          <a:p>
            <a:r>
              <a:rPr lang="en-US" sz="2000" dirty="0"/>
              <a:t>The pomegranate is the symbol of good fortune, youth and fertility. On New Year’s Day we break it in front of the house’s gate hitting it hard on the floor, so that it brings happiness and good health to the family.</a:t>
            </a:r>
            <a:endParaRPr lang="el-GR" sz="2000" dirty="0"/>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Τήξη">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377</TotalTime>
  <Words>337</Words>
  <Application>Microsoft Office PowerPoint</Application>
  <PresentationFormat>Προβολή στην οθόνη (4:3)</PresentationFormat>
  <Paragraphs>24</Paragraphs>
  <Slides>15</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15</vt:i4>
      </vt:variant>
    </vt:vector>
  </HeadingPairs>
  <TitlesOfParts>
    <vt:vector size="19" baseType="lpstr">
      <vt:lpstr>Arial</vt:lpstr>
      <vt:lpstr>Cambria</vt:lpstr>
      <vt:lpstr>Rockwell</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ellas</dc:creator>
  <cp:lastModifiedBy>Pc User</cp:lastModifiedBy>
  <cp:revision>48</cp:revision>
  <dcterms:created xsi:type="dcterms:W3CDTF">2021-12-05T13:31:41Z</dcterms:created>
  <dcterms:modified xsi:type="dcterms:W3CDTF">2021-12-14T05:44:43Z</dcterms:modified>
</cp:coreProperties>
</file>