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D119CE-D327-49F9-9EDB-9FD32EB31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47A3CAF-9C11-4A36-8881-6C9424E031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0CD74CD-3361-4583-BA8F-55532F966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CD3A7-3B66-4E6C-9A78-1B81A03C7A57}" type="datetimeFigureOut">
              <a:rPr lang="it-IT" smtClean="0"/>
              <a:t>31/01/2021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76D2B4B-9DDD-4A89-AACB-0AC4A46BF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EABFC81-D2E7-4383-9C69-11FAFA993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A274-785C-4AB9-8445-CCBC7AA76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769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839EF4-04B8-4A50-94EA-285EB33ED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2E860D6-A22C-4AA6-9042-9B22474C37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FF34214-4E15-497F-A99D-26D871139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CD3A7-3B66-4E6C-9A78-1B81A03C7A57}" type="datetimeFigureOut">
              <a:rPr lang="it-IT" smtClean="0"/>
              <a:t>31/01/2021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E4426E0-5CD4-4B76-BBE8-C55D801C7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F98BA85-C74B-41D8-A493-FAE1D371E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A274-785C-4AB9-8445-CCBC7AA76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3965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6F97F1F-2C9F-4054-9B81-219B932612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092A539-636C-42DE-A2D2-4C9EB82ADA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97A75C8-9F13-40CB-B31A-1AA333B94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CD3A7-3B66-4E6C-9A78-1B81A03C7A57}" type="datetimeFigureOut">
              <a:rPr lang="it-IT" smtClean="0"/>
              <a:t>31/01/2021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454EA1E-22C4-4D65-9647-6EE6DF17A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774F97E-8811-48E1-AE49-CA12C5FC1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A274-785C-4AB9-8445-CCBC7AA76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4625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67CB6D-7D8B-44F7-9BDF-F5CC02610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FEA011-364D-42CD-BE00-82BE69C95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393E046-19AB-4DCE-9B1C-923153EFE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CD3A7-3B66-4E6C-9A78-1B81A03C7A57}" type="datetimeFigureOut">
              <a:rPr lang="it-IT" smtClean="0"/>
              <a:t>31/01/2021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23E36DA-6808-45CA-B08B-2702A9A41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087A5ED-C916-4A0E-912A-E375445E3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A274-785C-4AB9-8445-CCBC7AA76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550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DC92D2-32A2-488C-8550-DC09B2FDD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B0AF7F8-1A2F-4A1A-A623-A569AC6C1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5816036-E988-4E32-9D96-9B71D8955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CD3A7-3B66-4E6C-9A78-1B81A03C7A57}" type="datetimeFigureOut">
              <a:rPr lang="it-IT" smtClean="0"/>
              <a:t>31/01/2021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91CA7B5-349E-42F8-97FB-04E991988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B78DFDD-50E3-490E-B77A-BEC75EA76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A274-785C-4AB9-8445-CCBC7AA76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8697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8D2991-9A56-49C6-96B4-3B99E9EAC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E374498-98A5-4B78-BFAF-E9137E8C32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387F67A-D5FD-4513-94A4-582C61484C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D3FA3B5-4CF2-4B04-A454-61F5F788E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CD3A7-3B66-4E6C-9A78-1B81A03C7A57}" type="datetimeFigureOut">
              <a:rPr lang="it-IT" smtClean="0"/>
              <a:t>31/01/2021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4082A6A-6A6B-4687-A7FD-BB0EACEC9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41A7570-5E52-4578-91B1-90C11E61E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A274-785C-4AB9-8445-CCBC7AA76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2936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46BF3E-CB87-49EC-851F-412B2E94C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DE09621-490F-47FF-8031-0949E1EA8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E2CDBC6-FF91-4B99-BF25-9E0F265E71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1A61BEA-8AD8-4815-902F-0AB7A811FB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A21BC26-639F-454C-B8DF-23D6AB1293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2349EC0-E5E0-4C3D-979D-3040BF7A9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CD3A7-3B66-4E6C-9A78-1B81A03C7A57}" type="datetimeFigureOut">
              <a:rPr lang="it-IT" smtClean="0"/>
              <a:t>31/01/2021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5A7BC11-E057-49A3-AED9-3AD24A3AF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BCA2853-F251-42F0-AEC1-1D3EA6CED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A274-785C-4AB9-8445-CCBC7AA76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7463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11294B-33BD-4758-8087-E5C14DBE4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40A2965-B79A-4AD4-A5CB-11C6218BA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CD3A7-3B66-4E6C-9A78-1B81A03C7A57}" type="datetimeFigureOut">
              <a:rPr lang="it-IT" smtClean="0"/>
              <a:t>31/01/2021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5782DE5-3901-428A-9B01-ADE1C9DE5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4933CC1-639E-4B7D-A2DC-BC2581D27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A274-785C-4AB9-8445-CCBC7AA76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0496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43A32B7-7FE3-4308-A374-7CB33A2BC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CD3A7-3B66-4E6C-9A78-1B81A03C7A57}" type="datetimeFigureOut">
              <a:rPr lang="it-IT" smtClean="0"/>
              <a:t>31/01/2021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FB27A86-1405-490F-ABB4-71FCBB500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C1730A6-00D2-4CB7-8733-BC47AAE43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A274-785C-4AB9-8445-CCBC7AA76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2718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812E2C-8C4F-4741-9C4F-413B84D5F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01D1564-CC47-4D94-8628-1684FA365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45CCF8A-1DF1-4996-B5AA-C46E0BF786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2AFA85F-BCD2-4188-8C02-51B7C8253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CD3A7-3B66-4E6C-9A78-1B81A03C7A57}" type="datetimeFigureOut">
              <a:rPr lang="it-IT" smtClean="0"/>
              <a:t>31/01/2021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4504DAE-B6C2-4BD1-A709-14A00E5B4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5408B73-B34C-4779-A48C-FDE6FFBF4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A274-785C-4AB9-8445-CCBC7AA76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6690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5BD533-5F91-4169-8F39-91390B2CC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211E727-1F21-41E5-A33A-9BF0B52C93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A1AF6CE-E7FE-49C5-9709-4AB2F470C8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3DC1083-6A5A-4A0F-A20D-0E7430222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CD3A7-3B66-4E6C-9A78-1B81A03C7A57}" type="datetimeFigureOut">
              <a:rPr lang="it-IT" smtClean="0"/>
              <a:t>31/01/2021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0EC80C2-926A-46A9-B970-73E003B4C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3DA3227-0AE4-4C44-8A65-C002BB264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A274-785C-4AB9-8445-CCBC7AA76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1595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BA28408-560A-41DD-8777-8B5636024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92B215C-69F8-45BB-888B-DAAABEE12B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AF1E153-9CAD-4BDF-B34E-0E97EDB4FE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CD3A7-3B66-4E6C-9A78-1B81A03C7A57}" type="datetimeFigureOut">
              <a:rPr lang="it-IT" smtClean="0"/>
              <a:t>31/01/2021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1A55244-DD5D-4C2A-BDC7-377F7090DB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62468DE-70C7-4FF9-9A1C-42C47655B0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6A274-785C-4AB9-8445-CCBC7AA76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9912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8EBA9F-1427-41B6-9719-C32B99D162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63481"/>
            <a:ext cx="9144000" cy="2746482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6000" b="1" dirty="0" err="1">
                <a:solidFill>
                  <a:srgbClr val="70AD4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  <a:r>
              <a:rPr lang="it-IT" sz="6000" b="1" dirty="0">
                <a:solidFill>
                  <a:srgbClr val="70AD4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it-IT" sz="6000" b="1" dirty="0" err="1">
                <a:solidFill>
                  <a:srgbClr val="70AD4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it-IT" sz="6000" b="1" dirty="0">
                <a:solidFill>
                  <a:srgbClr val="70AD4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6000" b="1" dirty="0" err="1">
                <a:solidFill>
                  <a:srgbClr val="70AD4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it-IT" sz="6000" b="1" dirty="0">
                <a:solidFill>
                  <a:srgbClr val="70AD4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reduce </a:t>
            </a:r>
            <a:r>
              <a:rPr lang="it-IT" sz="6000" b="1" dirty="0" err="1">
                <a:solidFill>
                  <a:srgbClr val="70AD4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it-IT" sz="6000" b="1" dirty="0">
                <a:solidFill>
                  <a:srgbClr val="70AD4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energy </a:t>
            </a:r>
            <a:r>
              <a:rPr lang="it-IT" sz="6000" b="1" dirty="0" err="1">
                <a:solidFill>
                  <a:srgbClr val="70AD4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consumption</a:t>
            </a:r>
            <a:r>
              <a:rPr lang="it-IT" sz="6000" b="1" dirty="0">
                <a:solidFill>
                  <a:srgbClr val="70AD4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it-IT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631316A-02AF-45D0-A37B-9E218E8EB8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fontAlgn="base">
              <a:lnSpc>
                <a:spcPct val="107000"/>
              </a:lnSpc>
              <a:spcAft>
                <a:spcPts val="2850"/>
              </a:spcAft>
            </a:pPr>
            <a:r>
              <a:rPr lang="it-IT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We’re</a:t>
            </a:r>
            <a:r>
              <a:rPr lang="it-IT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more </a:t>
            </a:r>
            <a:r>
              <a:rPr lang="it-IT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dependent</a:t>
            </a:r>
            <a:r>
              <a:rPr lang="it-IT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it-IT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electricity</a:t>
            </a:r>
            <a:r>
              <a:rPr lang="it-IT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</a:t>
            </a:r>
            <a:r>
              <a:rPr lang="it-IT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it-IT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were</a:t>
            </a:r>
            <a:r>
              <a:rPr lang="it-IT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fifty</a:t>
            </a:r>
            <a:r>
              <a:rPr lang="it-IT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years</a:t>
            </a:r>
            <a:r>
              <a:rPr lang="it-IT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ago. </a:t>
            </a:r>
            <a:r>
              <a:rPr lang="it-IT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it-IT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fact</a:t>
            </a:r>
            <a:r>
              <a:rPr lang="it-IT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it-IT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it-IT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causing</a:t>
            </a:r>
            <a:r>
              <a:rPr lang="it-IT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serious</a:t>
            </a:r>
            <a:r>
              <a:rPr lang="it-IT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solidFill>
                  <a:srgbClr val="4472C4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environmental</a:t>
            </a:r>
            <a:r>
              <a:rPr lang="it-IT" sz="2400" dirty="0">
                <a:solidFill>
                  <a:srgbClr val="4472C4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solidFill>
                  <a:srgbClr val="4472C4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problems</a:t>
            </a:r>
            <a:r>
              <a:rPr lang="it-IT" sz="2400" dirty="0">
                <a:solidFill>
                  <a:srgbClr val="4472C4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it-IT" sz="1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31116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9337D8-1A5D-4252-B2BF-5C39C5B67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18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</a:t>
            </a:r>
            <a:r>
              <a:rPr lang="it-IT" sz="2000" b="1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it-IT" sz="20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use a </a:t>
            </a:r>
            <a:r>
              <a:rPr lang="it-IT" sz="2000" b="1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lot</a:t>
            </a:r>
            <a:r>
              <a:rPr lang="it-IT" sz="20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energy in </a:t>
            </a:r>
            <a:r>
              <a:rPr lang="it-IT" sz="2000" b="1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it-IT" sz="20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life </a:t>
            </a:r>
            <a:r>
              <a:rPr lang="it-IT" sz="2000" b="1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everyday</a:t>
            </a:r>
            <a:r>
              <a:rPr lang="it-IT" sz="20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br>
              <a:rPr lang="it-IT" sz="20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20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0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</a:t>
            </a:r>
            <a:r>
              <a:rPr lang="it-IT" sz="2000" b="1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it-IT" sz="20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b="1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homes</a:t>
            </a:r>
            <a:r>
              <a:rPr lang="it-IT" sz="20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use </a:t>
            </a:r>
            <a:r>
              <a:rPr lang="it-IT" sz="2000" b="1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electrical</a:t>
            </a:r>
            <a:r>
              <a:rPr lang="it-IT" sz="20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energy in </a:t>
            </a:r>
            <a:r>
              <a:rPr lang="it-IT" sz="2000" b="1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</a:t>
            </a:r>
            <a:r>
              <a:rPr lang="it-IT" sz="20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ways:</a:t>
            </a:r>
            <a:b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sz="2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DFFA87-D6BB-4920-96DE-90C14BD6D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1800" dirty="0">
              <a:solidFill>
                <a:srgbClr val="4472C4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solidFill>
                  <a:srgbClr val="4472C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Home </a:t>
            </a:r>
            <a:r>
              <a:rPr lang="it-IT" sz="1800" dirty="0" err="1">
                <a:solidFill>
                  <a:srgbClr val="4472C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heating</a:t>
            </a:r>
            <a:r>
              <a:rPr lang="it-IT" sz="1800" dirty="0">
                <a:solidFill>
                  <a:srgbClr val="4472C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lang="it-IT" sz="1800" dirty="0" err="1">
                <a:solidFill>
                  <a:srgbClr val="4472C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cooling</a:t>
            </a:r>
            <a:r>
              <a:rPr lang="it-IT" sz="1800" dirty="0">
                <a:solidFill>
                  <a:srgbClr val="4472C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systems 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solidFill>
                  <a:srgbClr val="4472C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Heating</a:t>
            </a:r>
            <a:r>
              <a:rPr lang="it-IT" sz="1800" dirty="0">
                <a:solidFill>
                  <a:srgbClr val="4472C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water systems</a:t>
            </a:r>
            <a:r>
              <a:rPr lang="it-IT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it-IT" sz="1800" dirty="0" err="1">
                <a:solidFill>
                  <a:srgbClr val="4472C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electric</a:t>
            </a:r>
            <a:r>
              <a:rPr lang="it-IT" sz="1800" dirty="0">
                <a:solidFill>
                  <a:srgbClr val="4472C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lighting  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solidFill>
                  <a:srgbClr val="4472C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appliances</a:t>
            </a:r>
            <a:r>
              <a:rPr lang="it-IT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it-IT" sz="1800" dirty="0">
                <a:solidFill>
                  <a:srgbClr val="4472C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solidFill>
                  <a:srgbClr val="4472C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such</a:t>
            </a:r>
            <a:r>
              <a:rPr lang="it-IT" sz="1800" dirty="0">
                <a:solidFill>
                  <a:srgbClr val="4472C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solidFill>
                  <a:srgbClr val="4472C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it-IT" sz="1800" dirty="0">
                <a:solidFill>
                  <a:srgbClr val="4472C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solidFill>
                  <a:srgbClr val="4472C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toasters</a:t>
            </a:r>
            <a:r>
              <a:rPr lang="it-IT" sz="1800" dirty="0">
                <a:solidFill>
                  <a:srgbClr val="4472C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1800" dirty="0" err="1">
                <a:solidFill>
                  <a:srgbClr val="4472C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microwave</a:t>
            </a:r>
            <a:r>
              <a:rPr lang="it-IT" sz="1800" dirty="0">
                <a:solidFill>
                  <a:srgbClr val="4472C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solidFill>
                  <a:srgbClr val="4472C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ovens</a:t>
            </a:r>
            <a:r>
              <a:rPr lang="it-IT" sz="1800" dirty="0">
                <a:solidFill>
                  <a:srgbClr val="4472C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1800" dirty="0" err="1">
                <a:solidFill>
                  <a:srgbClr val="4472C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televisions</a:t>
            </a:r>
            <a:r>
              <a:rPr lang="it-IT" sz="1800" dirty="0">
                <a:solidFill>
                  <a:srgbClr val="4472C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1800" dirty="0" err="1">
                <a:solidFill>
                  <a:srgbClr val="4472C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washing</a:t>
            </a:r>
            <a:r>
              <a:rPr lang="it-IT" sz="1800" dirty="0">
                <a:solidFill>
                  <a:srgbClr val="4472C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machines, </a:t>
            </a:r>
            <a:r>
              <a:rPr lang="it-IT" sz="1800" dirty="0" err="1">
                <a:solidFill>
                  <a:srgbClr val="4472C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dishwashers</a:t>
            </a:r>
            <a:r>
              <a:rPr lang="it-IT" sz="1800" dirty="0">
                <a:solidFill>
                  <a:srgbClr val="4472C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1800" dirty="0" err="1">
                <a:solidFill>
                  <a:srgbClr val="4472C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dryers</a:t>
            </a:r>
            <a:r>
              <a:rPr lang="it-IT" sz="1800" dirty="0">
                <a:solidFill>
                  <a:srgbClr val="4472C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 computers, vacuum </a:t>
            </a:r>
            <a:r>
              <a:rPr lang="it-IT" sz="1800" dirty="0" err="1">
                <a:solidFill>
                  <a:srgbClr val="4472C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cleaner</a:t>
            </a:r>
            <a:r>
              <a:rPr lang="it-IT" sz="1800" dirty="0">
                <a:solidFill>
                  <a:srgbClr val="4472C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so on… 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b="1" dirty="0">
                <a:solidFill>
                  <a:srgbClr val="53813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50044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40A59E-46E9-4191-9CEC-6D874DA43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4400" b="1" dirty="0">
                <a:solidFill>
                  <a:srgbClr val="53813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it-IT" sz="4400" b="1" dirty="0" err="1">
                <a:solidFill>
                  <a:srgbClr val="53813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it-IT" sz="4400" b="1" dirty="0">
                <a:solidFill>
                  <a:srgbClr val="53813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4400" b="1" dirty="0" err="1">
                <a:solidFill>
                  <a:srgbClr val="53813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it-IT" sz="4400" b="1" dirty="0">
                <a:solidFill>
                  <a:srgbClr val="53813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4400" b="1" dirty="0">
                <a:solidFill>
                  <a:srgbClr val="538135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non-</a:t>
            </a:r>
            <a:r>
              <a:rPr lang="it-IT" sz="4400" b="1" dirty="0" err="1">
                <a:solidFill>
                  <a:srgbClr val="538135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renewable</a:t>
            </a:r>
            <a:r>
              <a:rPr lang="it-IT" sz="4400" b="1" dirty="0">
                <a:solidFill>
                  <a:srgbClr val="538135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energy</a:t>
            </a:r>
            <a:r>
              <a:rPr lang="it-IT" sz="4400" b="1" dirty="0">
                <a:solidFill>
                  <a:srgbClr val="53813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br>
              <a:rPr lang="it-IT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D4F12F1-A569-4A8C-BD60-6BFA2FCC2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8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it-IT" sz="2800" b="1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lot</a:t>
            </a:r>
            <a:r>
              <a:rPr lang="it-IT" sz="28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the energy </a:t>
            </a:r>
            <a:r>
              <a:rPr lang="it-IT" sz="2800" b="1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it-IT" sz="28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use to power </a:t>
            </a:r>
            <a:r>
              <a:rPr lang="it-IT" sz="2800" b="1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it-IT" sz="28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800" b="1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homes</a:t>
            </a:r>
            <a:r>
              <a:rPr lang="it-IT" sz="28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businesses </a:t>
            </a:r>
            <a:r>
              <a:rPr lang="it-IT" sz="2800" b="1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comes</a:t>
            </a:r>
            <a:r>
              <a:rPr lang="it-IT" sz="28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from  </a:t>
            </a:r>
            <a:r>
              <a:rPr lang="it-IT" sz="2800" b="1" dirty="0" err="1">
                <a:solidFill>
                  <a:srgbClr val="4472C4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fossil</a:t>
            </a:r>
            <a:r>
              <a:rPr lang="it-IT" sz="2800" b="1" dirty="0">
                <a:solidFill>
                  <a:srgbClr val="4472C4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800" b="1" dirty="0" err="1">
                <a:solidFill>
                  <a:srgbClr val="4472C4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fuels</a:t>
            </a:r>
            <a:r>
              <a:rPr lang="it-IT" sz="2800" b="1" dirty="0">
                <a:solidFill>
                  <a:srgbClr val="4472C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28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like </a:t>
            </a:r>
            <a:r>
              <a:rPr lang="it-IT" sz="2800" b="1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coal</a:t>
            </a:r>
            <a:r>
              <a:rPr lang="it-IT" sz="28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oil, </a:t>
            </a:r>
            <a:r>
              <a:rPr lang="it-IT" sz="2800" b="1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natural</a:t>
            </a:r>
            <a:r>
              <a:rPr lang="it-IT" sz="28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gas.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800" b="1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</a:t>
            </a:r>
            <a:r>
              <a:rPr lang="it-IT" sz="28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800" b="1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it-IT" sz="28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800" b="1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burn</a:t>
            </a:r>
            <a:r>
              <a:rPr lang="it-IT" sz="28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800" b="1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fossil</a:t>
            </a:r>
            <a:r>
              <a:rPr lang="it-IT" sz="28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800" b="1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fuels</a:t>
            </a:r>
            <a:r>
              <a:rPr lang="it-IT" sz="28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2800" b="1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it-IT" sz="28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800" b="1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send</a:t>
            </a:r>
            <a:r>
              <a:rPr lang="it-IT" sz="28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800" b="1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greenhouse</a:t>
            </a:r>
            <a:r>
              <a:rPr lang="it-IT" sz="28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800" b="1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gases</a:t>
            </a:r>
            <a:r>
              <a:rPr lang="it-IT" sz="28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800" b="1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into</a:t>
            </a:r>
            <a:r>
              <a:rPr lang="it-IT" sz="28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it-IT" sz="2800" b="1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atmosphere</a:t>
            </a:r>
            <a:r>
              <a:rPr lang="it-IT" sz="28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2800" b="1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it-IT" sz="28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cause global warming, </a:t>
            </a:r>
            <a:r>
              <a:rPr lang="it-IT" sz="2800" b="1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very</a:t>
            </a:r>
            <a:r>
              <a:rPr lang="it-IT" sz="28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800" b="1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dangerous</a:t>
            </a:r>
            <a:r>
              <a:rPr lang="it-IT" sz="28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it-IT" sz="2800" b="1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it-IT" sz="28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800" b="1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environment</a:t>
            </a:r>
            <a:r>
              <a:rPr lang="it-IT" sz="28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800" b="1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it-IT" sz="28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800" b="1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it-IT" sz="28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reduce the </a:t>
            </a:r>
            <a:r>
              <a:rPr lang="it-IT" sz="2800" b="1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amount</a:t>
            </a:r>
            <a:r>
              <a:rPr lang="it-IT" sz="28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the energy </a:t>
            </a:r>
            <a:r>
              <a:rPr lang="it-IT" sz="2800" b="1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it-IT" sz="28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use, </a:t>
            </a:r>
            <a:r>
              <a:rPr lang="it-IT" sz="2800" b="1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it-IT" sz="28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can  reduce the </a:t>
            </a:r>
            <a:r>
              <a:rPr lang="it-IT" sz="2800" b="1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</a:t>
            </a:r>
            <a:r>
              <a:rPr lang="it-IT" sz="28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it-IT" sz="2800" b="1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burning</a:t>
            </a:r>
            <a:r>
              <a:rPr lang="it-IT" sz="28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800" b="1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fossil</a:t>
            </a:r>
            <a:r>
              <a:rPr lang="it-IT" sz="28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800" b="1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fuels</a:t>
            </a:r>
            <a:r>
              <a:rPr lang="it-IT" sz="28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it-IT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2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651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01464E-8591-459B-B21E-2542A06E7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4400" b="1" dirty="0">
                <a:solidFill>
                  <a:srgbClr val="6F6F7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it-IT" sz="4400" b="1" dirty="0" err="1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it-IT" sz="4400" b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4400" b="1" dirty="0" err="1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sz="4400" b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4400" b="1" dirty="0" err="1">
                <a:solidFill>
                  <a:schemeClr val="accent6">
                    <a:lumMod val="75000"/>
                  </a:schemeClr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renewable</a:t>
            </a:r>
            <a:r>
              <a:rPr lang="it-IT" sz="4400" b="1" dirty="0">
                <a:solidFill>
                  <a:schemeClr val="accent6">
                    <a:lumMod val="75000"/>
                  </a:schemeClr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green  energy</a:t>
            </a:r>
            <a:r>
              <a:rPr lang="it-IT" sz="4400" b="1" dirty="0">
                <a:solidFill>
                  <a:srgbClr val="6F6F7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it-I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996BD2-4813-4369-B4DC-95042E485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can use new alternative </a:t>
            </a:r>
            <a:r>
              <a:rPr lang="it-IT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forms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 energy!</a:t>
            </a:r>
          </a:p>
          <a:p>
            <a:pPr>
              <a:lnSpc>
                <a:spcPts val="1680"/>
              </a:lnSpc>
              <a:spcAft>
                <a:spcPts val="800"/>
              </a:spcAft>
            </a:pPr>
            <a:r>
              <a:rPr lang="it-IT" sz="2000" dirty="0" err="1">
                <a:solidFill>
                  <a:srgbClr val="6F6F7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Renewable</a:t>
            </a:r>
            <a:r>
              <a:rPr lang="it-IT" sz="2000" dirty="0">
                <a:solidFill>
                  <a:srgbClr val="6F6F7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energy </a:t>
            </a:r>
            <a:r>
              <a:rPr lang="it-IT" sz="2000" dirty="0" err="1">
                <a:solidFill>
                  <a:srgbClr val="6F6F7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sz="2000" dirty="0">
                <a:solidFill>
                  <a:srgbClr val="6F6F7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solidFill>
                  <a:srgbClr val="6F6F7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it-IT" sz="2000" dirty="0">
                <a:solidFill>
                  <a:srgbClr val="6F6F7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it-IT" sz="2000" b="1" dirty="0" err="1">
                <a:solidFill>
                  <a:srgbClr val="6F6F7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natural</a:t>
            </a:r>
            <a:r>
              <a:rPr lang="it-IT" sz="2000" b="1" dirty="0">
                <a:solidFill>
                  <a:srgbClr val="6F6F7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b="1" dirty="0" err="1">
                <a:solidFill>
                  <a:srgbClr val="6F6F7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resource</a:t>
            </a:r>
            <a:r>
              <a:rPr lang="it-IT" sz="2000" dirty="0">
                <a:solidFill>
                  <a:srgbClr val="6F6F7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it-IT" sz="2000" dirty="0" err="1">
                <a:solidFill>
                  <a:srgbClr val="6F6F7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it-IT" sz="2000" dirty="0">
                <a:solidFill>
                  <a:srgbClr val="6F6F7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can </a:t>
            </a:r>
            <a:r>
              <a:rPr lang="it-IT" sz="2000" b="1" dirty="0" err="1">
                <a:solidFill>
                  <a:srgbClr val="6F6F7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replace</a:t>
            </a:r>
            <a:r>
              <a:rPr lang="it-IT" sz="2000" b="1" dirty="0">
                <a:solidFill>
                  <a:srgbClr val="6F6F7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b="1" dirty="0" err="1">
                <a:solidFill>
                  <a:srgbClr val="6F6F7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itself</a:t>
            </a:r>
            <a:r>
              <a:rPr lang="it-IT" sz="2000" dirty="0">
                <a:solidFill>
                  <a:srgbClr val="6F6F7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it-IT" sz="2000" dirty="0" err="1">
                <a:solidFill>
                  <a:srgbClr val="6F6F7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quickly</a:t>
            </a:r>
            <a:r>
              <a:rPr lang="it-IT" sz="2000" dirty="0">
                <a:solidFill>
                  <a:srgbClr val="6F6F7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endParaRPr lang="it-I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80"/>
              </a:lnSpc>
              <a:spcAft>
                <a:spcPts val="800"/>
              </a:spcAft>
            </a:pPr>
            <a:r>
              <a:rPr lang="it-IT" sz="2000" dirty="0" err="1">
                <a:solidFill>
                  <a:srgbClr val="6F6F7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Renewable</a:t>
            </a:r>
            <a:r>
              <a:rPr lang="it-IT" sz="2000" dirty="0">
                <a:solidFill>
                  <a:srgbClr val="6F6F7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energy sources are  </a:t>
            </a:r>
            <a:r>
              <a:rPr lang="it-IT" sz="2000" b="1" dirty="0" err="1">
                <a:solidFill>
                  <a:srgbClr val="6F6F7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sustainable</a:t>
            </a:r>
            <a:r>
              <a:rPr lang="it-IT" sz="2000" dirty="0">
                <a:solidFill>
                  <a:srgbClr val="6F6F7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and </a:t>
            </a:r>
            <a:r>
              <a:rPr lang="it-IT" sz="2000" b="1" dirty="0" err="1">
                <a:solidFill>
                  <a:srgbClr val="6F6F7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environmentally-friendly</a:t>
            </a:r>
            <a:r>
              <a:rPr lang="it-IT" sz="2000" dirty="0">
                <a:solidFill>
                  <a:srgbClr val="6F6F7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Wind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it-IT" sz="20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2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renewable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clean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energy</a:t>
            </a:r>
            <a:endParaRPr lang="it-I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it-I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pic>
        <p:nvPicPr>
          <p:cNvPr id="1026" name="Picture 2" descr="Energia elettrica pulita da fonti rinnovabili sole e vento. | Vettore  Premium">
            <a:extLst>
              <a:ext uri="{FF2B5EF4-FFF2-40B4-BE49-F238E27FC236}">
                <a16:creationId xmlns:a16="http://schemas.microsoft.com/office/drawing/2014/main" id="{6920B2BD-662B-4F46-BACC-1656CA9D1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8769" y="3652674"/>
            <a:ext cx="2645546" cy="1762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5029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4AD0A5-354F-4A82-A6C6-96A7C9041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7452"/>
            <a:ext cx="10418685" cy="1433236"/>
          </a:xfrm>
        </p:spPr>
        <p:txBody>
          <a:bodyPr>
            <a:normAutofit fontScale="90000"/>
          </a:bodyPr>
          <a:lstStyle/>
          <a:p>
            <a:pPr fontAlgn="base">
              <a:lnSpc>
                <a:spcPct val="107000"/>
              </a:lnSpc>
              <a:spcAft>
                <a:spcPts val="2850"/>
              </a:spcAft>
            </a:pPr>
            <a:r>
              <a:rPr lang="it-IT" sz="4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“  </a:t>
            </a:r>
            <a:r>
              <a:rPr lang="it-IT" sz="3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it-IT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must </a:t>
            </a:r>
            <a:r>
              <a:rPr lang="it-IT" sz="3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become</a:t>
            </a:r>
            <a:r>
              <a:rPr lang="it-IT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more </a:t>
            </a:r>
            <a:r>
              <a:rPr lang="it-IT" sz="3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conscious</a:t>
            </a:r>
            <a:r>
              <a:rPr lang="it-IT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br>
              <a:rPr lang="it-IT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lang="it-IT" sz="3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</a:t>
            </a:r>
            <a:r>
              <a:rPr lang="it-IT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use energy and </a:t>
            </a:r>
            <a:r>
              <a:rPr lang="it-IT" sz="3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save</a:t>
            </a:r>
            <a:r>
              <a:rPr lang="it-IT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3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it-IT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”.</a:t>
            </a:r>
            <a:br>
              <a:rPr lang="it-IT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sz="36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5C0577-8954-438A-8F74-E046F5F52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it-IT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must  </a:t>
            </a:r>
            <a:r>
              <a:rPr lang="it-IT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become</a:t>
            </a:r>
            <a:r>
              <a:rPr lang="it-IT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more</a:t>
            </a:r>
            <a:r>
              <a:rPr lang="it-I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8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ENERGY EFFICIENT</a:t>
            </a:r>
            <a:r>
              <a:rPr lang="it-IT" sz="20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it-I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</a:t>
            </a:r>
            <a:r>
              <a:rPr lang="it-I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less</a:t>
            </a:r>
            <a:r>
              <a:rPr lang="it-I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energy, </a:t>
            </a:r>
            <a:r>
              <a:rPr lang="it-IT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</a:t>
            </a:r>
            <a:r>
              <a:rPr lang="it-I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having</a:t>
            </a:r>
            <a:r>
              <a:rPr lang="it-I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it-IT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same</a:t>
            </a:r>
            <a:r>
              <a:rPr lang="it-I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product or service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3600" b="1" dirty="0">
                <a:solidFill>
                  <a:srgbClr val="6F6F7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600" b="1" dirty="0" err="1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Reducing</a:t>
            </a:r>
            <a:r>
              <a:rPr lang="it-IT" sz="3600" b="1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6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it-IT" sz="36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energy </a:t>
            </a:r>
            <a:r>
              <a:rPr lang="it-IT" sz="36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consumption</a:t>
            </a:r>
            <a:endParaRPr lang="it-IT" sz="3600" b="1" dirty="0"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3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it-IT" sz="36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6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doesn't</a:t>
            </a:r>
            <a:r>
              <a:rPr lang="it-IT" sz="36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6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mean</a:t>
            </a:r>
            <a:endParaRPr lang="it-IT" sz="3600" b="1" dirty="0"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36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making big </a:t>
            </a:r>
            <a:r>
              <a:rPr lang="it-IT" sz="36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r>
              <a:rPr lang="it-IT" sz="36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it-IT" sz="36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it-IT" sz="36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life.</a:t>
            </a:r>
            <a:endParaRPr lang="it-IT" sz="36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18267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479A80-20DE-45FC-94E3-29146F102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1800" b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can </a:t>
            </a:r>
            <a:r>
              <a:rPr lang="it-IT" sz="1800" b="1" dirty="0" err="1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it-IT" sz="1800" b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reduce  energy </a:t>
            </a:r>
            <a:r>
              <a:rPr lang="it-IT" sz="1800" b="1" dirty="0" err="1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consumption</a:t>
            </a:r>
            <a:r>
              <a:rPr lang="it-IT" sz="1800" b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it-IT" sz="1800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B873978-18A3-4A14-83A2-96BEE90920E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b="1" dirty="0" err="1"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Remember</a:t>
            </a:r>
            <a:r>
              <a:rPr lang="it-IT" sz="2400" b="1" dirty="0"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3 </a:t>
            </a:r>
            <a:r>
              <a:rPr lang="it-IT" sz="2400" b="1" dirty="0" err="1"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Rs</a:t>
            </a:r>
            <a:r>
              <a:rPr lang="it-IT" sz="2400"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important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it-IT" sz="2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Reduce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Consumption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24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Reuse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products and </a:t>
            </a:r>
            <a:r>
              <a:rPr lang="it-IT" sz="24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Recycle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materials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.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recycle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save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energy. </a:t>
            </a:r>
          </a:p>
          <a:p>
            <a:endParaRPr lang="it-IT" dirty="0"/>
          </a:p>
        </p:txBody>
      </p:sp>
      <p:pic>
        <p:nvPicPr>
          <p:cNvPr id="6" name="Segnaposto contenuto 5" descr="Risparmio Energetico per il Riscaldamento">
            <a:extLst>
              <a:ext uri="{FF2B5EF4-FFF2-40B4-BE49-F238E27FC236}">
                <a16:creationId xmlns:a16="http://schemas.microsoft.com/office/drawing/2014/main" id="{FFA07F17-BA1D-4213-9FCE-6450E4AEA8B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0888" y="1681162"/>
            <a:ext cx="4876800" cy="3486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7647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Energy Sustainability Pyramid Diagram">
            <a:extLst>
              <a:ext uri="{FF2B5EF4-FFF2-40B4-BE49-F238E27FC236}">
                <a16:creationId xmlns:a16="http://schemas.microsoft.com/office/drawing/2014/main" id="{8FB50410-7EA8-4912-BCFE-BF64617D22E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523" y="1216241"/>
            <a:ext cx="4441054" cy="378096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C7D8A65F-08E9-403E-A9C6-0308D9E656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1169" y="1987350"/>
            <a:ext cx="3712734" cy="2628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014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83FD99-30EE-4917-B6EC-D53EF87E9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532"/>
            <a:ext cx="10515600" cy="1584156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it-IT" sz="4400" b="1" kern="1800" dirty="0">
                <a:solidFill>
                  <a:srgbClr val="538135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4400" b="1" kern="1800" dirty="0" err="1">
                <a:solidFill>
                  <a:srgbClr val="538135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it-IT" sz="4400" b="1" kern="1800" dirty="0">
                <a:solidFill>
                  <a:srgbClr val="538135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must reduce the </a:t>
            </a:r>
            <a:r>
              <a:rPr lang="it-IT" sz="4400" b="1" kern="1800" dirty="0" err="1">
                <a:solidFill>
                  <a:srgbClr val="538135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Environmental</a:t>
            </a:r>
            <a:r>
              <a:rPr lang="it-IT" sz="4400" b="1" kern="1800" dirty="0">
                <a:solidFill>
                  <a:srgbClr val="538135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Impact of </a:t>
            </a:r>
            <a:r>
              <a:rPr lang="it-IT" sz="4400" b="1" kern="1800" dirty="0" err="1">
                <a:solidFill>
                  <a:srgbClr val="538135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it-IT" sz="4400" b="1" kern="1800" dirty="0">
                <a:solidFill>
                  <a:srgbClr val="538135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energy use</a:t>
            </a:r>
            <a:b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C2E2E2-CE4B-4E6A-BCDD-6E79A150F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solidFill>
                  <a:srgbClr val="538135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ways to </a:t>
            </a:r>
            <a:r>
              <a:rPr lang="it-IT" sz="1800" dirty="0" err="1">
                <a:solidFill>
                  <a:srgbClr val="538135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save</a:t>
            </a:r>
            <a:r>
              <a:rPr lang="it-IT" sz="1800" dirty="0">
                <a:solidFill>
                  <a:srgbClr val="538135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energy</a:t>
            </a:r>
            <a:r>
              <a:rPr lang="it-IT" sz="1800" dirty="0">
                <a:solidFill>
                  <a:srgbClr val="53813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it-IT" sz="1800" dirty="0" err="1">
                <a:solidFill>
                  <a:srgbClr val="53813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simple</a:t>
            </a:r>
            <a:r>
              <a:rPr lang="it-IT" sz="1800" dirty="0">
                <a:solidFill>
                  <a:srgbClr val="53813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solidFill>
                  <a:srgbClr val="53813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changes</a:t>
            </a:r>
            <a:r>
              <a:rPr lang="it-IT" sz="1800" dirty="0">
                <a:solidFill>
                  <a:srgbClr val="53813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it-IT" sz="1800" dirty="0" err="1">
                <a:solidFill>
                  <a:srgbClr val="53813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it-IT" sz="1800" dirty="0">
                <a:solidFill>
                  <a:srgbClr val="53813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solidFill>
                  <a:srgbClr val="53813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everyday</a:t>
            </a:r>
            <a:r>
              <a:rPr lang="it-IT" sz="1800" dirty="0">
                <a:solidFill>
                  <a:srgbClr val="53813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routine  can help the </a:t>
            </a:r>
            <a:r>
              <a:rPr lang="it-IT" sz="1800" dirty="0" err="1">
                <a:solidFill>
                  <a:srgbClr val="53813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planet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turn off 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lights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leave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room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unplug electronics when not in use (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computers, 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printers</a:t>
            </a:r>
            <a:r>
              <a:rPr lang="it-IT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refrigerator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door 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closed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wash 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clothes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cold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water 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it’s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possible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 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shorter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showers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 on 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foot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ride a bike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3026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AA8356-D726-44BA-942D-0BD1AA22A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highlight>
                  <a:srgbClr val="FFFF00"/>
                </a:highlight>
              </a:rPr>
              <a:t>More  </a:t>
            </a:r>
            <a:r>
              <a:rPr lang="it-IT" dirty="0" err="1">
                <a:highlight>
                  <a:srgbClr val="FFFF00"/>
                </a:highlight>
              </a:rPr>
              <a:t>tips</a:t>
            </a:r>
            <a:r>
              <a:rPr lang="it-IT" dirty="0"/>
              <a:t>…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3D2A7BB-BA31-464C-8576-72BB11647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t-IT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buy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LED </a:t>
            </a:r>
            <a:r>
              <a:rPr lang="it-IT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bulbs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or compact </a:t>
            </a:r>
            <a:r>
              <a:rPr lang="it-IT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fluorescent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light </a:t>
            </a:r>
            <a:r>
              <a:rPr lang="it-IT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bulbs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it-IT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more </a:t>
            </a:r>
            <a:r>
              <a:rPr lang="it-IT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expensive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save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money in the long </a:t>
            </a:r>
            <a:r>
              <a:rPr lang="it-IT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run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it-IT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less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energy </a:t>
            </a:r>
            <a:r>
              <a:rPr lang="it-IT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old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incandescent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light </a:t>
            </a:r>
            <a:r>
              <a:rPr lang="it-IT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bulbs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. 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void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“screensaver” with an image.  The energy </a:t>
            </a:r>
            <a:r>
              <a:rPr lang="it-IT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consumed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 the monitor to </a:t>
            </a:r>
            <a:r>
              <a:rPr lang="it-IT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colors </a:t>
            </a:r>
            <a:r>
              <a:rPr lang="it-IT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greater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it-IT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aint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walls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light colors.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ake the </a:t>
            </a:r>
            <a:r>
              <a:rPr lang="it-IT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most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the </a:t>
            </a:r>
            <a:r>
              <a:rPr lang="it-IT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sunlight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whenever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possible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hoose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efficient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appliances 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consume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less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energy</a:t>
            </a:r>
          </a:p>
          <a:p>
            <a:pPr>
              <a:lnSpc>
                <a:spcPct val="107000"/>
              </a:lnSpc>
            </a:pPr>
            <a:r>
              <a:rPr lang="it-IT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</a:t>
            </a:r>
            <a:r>
              <a:rPr lang="it-IT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less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air </a:t>
            </a:r>
            <a:r>
              <a:rPr lang="it-IT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conditioning</a:t>
            </a:r>
            <a:r>
              <a:rPr lang="it-IT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. </a:t>
            </a:r>
            <a:r>
              <a:rPr lang="it-IT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air </a:t>
            </a:r>
            <a:r>
              <a:rPr lang="it-IT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conditioning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</a:t>
            </a:r>
            <a:r>
              <a:rPr lang="it-IT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heating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system </a:t>
            </a:r>
            <a:r>
              <a:rPr lang="it-IT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on, make sure </a:t>
            </a:r>
            <a:r>
              <a:rPr lang="it-IT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windows and doors are </a:t>
            </a:r>
            <a:r>
              <a:rPr lang="it-IT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properly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closed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405057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491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Georgia</vt:lpstr>
      <vt:lpstr>Symbol</vt:lpstr>
      <vt:lpstr>Tema di Office</vt:lpstr>
      <vt:lpstr>Why do we need to reduce our energy consumption? </vt:lpstr>
      <vt:lpstr>                                  We use a lot of energy in our life everyday.                                 Our homes use electrical energy in many ways: </vt:lpstr>
      <vt:lpstr>       What is non-renewable energy? </vt:lpstr>
      <vt:lpstr>           What is renewable, green  energy? </vt:lpstr>
      <vt:lpstr>   “  We must become more conscious of             how to use energy and save it”. </vt:lpstr>
      <vt:lpstr>How can we reduce  energy consumption? </vt:lpstr>
      <vt:lpstr>Presentazione standard di PowerPoint</vt:lpstr>
      <vt:lpstr> We must reduce the Environmental Impact of our energy use </vt:lpstr>
      <vt:lpstr>More  tips…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we need to reduce our energy consumption? </dc:title>
  <dc:creator>Casa</dc:creator>
  <cp:lastModifiedBy>Casa</cp:lastModifiedBy>
  <cp:revision>7</cp:revision>
  <dcterms:created xsi:type="dcterms:W3CDTF">2021-01-25T19:24:46Z</dcterms:created>
  <dcterms:modified xsi:type="dcterms:W3CDTF">2021-01-31T15:07:45Z</dcterms:modified>
</cp:coreProperties>
</file>