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9" r:id="rId4"/>
    <p:sldId id="263" r:id="rId5"/>
    <p:sldId id="258" r:id="rId6"/>
    <p:sldId id="257"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216" y="8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680F4668-1305-4AA3-A7D8-4613BF77D61E}" type="datetimeFigureOut">
              <a:rPr lang="tr-TR" smtClean="0"/>
              <a:t>24.10.2020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568CBD-DB5B-4945-9161-75208C187C69}" type="slidenum">
              <a:rPr lang="tr-TR" smtClean="0"/>
              <a:t>‹#›</a:t>
            </a:fld>
            <a:endParaRPr lang="tr-TR"/>
          </a:p>
        </p:txBody>
      </p:sp>
    </p:spTree>
    <p:extLst>
      <p:ext uri="{BB962C8B-B14F-4D97-AF65-F5344CB8AC3E}">
        <p14:creationId xmlns:p14="http://schemas.microsoft.com/office/powerpoint/2010/main" val="2759093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80F4668-1305-4AA3-A7D8-4613BF77D61E}" type="datetimeFigureOut">
              <a:rPr lang="tr-TR" smtClean="0"/>
              <a:t>24.10.2020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568CBD-DB5B-4945-9161-75208C187C69}" type="slidenum">
              <a:rPr lang="tr-TR" smtClean="0"/>
              <a:t>‹#›</a:t>
            </a:fld>
            <a:endParaRPr lang="tr-TR"/>
          </a:p>
        </p:txBody>
      </p:sp>
    </p:spTree>
    <p:extLst>
      <p:ext uri="{BB962C8B-B14F-4D97-AF65-F5344CB8AC3E}">
        <p14:creationId xmlns:p14="http://schemas.microsoft.com/office/powerpoint/2010/main" val="322986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80F4668-1305-4AA3-A7D8-4613BF77D61E}" type="datetimeFigureOut">
              <a:rPr lang="tr-TR" smtClean="0"/>
              <a:t>24.10.2020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568CBD-DB5B-4945-9161-75208C187C69}" type="slidenum">
              <a:rPr lang="tr-TR" smtClean="0"/>
              <a:t>‹#›</a:t>
            </a:fld>
            <a:endParaRPr lang="tr-TR"/>
          </a:p>
        </p:txBody>
      </p:sp>
    </p:spTree>
    <p:extLst>
      <p:ext uri="{BB962C8B-B14F-4D97-AF65-F5344CB8AC3E}">
        <p14:creationId xmlns:p14="http://schemas.microsoft.com/office/powerpoint/2010/main" val="2139340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80F4668-1305-4AA3-A7D8-4613BF77D61E}" type="datetimeFigureOut">
              <a:rPr lang="tr-TR" smtClean="0"/>
              <a:t>24.10.2020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568CBD-DB5B-4945-9161-75208C187C69}" type="slidenum">
              <a:rPr lang="tr-TR" smtClean="0"/>
              <a:t>‹#›</a:t>
            </a:fld>
            <a:endParaRPr lang="tr-TR"/>
          </a:p>
        </p:txBody>
      </p:sp>
    </p:spTree>
    <p:extLst>
      <p:ext uri="{BB962C8B-B14F-4D97-AF65-F5344CB8AC3E}">
        <p14:creationId xmlns:p14="http://schemas.microsoft.com/office/powerpoint/2010/main" val="2278718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680F4668-1305-4AA3-A7D8-4613BF77D61E}" type="datetimeFigureOut">
              <a:rPr lang="tr-TR" smtClean="0"/>
              <a:t>24.10.2020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568CBD-DB5B-4945-9161-75208C187C69}" type="slidenum">
              <a:rPr lang="tr-TR" smtClean="0"/>
              <a:t>‹#›</a:t>
            </a:fld>
            <a:endParaRPr lang="tr-TR"/>
          </a:p>
        </p:txBody>
      </p:sp>
    </p:spTree>
    <p:extLst>
      <p:ext uri="{BB962C8B-B14F-4D97-AF65-F5344CB8AC3E}">
        <p14:creationId xmlns:p14="http://schemas.microsoft.com/office/powerpoint/2010/main" val="3775612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680F4668-1305-4AA3-A7D8-4613BF77D61E}" type="datetimeFigureOut">
              <a:rPr lang="tr-TR" smtClean="0"/>
              <a:t>24.10.2020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C568CBD-DB5B-4945-9161-75208C187C69}" type="slidenum">
              <a:rPr lang="tr-TR" smtClean="0"/>
              <a:t>‹#›</a:t>
            </a:fld>
            <a:endParaRPr lang="tr-TR"/>
          </a:p>
        </p:txBody>
      </p:sp>
    </p:spTree>
    <p:extLst>
      <p:ext uri="{BB962C8B-B14F-4D97-AF65-F5344CB8AC3E}">
        <p14:creationId xmlns:p14="http://schemas.microsoft.com/office/powerpoint/2010/main" val="230906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680F4668-1305-4AA3-A7D8-4613BF77D61E}" type="datetimeFigureOut">
              <a:rPr lang="tr-TR" smtClean="0"/>
              <a:t>24.10.2020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C568CBD-DB5B-4945-9161-75208C187C69}" type="slidenum">
              <a:rPr lang="tr-TR" smtClean="0"/>
              <a:t>‹#›</a:t>
            </a:fld>
            <a:endParaRPr lang="tr-TR"/>
          </a:p>
        </p:txBody>
      </p:sp>
    </p:spTree>
    <p:extLst>
      <p:ext uri="{BB962C8B-B14F-4D97-AF65-F5344CB8AC3E}">
        <p14:creationId xmlns:p14="http://schemas.microsoft.com/office/powerpoint/2010/main" val="1626544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680F4668-1305-4AA3-A7D8-4613BF77D61E}" type="datetimeFigureOut">
              <a:rPr lang="tr-TR" smtClean="0"/>
              <a:t>24.10.2020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C568CBD-DB5B-4945-9161-75208C187C69}" type="slidenum">
              <a:rPr lang="tr-TR" smtClean="0"/>
              <a:t>‹#›</a:t>
            </a:fld>
            <a:endParaRPr lang="tr-TR"/>
          </a:p>
        </p:txBody>
      </p:sp>
    </p:spTree>
    <p:extLst>
      <p:ext uri="{BB962C8B-B14F-4D97-AF65-F5344CB8AC3E}">
        <p14:creationId xmlns:p14="http://schemas.microsoft.com/office/powerpoint/2010/main" val="895402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80F4668-1305-4AA3-A7D8-4613BF77D61E}" type="datetimeFigureOut">
              <a:rPr lang="tr-TR" smtClean="0"/>
              <a:t>24.10.2020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C568CBD-DB5B-4945-9161-75208C187C69}" type="slidenum">
              <a:rPr lang="tr-TR" smtClean="0"/>
              <a:t>‹#›</a:t>
            </a:fld>
            <a:endParaRPr lang="tr-TR"/>
          </a:p>
        </p:txBody>
      </p:sp>
    </p:spTree>
    <p:extLst>
      <p:ext uri="{BB962C8B-B14F-4D97-AF65-F5344CB8AC3E}">
        <p14:creationId xmlns:p14="http://schemas.microsoft.com/office/powerpoint/2010/main" val="1835236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680F4668-1305-4AA3-A7D8-4613BF77D61E}" type="datetimeFigureOut">
              <a:rPr lang="tr-TR" smtClean="0"/>
              <a:t>24.10.2020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C568CBD-DB5B-4945-9161-75208C187C69}" type="slidenum">
              <a:rPr lang="tr-TR" smtClean="0"/>
              <a:t>‹#›</a:t>
            </a:fld>
            <a:endParaRPr lang="tr-TR"/>
          </a:p>
        </p:txBody>
      </p:sp>
    </p:spTree>
    <p:extLst>
      <p:ext uri="{BB962C8B-B14F-4D97-AF65-F5344CB8AC3E}">
        <p14:creationId xmlns:p14="http://schemas.microsoft.com/office/powerpoint/2010/main" val="3414955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680F4668-1305-4AA3-A7D8-4613BF77D61E}" type="datetimeFigureOut">
              <a:rPr lang="tr-TR" smtClean="0"/>
              <a:t>24.10.2020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C568CBD-DB5B-4945-9161-75208C187C69}" type="slidenum">
              <a:rPr lang="tr-TR" smtClean="0"/>
              <a:t>‹#›</a:t>
            </a:fld>
            <a:endParaRPr lang="tr-TR"/>
          </a:p>
        </p:txBody>
      </p:sp>
    </p:spTree>
    <p:extLst>
      <p:ext uri="{BB962C8B-B14F-4D97-AF65-F5344CB8AC3E}">
        <p14:creationId xmlns:p14="http://schemas.microsoft.com/office/powerpoint/2010/main" val="621716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F4668-1305-4AA3-A7D8-4613BF77D61E}" type="datetimeFigureOut">
              <a:rPr lang="tr-TR" smtClean="0"/>
              <a:t>24.10.2020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568CBD-DB5B-4945-9161-75208C187C69}" type="slidenum">
              <a:rPr lang="tr-TR" smtClean="0"/>
              <a:t>‹#›</a:t>
            </a:fld>
            <a:endParaRPr lang="tr-TR"/>
          </a:p>
        </p:txBody>
      </p:sp>
    </p:spTree>
    <p:extLst>
      <p:ext uri="{BB962C8B-B14F-4D97-AF65-F5344CB8AC3E}">
        <p14:creationId xmlns:p14="http://schemas.microsoft.com/office/powerpoint/2010/main" val="2618433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illiyet.com.tr/haberler/manavgat" TargetMode="External"/><Relationship Id="rId2" Type="http://schemas.openxmlformats.org/officeDocument/2006/relationships/hyperlink" Target="https://www.milliyet.com.tr/haberler/antalya"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www.milliyet.com.tr/haberler/kizilot"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A723ED-B8B4-4673-A9FE-88AB51E8D350}"/>
              </a:ext>
            </a:extLst>
          </p:cNvPr>
          <p:cNvSpPr>
            <a:spLocks noGrp="1"/>
          </p:cNvSpPr>
          <p:nvPr>
            <p:ph type="ctrTitle"/>
          </p:nvPr>
        </p:nvSpPr>
        <p:spPr/>
        <p:txBody>
          <a:bodyPr>
            <a:normAutofit fontScale="90000"/>
          </a:bodyPr>
          <a:lstStyle/>
          <a:p>
            <a:r>
              <a:rPr lang="tr-TR" dirty="0" err="1"/>
              <a:t>Hello</a:t>
            </a:r>
            <a:r>
              <a:rPr lang="tr-TR" dirty="0"/>
              <a:t> ,ı am Melisa </a:t>
            </a:r>
            <a:r>
              <a:rPr lang="tr-TR" dirty="0" err="1"/>
              <a:t>from</a:t>
            </a:r>
            <a:r>
              <a:rPr lang="tr-TR" dirty="0"/>
              <a:t> Antalya,</a:t>
            </a:r>
            <a:r>
              <a:rPr lang="tr-TR" dirty="0" err="1"/>
              <a:t>Turkey</a:t>
            </a:r>
            <a:r>
              <a:rPr lang="tr-TR" dirty="0"/>
              <a:t>..I am in </a:t>
            </a:r>
            <a:r>
              <a:rPr lang="tr-TR" dirty="0" err="1"/>
              <a:t>the</a:t>
            </a:r>
            <a:r>
              <a:rPr lang="tr-TR" dirty="0"/>
              <a:t> </a:t>
            </a:r>
            <a:r>
              <a:rPr lang="tr-TR" dirty="0" err="1"/>
              <a:t>team</a:t>
            </a:r>
            <a:r>
              <a:rPr lang="tr-TR" dirty="0"/>
              <a:t> of Banu</a:t>
            </a:r>
          </a:p>
        </p:txBody>
      </p:sp>
      <p:sp>
        <p:nvSpPr>
          <p:cNvPr id="3" name="Alt Başlık 2">
            <a:extLst>
              <a:ext uri="{FF2B5EF4-FFF2-40B4-BE49-F238E27FC236}">
                <a16:creationId xmlns:a16="http://schemas.microsoft.com/office/drawing/2014/main" id="{C934E006-735A-400D-84D9-B38C066A7489}"/>
              </a:ext>
            </a:extLst>
          </p:cNvPr>
          <p:cNvSpPr>
            <a:spLocks noGrp="1"/>
          </p:cNvSpPr>
          <p:nvPr>
            <p:ph type="subTitle" idx="1"/>
          </p:nvPr>
        </p:nvSpPr>
        <p:spPr/>
        <p:txBody>
          <a:bodyPr>
            <a:normAutofit fontScale="92500" lnSpcReduction="20000"/>
          </a:bodyPr>
          <a:lstStyle/>
          <a:p>
            <a:r>
              <a:rPr lang="tr-TR" dirty="0"/>
              <a:t>I </a:t>
            </a:r>
            <a:r>
              <a:rPr lang="tr-TR" dirty="0" err="1"/>
              <a:t>investigated</a:t>
            </a:r>
            <a:r>
              <a:rPr lang="tr-TR" dirty="0"/>
              <a:t> </a:t>
            </a:r>
            <a:r>
              <a:rPr lang="tr-TR" dirty="0" err="1"/>
              <a:t>some</a:t>
            </a:r>
            <a:r>
              <a:rPr lang="tr-TR" dirty="0"/>
              <a:t> </a:t>
            </a:r>
            <a:r>
              <a:rPr lang="tr-TR" dirty="0" err="1"/>
              <a:t>countries</a:t>
            </a:r>
            <a:r>
              <a:rPr lang="tr-TR" dirty="0"/>
              <a:t>’ </a:t>
            </a:r>
            <a:r>
              <a:rPr lang="tr-TR" dirty="0" err="1"/>
              <a:t>environmental</a:t>
            </a:r>
            <a:r>
              <a:rPr lang="tr-TR" dirty="0"/>
              <a:t> </a:t>
            </a:r>
            <a:r>
              <a:rPr lang="tr-TR" dirty="0" err="1"/>
              <a:t>solutions.My</a:t>
            </a:r>
            <a:r>
              <a:rPr lang="tr-TR" dirty="0"/>
              <a:t> </a:t>
            </a:r>
            <a:r>
              <a:rPr lang="tr-TR" dirty="0" err="1"/>
              <a:t>friend</a:t>
            </a:r>
            <a:r>
              <a:rPr lang="tr-TR" dirty="0"/>
              <a:t> </a:t>
            </a:r>
            <a:r>
              <a:rPr lang="tr-TR" dirty="0" err="1"/>
              <a:t>lives</a:t>
            </a:r>
            <a:r>
              <a:rPr lang="tr-TR" dirty="0"/>
              <a:t> in </a:t>
            </a:r>
            <a:r>
              <a:rPr lang="tr-TR" dirty="0" err="1"/>
              <a:t>Holland</a:t>
            </a:r>
            <a:r>
              <a:rPr lang="tr-TR" dirty="0"/>
              <a:t> </a:t>
            </a:r>
            <a:r>
              <a:rPr lang="tr-TR" dirty="0" err="1"/>
              <a:t>and</a:t>
            </a:r>
            <a:r>
              <a:rPr lang="tr-TR" dirty="0"/>
              <a:t> </a:t>
            </a:r>
            <a:r>
              <a:rPr lang="tr-TR" dirty="0" err="1"/>
              <a:t>she</a:t>
            </a:r>
            <a:r>
              <a:rPr lang="tr-TR" dirty="0"/>
              <a:t> </a:t>
            </a:r>
            <a:r>
              <a:rPr lang="tr-TR" dirty="0" err="1"/>
              <a:t>mentions</a:t>
            </a:r>
            <a:r>
              <a:rPr lang="tr-TR" dirty="0"/>
              <a:t> </a:t>
            </a:r>
            <a:r>
              <a:rPr lang="tr-TR" dirty="0" err="1"/>
              <a:t>about</a:t>
            </a:r>
            <a:r>
              <a:rPr lang="tr-TR" dirty="0"/>
              <a:t> it</a:t>
            </a:r>
          </a:p>
          <a:p>
            <a:r>
              <a:rPr lang="tr-TR" dirty="0" err="1"/>
              <a:t>Let’s</a:t>
            </a:r>
            <a:r>
              <a:rPr lang="tr-TR" dirty="0"/>
              <a:t> </a:t>
            </a:r>
            <a:r>
              <a:rPr lang="tr-TR" dirty="0" err="1"/>
              <a:t>have</a:t>
            </a:r>
            <a:r>
              <a:rPr lang="tr-TR" dirty="0"/>
              <a:t> a </a:t>
            </a:r>
            <a:r>
              <a:rPr lang="tr-TR" dirty="0" err="1"/>
              <a:t>look</a:t>
            </a:r>
            <a:endParaRPr lang="tr-TR" dirty="0"/>
          </a:p>
        </p:txBody>
      </p:sp>
    </p:spTree>
    <p:extLst>
      <p:ext uri="{BB962C8B-B14F-4D97-AF65-F5344CB8AC3E}">
        <p14:creationId xmlns:p14="http://schemas.microsoft.com/office/powerpoint/2010/main" val="765240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8520" y="-99391"/>
            <a:ext cx="7704856" cy="1872207"/>
          </a:xfrm>
        </p:spPr>
        <p:txBody>
          <a:bodyPr/>
          <a:lstStyle/>
          <a:p>
            <a:r>
              <a:rPr lang="tr-TR" dirty="0"/>
              <a:t>HOLLANDA’DA GERİ DÖNÜŞÜM</a:t>
            </a:r>
            <a:br>
              <a:rPr lang="tr-TR" dirty="0"/>
            </a:br>
            <a:r>
              <a:rPr lang="tr-TR" dirty="0"/>
              <a:t>(</a:t>
            </a:r>
            <a:r>
              <a:rPr lang="tr-TR" dirty="0" err="1"/>
              <a:t>recycling</a:t>
            </a:r>
            <a:r>
              <a:rPr lang="tr-TR" dirty="0"/>
              <a:t> in Poland)</a:t>
            </a:r>
          </a:p>
        </p:txBody>
      </p:sp>
      <p:sp>
        <p:nvSpPr>
          <p:cNvPr id="3" name="Alt Başlık 2"/>
          <p:cNvSpPr>
            <a:spLocks noGrp="1"/>
          </p:cNvSpPr>
          <p:nvPr>
            <p:ph type="subTitle" idx="1"/>
          </p:nvPr>
        </p:nvSpPr>
        <p:spPr>
          <a:xfrm>
            <a:off x="10044608" y="5229200"/>
            <a:ext cx="792088" cy="409600"/>
          </a:xfrm>
        </p:spPr>
        <p:txBody>
          <a:bodyPr>
            <a:normAutofit fontScale="77500" lnSpcReduction="20000"/>
          </a:bodyPr>
          <a:lstStyle/>
          <a:p>
            <a:endParaRPr lang="tr-TR" dirty="0"/>
          </a:p>
        </p:txBody>
      </p:sp>
      <p:sp>
        <p:nvSpPr>
          <p:cNvPr id="4" name="Dikdörtgen 3"/>
          <p:cNvSpPr/>
          <p:nvPr/>
        </p:nvSpPr>
        <p:spPr>
          <a:xfrm>
            <a:off x="34593" y="1644569"/>
            <a:ext cx="5580112" cy="1754326"/>
          </a:xfrm>
          <a:prstGeom prst="rect">
            <a:avLst/>
          </a:prstGeom>
        </p:spPr>
        <p:txBody>
          <a:bodyPr wrap="square">
            <a:spAutoFit/>
          </a:bodyPr>
          <a:lstStyle/>
          <a:p>
            <a:r>
              <a:rPr lang="tr-TR" b="0" i="0" dirty="0">
                <a:solidFill>
                  <a:srgbClr val="222222"/>
                </a:solidFill>
                <a:effectLst/>
                <a:latin typeface="TMSans"/>
              </a:rPr>
              <a:t>Hollanda'da bir belediye, </a:t>
            </a:r>
            <a:r>
              <a:rPr lang="tr-TR" b="0" i="0" dirty="0" err="1">
                <a:solidFill>
                  <a:srgbClr val="222222"/>
                </a:solidFill>
                <a:effectLst/>
                <a:latin typeface="TMSans"/>
              </a:rPr>
              <a:t>plastık</a:t>
            </a:r>
            <a:r>
              <a:rPr lang="tr-TR" b="0" i="0" dirty="0">
                <a:solidFill>
                  <a:srgbClr val="222222"/>
                </a:solidFill>
                <a:effectLst/>
                <a:latin typeface="TMSans"/>
              </a:rPr>
              <a:t> atıkları geri dönüştürerek bisiklet yolu yapımında kullanmaya başlamış.</a:t>
            </a:r>
          </a:p>
          <a:p>
            <a:r>
              <a:rPr lang="tr-TR" b="0" i="0" dirty="0">
                <a:solidFill>
                  <a:srgbClr val="222222"/>
                </a:solidFill>
                <a:effectLst/>
                <a:latin typeface="Roboto"/>
              </a:rPr>
              <a:t>Dünyada bir ilk olduğu söylenen projede, </a:t>
            </a:r>
            <a:r>
              <a:rPr lang="tr-TR" b="0" i="0" dirty="0" err="1">
                <a:solidFill>
                  <a:srgbClr val="222222"/>
                </a:solidFill>
                <a:effectLst/>
                <a:latin typeface="Roboto"/>
              </a:rPr>
              <a:t>Zwolle</a:t>
            </a:r>
            <a:r>
              <a:rPr lang="tr-TR" b="0" i="0" dirty="0">
                <a:solidFill>
                  <a:srgbClr val="222222"/>
                </a:solidFill>
                <a:effectLst/>
                <a:latin typeface="Roboto"/>
              </a:rPr>
              <a:t> kentinde bisiklet yolları geri dönüştürülmüş plastikten üretilecek. '</a:t>
            </a:r>
            <a:r>
              <a:rPr lang="tr-TR" b="0" i="0" dirty="0" err="1">
                <a:solidFill>
                  <a:srgbClr val="222222"/>
                </a:solidFill>
                <a:effectLst/>
                <a:latin typeface="Roboto"/>
              </a:rPr>
              <a:t>PlasticRoad</a:t>
            </a:r>
            <a:r>
              <a:rPr lang="tr-TR" b="0" i="0" dirty="0">
                <a:solidFill>
                  <a:srgbClr val="222222"/>
                </a:solidFill>
                <a:effectLst/>
                <a:latin typeface="Roboto"/>
              </a:rPr>
              <a:t>' adı verilen projenin Eylül ayında tamamlanması bekleniyor.</a:t>
            </a:r>
          </a:p>
        </p:txBody>
      </p:sp>
      <p:pic>
        <p:nvPicPr>
          <p:cNvPr id="1026" name="Picture 2" descr="Bottle. Stok Fotoğraf - 481962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4704" y="3789040"/>
            <a:ext cx="2883505" cy="2857500"/>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a:extLst>
              <a:ext uri="{FF2B5EF4-FFF2-40B4-BE49-F238E27FC236}">
                <a16:creationId xmlns:a16="http://schemas.microsoft.com/office/drawing/2014/main" id="{73E6EE79-3C98-452C-813D-49C2D5673F4B}"/>
              </a:ext>
            </a:extLst>
          </p:cNvPr>
          <p:cNvSpPr txBox="1"/>
          <p:nvPr/>
        </p:nvSpPr>
        <p:spPr>
          <a:xfrm>
            <a:off x="34593" y="3450566"/>
            <a:ext cx="6279942" cy="1569660"/>
          </a:xfrm>
          <a:prstGeom prst="rect">
            <a:avLst/>
          </a:prstGeom>
          <a:noFill/>
        </p:spPr>
        <p:txBody>
          <a:bodyPr wrap="square" rtlCol="0">
            <a:spAutoFit/>
          </a:bodyPr>
          <a:lstStyle/>
          <a:p>
            <a:pPr algn="ctr"/>
            <a:r>
              <a:rPr lang="tr-TR" sz="3200" kern="1200" dirty="0" err="1">
                <a:solidFill>
                  <a:schemeClr val="tx1"/>
                </a:solidFill>
                <a:latin typeface="+mn-lt"/>
                <a:ea typeface="+mn-ea"/>
                <a:cs typeface="+mn-cs"/>
              </a:rPr>
              <a:t>One</a:t>
            </a:r>
            <a:r>
              <a:rPr lang="tr-TR" sz="3200" kern="1200" dirty="0">
                <a:solidFill>
                  <a:schemeClr val="tx1"/>
                </a:solidFill>
                <a:latin typeface="+mn-lt"/>
                <a:ea typeface="+mn-ea"/>
                <a:cs typeface="+mn-cs"/>
              </a:rPr>
              <a:t> of </a:t>
            </a:r>
            <a:r>
              <a:rPr lang="tr-TR" sz="3200" kern="1200" dirty="0" err="1">
                <a:solidFill>
                  <a:schemeClr val="tx1"/>
                </a:solidFill>
                <a:latin typeface="+mn-lt"/>
                <a:ea typeface="+mn-ea"/>
                <a:cs typeface="+mn-cs"/>
              </a:rPr>
              <a:t>municipality</a:t>
            </a:r>
            <a:r>
              <a:rPr lang="tr-TR" sz="3200" kern="1200" dirty="0">
                <a:solidFill>
                  <a:schemeClr val="tx1"/>
                </a:solidFill>
                <a:latin typeface="+mn-lt"/>
                <a:ea typeface="+mn-ea"/>
                <a:cs typeface="+mn-cs"/>
              </a:rPr>
              <a:t> in </a:t>
            </a:r>
            <a:r>
              <a:rPr lang="tr-TR" sz="3200" kern="1200" dirty="0" err="1">
                <a:solidFill>
                  <a:schemeClr val="tx1"/>
                </a:solidFill>
                <a:latin typeface="+mn-lt"/>
                <a:ea typeface="+mn-ea"/>
                <a:cs typeface="+mn-cs"/>
              </a:rPr>
              <a:t>holland</a:t>
            </a:r>
            <a:r>
              <a:rPr lang="tr-TR" sz="3200" kern="1200" dirty="0">
                <a:solidFill>
                  <a:schemeClr val="tx1"/>
                </a:solidFill>
                <a:latin typeface="+mn-lt"/>
                <a:ea typeface="+mn-ea"/>
                <a:cs typeface="+mn-cs"/>
              </a:rPr>
              <a:t> </a:t>
            </a:r>
            <a:r>
              <a:rPr lang="tr-TR" sz="3200" kern="1200" dirty="0" err="1">
                <a:solidFill>
                  <a:schemeClr val="tx1"/>
                </a:solidFill>
                <a:latin typeface="+mn-lt"/>
                <a:ea typeface="+mn-ea"/>
                <a:cs typeface="+mn-cs"/>
              </a:rPr>
              <a:t>build</a:t>
            </a:r>
            <a:r>
              <a:rPr lang="tr-TR" sz="3200" kern="1200" dirty="0">
                <a:solidFill>
                  <a:schemeClr val="tx1"/>
                </a:solidFill>
                <a:latin typeface="+mn-lt"/>
                <a:ea typeface="+mn-ea"/>
                <a:cs typeface="+mn-cs"/>
              </a:rPr>
              <a:t> a </a:t>
            </a:r>
            <a:r>
              <a:rPr lang="tr-TR" sz="3200" kern="1200" dirty="0" err="1">
                <a:solidFill>
                  <a:schemeClr val="tx1"/>
                </a:solidFill>
                <a:latin typeface="+mn-lt"/>
                <a:ea typeface="+mn-ea"/>
                <a:cs typeface="+mn-cs"/>
              </a:rPr>
              <a:t>cycling</a:t>
            </a:r>
            <a:r>
              <a:rPr lang="tr-TR" sz="3200" kern="1200" dirty="0">
                <a:solidFill>
                  <a:schemeClr val="tx1"/>
                </a:solidFill>
                <a:latin typeface="+mn-lt"/>
                <a:ea typeface="+mn-ea"/>
                <a:cs typeface="+mn-cs"/>
              </a:rPr>
              <a:t> </a:t>
            </a:r>
            <a:r>
              <a:rPr lang="tr-TR" sz="3200" kern="1200" dirty="0" err="1">
                <a:solidFill>
                  <a:schemeClr val="tx1"/>
                </a:solidFill>
                <a:latin typeface="+mn-lt"/>
                <a:ea typeface="+mn-ea"/>
                <a:cs typeface="+mn-cs"/>
              </a:rPr>
              <a:t>road</a:t>
            </a:r>
            <a:r>
              <a:rPr lang="tr-TR" sz="3200" kern="1200" dirty="0">
                <a:solidFill>
                  <a:schemeClr val="tx1"/>
                </a:solidFill>
                <a:latin typeface="+mn-lt"/>
                <a:ea typeface="+mn-ea"/>
                <a:cs typeface="+mn-cs"/>
              </a:rPr>
              <a:t> </a:t>
            </a:r>
            <a:r>
              <a:rPr lang="tr-TR" sz="3200" kern="1200" dirty="0" err="1">
                <a:solidFill>
                  <a:schemeClr val="tx1"/>
                </a:solidFill>
                <a:latin typeface="+mn-lt"/>
                <a:ea typeface="+mn-ea"/>
                <a:cs typeface="+mn-cs"/>
              </a:rPr>
              <a:t>by</a:t>
            </a:r>
            <a:r>
              <a:rPr lang="tr-TR" sz="3200" kern="1200" dirty="0">
                <a:solidFill>
                  <a:schemeClr val="tx1"/>
                </a:solidFill>
                <a:latin typeface="+mn-lt"/>
                <a:ea typeface="+mn-ea"/>
                <a:cs typeface="+mn-cs"/>
              </a:rPr>
              <a:t> </a:t>
            </a:r>
            <a:r>
              <a:rPr lang="tr-TR" sz="3200" kern="1200" dirty="0" err="1">
                <a:solidFill>
                  <a:schemeClr val="tx1"/>
                </a:solidFill>
                <a:latin typeface="+mn-lt"/>
                <a:ea typeface="+mn-ea"/>
                <a:cs typeface="+mn-cs"/>
              </a:rPr>
              <a:t>using</a:t>
            </a:r>
            <a:r>
              <a:rPr lang="tr-TR" sz="3200" kern="1200" dirty="0">
                <a:solidFill>
                  <a:schemeClr val="tx1"/>
                </a:solidFill>
                <a:latin typeface="+mn-lt"/>
                <a:ea typeface="+mn-ea"/>
                <a:cs typeface="+mn-cs"/>
              </a:rPr>
              <a:t> </a:t>
            </a:r>
            <a:r>
              <a:rPr lang="tr-TR" sz="3200" kern="1200" dirty="0" err="1">
                <a:solidFill>
                  <a:schemeClr val="tx1"/>
                </a:solidFill>
                <a:latin typeface="+mn-lt"/>
                <a:ea typeface="+mn-ea"/>
                <a:cs typeface="+mn-cs"/>
              </a:rPr>
              <a:t>plastic</a:t>
            </a:r>
            <a:r>
              <a:rPr lang="tr-TR" sz="3200" kern="1200" dirty="0">
                <a:solidFill>
                  <a:schemeClr val="tx1"/>
                </a:solidFill>
                <a:latin typeface="+mn-lt"/>
                <a:ea typeface="+mn-ea"/>
                <a:cs typeface="+mn-cs"/>
              </a:rPr>
              <a:t> </a:t>
            </a:r>
            <a:r>
              <a:rPr lang="tr-TR" sz="3200" kern="1200" dirty="0" err="1">
                <a:solidFill>
                  <a:schemeClr val="tx1"/>
                </a:solidFill>
                <a:latin typeface="+mn-lt"/>
                <a:ea typeface="+mn-ea"/>
                <a:cs typeface="+mn-cs"/>
              </a:rPr>
              <a:t>wastes</a:t>
            </a:r>
            <a:r>
              <a:rPr lang="tr-TR" sz="3200" kern="1200" dirty="0">
                <a:solidFill>
                  <a:schemeClr val="tx1"/>
                </a:solidFill>
                <a:latin typeface="+mn-lt"/>
                <a:ea typeface="+mn-ea"/>
                <a:cs typeface="+mn-cs"/>
              </a:rPr>
              <a:t>..</a:t>
            </a:r>
          </a:p>
        </p:txBody>
      </p:sp>
    </p:spTree>
    <p:extLst>
      <p:ext uri="{BB962C8B-B14F-4D97-AF65-F5344CB8AC3E}">
        <p14:creationId xmlns:p14="http://schemas.microsoft.com/office/powerpoint/2010/main" val="1044360861"/>
      </p:ext>
    </p:extLst>
  </p:cSld>
  <p:clrMapOvr>
    <a:masterClrMapping/>
  </p:clrMapOvr>
  <mc:AlternateContent xmlns:mc="http://schemas.openxmlformats.org/markup-compatibility/2006" xmlns:p14="http://schemas.microsoft.com/office/powerpoint/2010/main">
    <mc:Choice Requires="p14">
      <p:transition spd="slow" p14:dur="1500" advTm="5712">
        <p:split orient="vert"/>
      </p:transition>
    </mc:Choice>
    <mc:Fallback xmlns="">
      <p:transition spd="slow" advTm="5712">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H="1">
            <a:off x="10188624" y="274638"/>
            <a:ext cx="792088" cy="1143000"/>
          </a:xfrm>
        </p:spPr>
        <p:txBody>
          <a:bodyPr/>
          <a:lstStyle/>
          <a:p>
            <a:endParaRPr lang="tr-TR" dirty="0"/>
          </a:p>
        </p:txBody>
      </p:sp>
      <p:sp>
        <p:nvSpPr>
          <p:cNvPr id="3" name="İçerik Yer Tutucusu 2"/>
          <p:cNvSpPr>
            <a:spLocks noGrp="1"/>
          </p:cNvSpPr>
          <p:nvPr>
            <p:ph idx="1"/>
          </p:nvPr>
        </p:nvSpPr>
        <p:spPr>
          <a:xfrm>
            <a:off x="0" y="116632"/>
            <a:ext cx="7684005" cy="2808312"/>
          </a:xfrm>
        </p:spPr>
        <p:txBody>
          <a:bodyPr>
            <a:normAutofit/>
          </a:bodyPr>
          <a:lstStyle/>
          <a:p>
            <a:r>
              <a:rPr lang="tr-TR" sz="1800" b="0" i="0" dirty="0">
                <a:solidFill>
                  <a:srgbClr val="222222"/>
                </a:solidFill>
                <a:effectLst/>
                <a:latin typeface="Roboto"/>
              </a:rPr>
              <a:t>Geçtiğimiz yıllarda Hollanda'daki </a:t>
            </a:r>
            <a:r>
              <a:rPr lang="tr-TR" sz="1800" b="0" i="0" dirty="0" err="1">
                <a:solidFill>
                  <a:srgbClr val="222222"/>
                </a:solidFill>
                <a:effectLst/>
                <a:latin typeface="Roboto"/>
              </a:rPr>
              <a:t>Krommenie</a:t>
            </a:r>
            <a:r>
              <a:rPr lang="tr-TR" sz="1800" b="0" i="0" dirty="0">
                <a:solidFill>
                  <a:srgbClr val="222222"/>
                </a:solidFill>
                <a:effectLst/>
                <a:latin typeface="Roboto"/>
              </a:rPr>
              <a:t> kasabasında da, güneş panellerinden yapılan ve elektrik üreten bisiklet yolu yapılmıştı. "</a:t>
            </a:r>
            <a:r>
              <a:rPr lang="tr-TR" sz="1800" b="0" i="0" dirty="0" err="1">
                <a:solidFill>
                  <a:srgbClr val="222222"/>
                </a:solidFill>
                <a:effectLst/>
                <a:latin typeface="Roboto"/>
              </a:rPr>
              <a:t>SolaRoad</a:t>
            </a:r>
            <a:r>
              <a:rPr lang="tr-TR" sz="1800" b="0" i="0" dirty="0">
                <a:solidFill>
                  <a:srgbClr val="222222"/>
                </a:solidFill>
                <a:effectLst/>
                <a:latin typeface="Roboto"/>
              </a:rPr>
              <a:t>" adı verilen elektrik üreten bisiklet yolları, sonrasında </a:t>
            </a:r>
            <a:r>
              <a:rPr lang="tr-TR" sz="1800" b="0" i="0" dirty="0" err="1">
                <a:solidFill>
                  <a:srgbClr val="222222"/>
                </a:solidFill>
                <a:effectLst/>
                <a:latin typeface="Roboto"/>
              </a:rPr>
              <a:t>Haaksbergen</a:t>
            </a:r>
            <a:r>
              <a:rPr lang="tr-TR" sz="1800" b="0" i="0" dirty="0">
                <a:solidFill>
                  <a:srgbClr val="222222"/>
                </a:solidFill>
                <a:effectLst/>
                <a:latin typeface="Roboto"/>
              </a:rPr>
              <a:t> ve Groningen'de de hayata geçirilmişti.</a:t>
            </a:r>
            <a:endParaRPr lang="tr-TR" sz="1800" dirty="0"/>
          </a:p>
        </p:txBody>
      </p:sp>
      <p:pic>
        <p:nvPicPr>
          <p:cNvPr id="4098" name="Picture 2" descr="Green leafs recycle symbol Stok Fotoğraf - 4672289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7652" y="3573016"/>
            <a:ext cx="4076700" cy="3146412"/>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a:extLst>
              <a:ext uri="{FF2B5EF4-FFF2-40B4-BE49-F238E27FC236}">
                <a16:creationId xmlns:a16="http://schemas.microsoft.com/office/drawing/2014/main" id="{8FC2BE20-E6A1-4816-8021-939B163EDFE5}"/>
              </a:ext>
            </a:extLst>
          </p:cNvPr>
          <p:cNvSpPr txBox="1"/>
          <p:nvPr/>
        </p:nvSpPr>
        <p:spPr>
          <a:xfrm>
            <a:off x="395536" y="1539949"/>
            <a:ext cx="3600400" cy="1384995"/>
          </a:xfrm>
          <a:prstGeom prst="rect">
            <a:avLst/>
          </a:prstGeom>
          <a:noFill/>
        </p:spPr>
        <p:txBody>
          <a:bodyPr wrap="square" rtlCol="0">
            <a:spAutoFit/>
          </a:bodyPr>
          <a:lstStyle/>
          <a:p>
            <a:pPr algn="ctr"/>
            <a:r>
              <a:rPr lang="tr-TR" sz="2800" dirty="0" err="1"/>
              <a:t>Previosly</a:t>
            </a:r>
            <a:r>
              <a:rPr lang="tr-TR" sz="2800" dirty="0"/>
              <a:t> ,</a:t>
            </a:r>
            <a:r>
              <a:rPr lang="tr-TR" sz="2800" dirty="0" err="1"/>
              <a:t>cycling</a:t>
            </a:r>
            <a:r>
              <a:rPr lang="tr-TR" sz="2800" dirty="0"/>
              <a:t> </a:t>
            </a:r>
            <a:r>
              <a:rPr lang="tr-TR" sz="2800" dirty="0" err="1"/>
              <a:t>roads</a:t>
            </a:r>
            <a:r>
              <a:rPr lang="tr-TR" sz="2800" dirty="0"/>
              <a:t> </a:t>
            </a:r>
            <a:r>
              <a:rPr lang="tr-TR" sz="2800" dirty="0" err="1"/>
              <a:t>that</a:t>
            </a:r>
            <a:r>
              <a:rPr lang="tr-TR" sz="2800" dirty="0"/>
              <a:t> </a:t>
            </a:r>
            <a:r>
              <a:rPr lang="tr-TR" sz="2800" dirty="0" err="1"/>
              <a:t>produce</a:t>
            </a:r>
            <a:r>
              <a:rPr lang="tr-TR" sz="2800" dirty="0"/>
              <a:t> </a:t>
            </a:r>
            <a:r>
              <a:rPr lang="tr-TR" sz="2800" dirty="0" err="1"/>
              <a:t>electricity</a:t>
            </a:r>
            <a:r>
              <a:rPr lang="tr-TR" sz="2800" dirty="0"/>
              <a:t> </a:t>
            </a:r>
            <a:r>
              <a:rPr lang="tr-TR" sz="2800" dirty="0" err="1"/>
              <a:t>are</a:t>
            </a:r>
            <a:r>
              <a:rPr lang="tr-TR" sz="2800" dirty="0"/>
              <a:t> </a:t>
            </a:r>
            <a:r>
              <a:rPr lang="tr-TR" sz="2800" dirty="0" err="1"/>
              <a:t>built</a:t>
            </a:r>
            <a:r>
              <a:rPr lang="tr-TR" sz="2800" dirty="0"/>
              <a:t> </a:t>
            </a:r>
          </a:p>
        </p:txBody>
      </p:sp>
    </p:spTree>
    <p:extLst>
      <p:ext uri="{BB962C8B-B14F-4D97-AF65-F5344CB8AC3E}">
        <p14:creationId xmlns:p14="http://schemas.microsoft.com/office/powerpoint/2010/main" val="2120699582"/>
      </p:ext>
    </p:extLst>
  </p:cSld>
  <p:clrMapOvr>
    <a:masterClrMapping/>
  </p:clrMapOvr>
  <p:transition spd="slow" advTm="6150">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C1910EB-71C2-4003-9286-13CF60BD1F91}"/>
              </a:ext>
            </a:extLst>
          </p:cNvPr>
          <p:cNvSpPr>
            <a:spLocks noGrp="1"/>
          </p:cNvSpPr>
          <p:nvPr>
            <p:ph idx="1"/>
          </p:nvPr>
        </p:nvSpPr>
        <p:spPr/>
        <p:txBody>
          <a:bodyPr>
            <a:normAutofit/>
          </a:bodyPr>
          <a:lstStyle/>
          <a:p>
            <a:pPr marL="0" indent="0" algn="ctr">
              <a:buNone/>
            </a:pPr>
            <a:r>
              <a:rPr lang="tr-TR" sz="4400" dirty="0" err="1">
                <a:solidFill>
                  <a:srgbClr val="FF0000"/>
                </a:solidFill>
              </a:rPr>
              <a:t>Evironmental</a:t>
            </a:r>
            <a:r>
              <a:rPr lang="tr-TR" sz="4400" dirty="0">
                <a:solidFill>
                  <a:srgbClr val="FF0000"/>
                </a:solidFill>
              </a:rPr>
              <a:t> </a:t>
            </a:r>
            <a:r>
              <a:rPr lang="tr-TR" sz="4400" dirty="0" err="1">
                <a:solidFill>
                  <a:srgbClr val="FF0000"/>
                </a:solidFill>
              </a:rPr>
              <a:t>Issues</a:t>
            </a:r>
            <a:r>
              <a:rPr lang="tr-TR" sz="4400" dirty="0">
                <a:solidFill>
                  <a:srgbClr val="FF0000"/>
                </a:solidFill>
              </a:rPr>
              <a:t> in Manavgat</a:t>
            </a:r>
          </a:p>
          <a:p>
            <a:pPr marL="0" indent="0" algn="ctr">
              <a:buNone/>
            </a:pPr>
            <a:endParaRPr lang="tr-TR" sz="4400" dirty="0">
              <a:solidFill>
                <a:srgbClr val="FF0000"/>
              </a:solidFill>
            </a:endParaRPr>
          </a:p>
          <a:p>
            <a:pPr marL="0" indent="0" algn="ctr">
              <a:buNone/>
            </a:pPr>
            <a:r>
              <a:rPr lang="tr-TR" sz="4400" dirty="0" err="1">
                <a:solidFill>
                  <a:srgbClr val="FF0000"/>
                </a:solidFill>
              </a:rPr>
              <a:t>Manvagat</a:t>
            </a:r>
            <a:r>
              <a:rPr lang="tr-TR" sz="4400" dirty="0">
                <a:solidFill>
                  <a:srgbClr val="FF0000"/>
                </a:solidFill>
              </a:rPr>
              <a:t> has </a:t>
            </a:r>
            <a:r>
              <a:rPr lang="tr-TR" sz="4400" dirty="0" err="1">
                <a:solidFill>
                  <a:srgbClr val="FF0000"/>
                </a:solidFill>
              </a:rPr>
              <a:t>precious</a:t>
            </a:r>
            <a:r>
              <a:rPr lang="tr-TR" sz="4400" dirty="0">
                <a:solidFill>
                  <a:srgbClr val="FF0000"/>
                </a:solidFill>
              </a:rPr>
              <a:t> </a:t>
            </a:r>
            <a:r>
              <a:rPr lang="tr-TR" sz="4400" dirty="0" err="1">
                <a:solidFill>
                  <a:srgbClr val="FF0000"/>
                </a:solidFill>
              </a:rPr>
              <a:t>and</a:t>
            </a:r>
            <a:r>
              <a:rPr lang="tr-TR" sz="4400" dirty="0">
                <a:solidFill>
                  <a:srgbClr val="FF0000"/>
                </a:solidFill>
              </a:rPr>
              <a:t> </a:t>
            </a:r>
            <a:r>
              <a:rPr lang="tr-TR" sz="4400" dirty="0" err="1">
                <a:solidFill>
                  <a:srgbClr val="FF0000"/>
                </a:solidFill>
              </a:rPr>
              <a:t>charming</a:t>
            </a:r>
            <a:r>
              <a:rPr lang="tr-TR" sz="4400" dirty="0">
                <a:solidFill>
                  <a:srgbClr val="FF0000"/>
                </a:solidFill>
              </a:rPr>
              <a:t> </a:t>
            </a:r>
            <a:r>
              <a:rPr lang="tr-TR" sz="4400" dirty="0" err="1">
                <a:solidFill>
                  <a:srgbClr val="FF0000"/>
                </a:solidFill>
              </a:rPr>
              <a:t>beaches</a:t>
            </a:r>
            <a:r>
              <a:rPr lang="tr-TR" sz="4400" dirty="0">
                <a:solidFill>
                  <a:srgbClr val="FF0000"/>
                </a:solidFill>
              </a:rPr>
              <a:t> </a:t>
            </a:r>
            <a:r>
              <a:rPr lang="tr-TR" sz="4400" dirty="0" err="1">
                <a:solidFill>
                  <a:srgbClr val="FF0000"/>
                </a:solidFill>
              </a:rPr>
              <a:t>and</a:t>
            </a:r>
            <a:r>
              <a:rPr lang="tr-TR" sz="4400" dirty="0">
                <a:solidFill>
                  <a:srgbClr val="FF0000"/>
                </a:solidFill>
              </a:rPr>
              <a:t> </a:t>
            </a:r>
            <a:r>
              <a:rPr lang="tr-TR" sz="4400" dirty="0" err="1">
                <a:solidFill>
                  <a:srgbClr val="FF0000"/>
                </a:solidFill>
              </a:rPr>
              <a:t>sea</a:t>
            </a:r>
            <a:r>
              <a:rPr lang="tr-TR" sz="4400" dirty="0">
                <a:solidFill>
                  <a:srgbClr val="FF0000"/>
                </a:solidFill>
              </a:rPr>
              <a:t> but </a:t>
            </a:r>
            <a:r>
              <a:rPr lang="tr-TR" sz="4400" dirty="0" err="1">
                <a:solidFill>
                  <a:srgbClr val="FF0000"/>
                </a:solidFill>
              </a:rPr>
              <a:t>thousands</a:t>
            </a:r>
            <a:r>
              <a:rPr lang="tr-TR" sz="4400" dirty="0">
                <a:solidFill>
                  <a:srgbClr val="FF0000"/>
                </a:solidFill>
              </a:rPr>
              <a:t> of </a:t>
            </a:r>
            <a:r>
              <a:rPr lang="tr-TR" sz="4400" dirty="0" err="1">
                <a:solidFill>
                  <a:srgbClr val="FF0000"/>
                </a:solidFill>
              </a:rPr>
              <a:t>visitors</a:t>
            </a:r>
            <a:r>
              <a:rPr lang="tr-TR" sz="4400" dirty="0">
                <a:solidFill>
                  <a:srgbClr val="FF0000"/>
                </a:solidFill>
              </a:rPr>
              <a:t> can not </a:t>
            </a:r>
            <a:r>
              <a:rPr lang="tr-TR" sz="4400" dirty="0" err="1">
                <a:solidFill>
                  <a:srgbClr val="FF0000"/>
                </a:solidFill>
              </a:rPr>
              <a:t>save</a:t>
            </a:r>
            <a:r>
              <a:rPr lang="tr-TR" sz="4400" dirty="0">
                <a:solidFill>
                  <a:srgbClr val="FF0000"/>
                </a:solidFill>
              </a:rPr>
              <a:t> it … </a:t>
            </a:r>
          </a:p>
        </p:txBody>
      </p:sp>
    </p:spTree>
    <p:extLst>
      <p:ext uri="{BB962C8B-B14F-4D97-AF65-F5344CB8AC3E}">
        <p14:creationId xmlns:p14="http://schemas.microsoft.com/office/powerpoint/2010/main" val="2165982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H="1">
            <a:off x="10908704" y="274638"/>
            <a:ext cx="72008" cy="1143000"/>
          </a:xfrm>
        </p:spPr>
        <p:txBody>
          <a:bodyPr/>
          <a:lstStyle/>
          <a:p>
            <a:endParaRPr lang="tr-TR" dirty="0"/>
          </a:p>
        </p:txBody>
      </p:sp>
      <p:sp>
        <p:nvSpPr>
          <p:cNvPr id="3" name="İçerik Yer Tutucusu 2"/>
          <p:cNvSpPr>
            <a:spLocks noGrp="1"/>
          </p:cNvSpPr>
          <p:nvPr>
            <p:ph idx="1"/>
          </p:nvPr>
        </p:nvSpPr>
        <p:spPr>
          <a:xfrm>
            <a:off x="323528" y="548680"/>
            <a:ext cx="8229600" cy="3212976"/>
          </a:xfrm>
        </p:spPr>
        <p:txBody>
          <a:bodyPr>
            <a:normAutofit fontScale="77500" lnSpcReduction="20000"/>
          </a:bodyPr>
          <a:lstStyle/>
          <a:p>
            <a:pPr fontAlgn="base"/>
            <a:r>
              <a:rPr lang="tr-TR" b="0" i="0" u="none" strike="noStrike" dirty="0">
                <a:solidFill>
                  <a:srgbClr val="FB000F"/>
                </a:solidFill>
                <a:effectLst/>
                <a:latin typeface="Arial"/>
                <a:hlinkClick r:id="rId2"/>
              </a:rPr>
              <a:t>Antalya</a:t>
            </a:r>
            <a:r>
              <a:rPr lang="tr-TR" b="0" i="0" u="none" strike="noStrike" dirty="0">
                <a:solidFill>
                  <a:srgbClr val="000000"/>
                </a:solidFill>
                <a:effectLst/>
                <a:latin typeface="Arial"/>
              </a:rPr>
              <a:t> </a:t>
            </a:r>
            <a:r>
              <a:rPr lang="tr-TR" b="0" i="0" u="none" strike="noStrike" dirty="0">
                <a:solidFill>
                  <a:srgbClr val="FB000F"/>
                </a:solidFill>
                <a:effectLst/>
                <a:latin typeface="Arial"/>
                <a:hlinkClick r:id="rId3"/>
              </a:rPr>
              <a:t>Manavgat</a:t>
            </a:r>
            <a:r>
              <a:rPr lang="tr-TR" b="0" i="0" u="none" strike="noStrike" dirty="0">
                <a:solidFill>
                  <a:srgbClr val="000000"/>
                </a:solidFill>
                <a:effectLst/>
                <a:latin typeface="Arial"/>
              </a:rPr>
              <a:t>'ın </a:t>
            </a:r>
            <a:r>
              <a:rPr lang="tr-TR" b="0" i="0" u="none" strike="noStrike" dirty="0" err="1">
                <a:solidFill>
                  <a:srgbClr val="FB000F"/>
                </a:solidFill>
                <a:effectLst/>
                <a:latin typeface="Arial"/>
                <a:hlinkClick r:id="rId4"/>
              </a:rPr>
              <a:t>Kızılot</a:t>
            </a:r>
            <a:r>
              <a:rPr lang="tr-TR" b="0" i="0" u="none" strike="noStrike" dirty="0">
                <a:solidFill>
                  <a:srgbClr val="000000"/>
                </a:solidFill>
                <a:effectLst/>
                <a:latin typeface="Arial"/>
              </a:rPr>
              <a:t> sahiline hafta sonu denize serinlemek için giden vatandaşlar, buldukları deniz kaplumbağasının ağzında ve yüzgecindeki naylon poşetler nedeniyle zor anlar yaşadığını fark etti.</a:t>
            </a:r>
          </a:p>
          <a:p>
            <a:pPr fontAlgn="base"/>
            <a:r>
              <a:rPr lang="tr-TR" b="0" i="0" u="none" strike="noStrike" dirty="0">
                <a:solidFill>
                  <a:srgbClr val="000000"/>
                </a:solidFill>
                <a:effectLst/>
                <a:latin typeface="Arial"/>
              </a:rPr>
              <a:t>Oldukça yaşlı olduğu görülen, kabuğu kırılmış, sırtında yaralar oluşmuş ve iç organları dışarı çıkmış deniz kaplumbağasını ağzındaki ve yüzgecindeki naylon poşetten kurtaran vatandaşlar, hayvanı denize bıraktı. Kaplumbağa suda gözden kayboldu.</a:t>
            </a:r>
          </a:p>
          <a:p>
            <a:endParaRPr lang="tr-TR" dirty="0"/>
          </a:p>
        </p:txBody>
      </p:sp>
      <p:pic>
        <p:nvPicPr>
          <p:cNvPr id="3074" name="Picture 2" descr="Underwater concept of global problem with plastic rubbish floating in the oceans. Hawksbill turtle in caption of plastic bag Stok Fotoğraf - 12103367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1640" y="3789040"/>
            <a:ext cx="4286250" cy="2819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6509401"/>
      </p:ext>
    </p:extLst>
  </p:cSld>
  <p:clrMapOvr>
    <a:masterClrMapping/>
  </p:clrMapOvr>
  <mc:AlternateContent xmlns:mc="http://schemas.openxmlformats.org/markup-compatibility/2006" xmlns:p14="http://schemas.microsoft.com/office/powerpoint/2010/main">
    <mc:Choice Requires="p14">
      <p:transition spd="slow" p14:dur="3400" advTm="7523">
        <p14:reveal/>
      </p:transition>
    </mc:Choice>
    <mc:Fallback xmlns="">
      <p:transition spd="slow" advTm="7523">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flipH="1">
            <a:off x="10188624" y="260648"/>
            <a:ext cx="2725960" cy="1143000"/>
          </a:xfrm>
        </p:spPr>
        <p:txBody>
          <a:bodyPr/>
          <a:lstStyle/>
          <a:p>
            <a:endParaRPr lang="tr-TR" dirty="0"/>
          </a:p>
        </p:txBody>
      </p:sp>
      <p:sp>
        <p:nvSpPr>
          <p:cNvPr id="3" name="İçerik Yer Tutucusu 2"/>
          <p:cNvSpPr>
            <a:spLocks noGrp="1"/>
          </p:cNvSpPr>
          <p:nvPr>
            <p:ph idx="1"/>
          </p:nvPr>
        </p:nvSpPr>
        <p:spPr>
          <a:xfrm>
            <a:off x="0" y="-726"/>
            <a:ext cx="9144000" cy="3672408"/>
          </a:xfrm>
        </p:spPr>
        <p:txBody>
          <a:bodyPr>
            <a:normAutofit fontScale="70000" lnSpcReduction="20000"/>
          </a:bodyPr>
          <a:lstStyle/>
          <a:p>
            <a:r>
              <a:rPr lang="tr-TR" b="0" i="0" dirty="0">
                <a:solidFill>
                  <a:srgbClr val="888888"/>
                </a:solidFill>
                <a:effectLst/>
                <a:latin typeface="Encode Sans"/>
              </a:rPr>
              <a:t>Dünyadaki kaynaklar sınırlı ve bu kaynakları kullandığımızda bir daha yerine getiremiyoruz. Tüketimin her kanaldan körüklendiği günümüz dünyası ise tam bir kullan-at çılgınlığı içerisinde. Ama dünyanın bize verdiği somut mesaj; bu şekilde devam edersek, gelecek nesillere bir dünya bırakamayacağımız yönünde. Peki ne yapmalı? Eskileri tamir etmek yerine yeni şeyler almaya meyilliyiz. Ancak tarihimizdeki bu israf dönemi sona ermek zorunda. Karamsarlığa gerek yok. Atılacak küçük adımlar bile çok önemli. Belki de yapılacak en mantıklı şey dünya kaynaklarını daha makul şekilde kullanmak yani daha az tüketmek ve geri dönüşüm konusunun önemini kavrayarak hayatın her alanında konumlandırabilmek.</a:t>
            </a:r>
            <a:endParaRPr lang="tr-TR" dirty="0"/>
          </a:p>
        </p:txBody>
      </p:sp>
      <p:pic>
        <p:nvPicPr>
          <p:cNvPr id="2050" name="Picture 2" descr="art and craft design kid toys from recycle materials Stok Fotoğraf - 11513849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212976"/>
            <a:ext cx="428625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9835372"/>
      </p:ext>
    </p:extLst>
  </p:cSld>
  <p:clrMapOvr>
    <a:masterClrMapping/>
  </p:clrMapOvr>
  <p:transition spd="slow" advTm="5685">
    <p:pull/>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333</Words>
  <Application>Microsoft Office PowerPoint</Application>
  <PresentationFormat>Ekran Gösterisi (4:3)</PresentationFormat>
  <Paragraphs>15</Paragraphs>
  <Slides>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vt:i4>
      </vt:variant>
    </vt:vector>
  </HeadingPairs>
  <TitlesOfParts>
    <vt:vector size="12" baseType="lpstr">
      <vt:lpstr>Arial</vt:lpstr>
      <vt:lpstr>Calibri</vt:lpstr>
      <vt:lpstr>Encode Sans</vt:lpstr>
      <vt:lpstr>Roboto</vt:lpstr>
      <vt:lpstr>TMSans</vt:lpstr>
      <vt:lpstr>Ofis Teması</vt:lpstr>
      <vt:lpstr>Hello ,ı am Melisa from Antalya,Turkey..I am in the team of Banu</vt:lpstr>
      <vt:lpstr>HOLLANDA’DA GERİ DÖNÜŞÜM (recycling in Poland)</vt:lpstr>
      <vt:lpstr>PowerPoint Sunusu</vt:lpstr>
      <vt:lpstr>PowerPoint Sunusu</vt:lpstr>
      <vt:lpstr>PowerPoint Sunusu</vt:lpstr>
      <vt:lpstr>PowerPoint Sunusu</vt:lpstr>
    </vt:vector>
  </TitlesOfParts>
  <Company>Progressive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HOLLANDA’DA GERİ DÖNÜŞÜM</dc:title>
  <dc:creator>Windows Kullanıcısı</dc:creator>
  <cp:lastModifiedBy>Abtnj Ggfjıık</cp:lastModifiedBy>
  <cp:revision>6</cp:revision>
  <dcterms:created xsi:type="dcterms:W3CDTF">2020-10-21T16:46:34Z</dcterms:created>
  <dcterms:modified xsi:type="dcterms:W3CDTF">2020-10-23T21:23:56Z</dcterms:modified>
</cp:coreProperties>
</file>