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sldIdLst>
    <p:sldId id="256" r:id="rId2"/>
    <p:sldId id="257" r:id="rId3"/>
    <p:sldId id="258" r:id="rId4"/>
    <p:sldId id="259" r:id="rId5"/>
    <p:sldId id="260" r:id="rId6"/>
    <p:sldId id="261" r:id="rId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75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10/20/2020</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50949954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10/20/2020</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768311336"/>
      </p:ext>
    </p:extLst>
  </p:cSld>
  <p:clrMap bg1="lt1" tx1="dk1" bg2="lt2" tx2="dk2" accent1="accent1" accent2="accent2" accent3="accent3" accent4="accent4" accent5="accent5" accent6="accent6" hlink="hlink" folHlink="folHlink"/>
  <p:sldLayoutIdLst>
    <p:sldLayoutId id="2147483740" r:id="rId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 name="Resim 162">
            <a:extLst>
              <a:ext uri="{FF2B5EF4-FFF2-40B4-BE49-F238E27FC236}">
                <a16:creationId xmlns:a16="http://schemas.microsoft.com/office/drawing/2014/main" id="{672A57BA-2598-4E66-BDCE-2648FC1635D5}"/>
              </a:ext>
            </a:extLst>
          </p:cNvPr>
          <p:cNvPicPr>
            <a:picLocks noChangeAspect="1"/>
          </p:cNvPicPr>
          <p:nvPr/>
        </p:nvPicPr>
        <p:blipFill rotWithShape="1">
          <a:blip r:embed="rId2"/>
          <a:srcRect t="14242" b="11007"/>
          <a:stretch/>
        </p:blipFill>
        <p:spPr>
          <a:xfrm>
            <a:off x="3" y="-22"/>
            <a:ext cx="12191997" cy="6858022"/>
          </a:xfrm>
          <a:prstGeom prst="rect">
            <a:avLst/>
          </a:prstGeom>
        </p:spPr>
      </p:pic>
      <p:sp>
        <p:nvSpPr>
          <p:cNvPr id="172" name="Rectangle 167">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06190" y="2206184"/>
            <a:ext cx="6858003" cy="2445624"/>
          </a:xfrm>
          <a:prstGeom prst="rect">
            <a:avLst/>
          </a:prstGeom>
          <a:gradFill flip="none" rotWithShape="1">
            <a:gsLst>
              <a:gs pos="48000">
                <a:srgbClr val="262626">
                  <a:alpha val="24000"/>
                </a:srgbClr>
              </a:gs>
              <a:gs pos="85000">
                <a:srgbClr val="262626">
                  <a:alpha val="45000"/>
                </a:srgb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69">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37374" y="1100316"/>
            <a:ext cx="6858003" cy="4657347"/>
          </a:xfrm>
          <a:prstGeom prst="rect">
            <a:avLst/>
          </a:prstGeom>
          <a:gradFill flip="none" rotWithShape="1">
            <a:gsLst>
              <a:gs pos="48000">
                <a:srgbClr val="262626">
                  <a:alpha val="24000"/>
                </a:srgbClr>
              </a:gs>
              <a:gs pos="85000">
                <a:srgbClr val="262626">
                  <a:alpha val="45000"/>
                </a:srgb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lt Başlık 103">
            <a:extLst>
              <a:ext uri="{FF2B5EF4-FFF2-40B4-BE49-F238E27FC236}">
                <a16:creationId xmlns:a16="http://schemas.microsoft.com/office/drawing/2014/main" id="{2914BD3D-41FF-4B7C-B1DD-92E46FF7EB44}"/>
              </a:ext>
            </a:extLst>
          </p:cNvPr>
          <p:cNvSpPr>
            <a:spLocks noGrp="1"/>
          </p:cNvSpPr>
          <p:nvPr>
            <p:ph type="subTitle" idx="1"/>
          </p:nvPr>
        </p:nvSpPr>
        <p:spPr>
          <a:xfrm>
            <a:off x="6099055" y="4551036"/>
            <a:ext cx="5449479" cy="1663495"/>
          </a:xfrm>
        </p:spPr>
        <p:txBody>
          <a:bodyPr anchor="b">
            <a:normAutofit/>
          </a:bodyPr>
          <a:lstStyle/>
          <a:p>
            <a:pPr algn="r"/>
            <a:r>
              <a:rPr lang="tr-TR">
                <a:solidFill>
                  <a:schemeClr val="bg1"/>
                </a:solidFill>
              </a:rPr>
              <a:t>,</a:t>
            </a:r>
          </a:p>
        </p:txBody>
      </p:sp>
    </p:spTree>
    <p:extLst>
      <p:ext uri="{BB962C8B-B14F-4D97-AF65-F5344CB8AC3E}">
        <p14:creationId xmlns:p14="http://schemas.microsoft.com/office/powerpoint/2010/main" val="3782469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DC576F56-75B9-4D00-BBF7-47C0D29823E7}"/>
              </a:ext>
            </a:extLst>
          </p:cNvPr>
          <p:cNvPicPr>
            <a:picLocks noChangeAspect="1"/>
          </p:cNvPicPr>
          <p:nvPr/>
        </p:nvPicPr>
        <p:blipFill rotWithShape="1">
          <a:blip r:embed="rId2">
            <a:alphaModFix amt="50000"/>
          </a:blip>
          <a:srcRect t="2993" r="-1" b="-1"/>
          <a:stretch/>
        </p:blipFill>
        <p:spPr>
          <a:xfrm>
            <a:off x="20" y="10"/>
            <a:ext cx="12188930" cy="6857990"/>
          </a:xfrm>
          <a:prstGeom prst="rect">
            <a:avLst/>
          </a:prstGeom>
        </p:spPr>
      </p:pic>
      <p:sp>
        <p:nvSpPr>
          <p:cNvPr id="2" name="Başlık 1">
            <a:extLst>
              <a:ext uri="{FF2B5EF4-FFF2-40B4-BE49-F238E27FC236}">
                <a16:creationId xmlns:a16="http://schemas.microsoft.com/office/drawing/2014/main" id="{04B41546-D312-468B-ADA9-0E24AF651D3A}"/>
              </a:ext>
            </a:extLst>
          </p:cNvPr>
          <p:cNvSpPr>
            <a:spLocks noGrp="1"/>
          </p:cNvSpPr>
          <p:nvPr>
            <p:ph type="ctrTitle"/>
          </p:nvPr>
        </p:nvSpPr>
        <p:spPr>
          <a:xfrm>
            <a:off x="1524000" y="1122363"/>
            <a:ext cx="9144000" cy="3063240"/>
          </a:xfrm>
        </p:spPr>
        <p:txBody>
          <a:bodyPr>
            <a:normAutofit/>
          </a:bodyPr>
          <a:lstStyle/>
          <a:p>
            <a:pPr algn="ctr">
              <a:lnSpc>
                <a:spcPct val="90000"/>
              </a:lnSpc>
            </a:pPr>
            <a:r>
              <a:rPr lang="tr-TR" sz="2700">
                <a:latin typeface="Arial" panose="020B0604020202020204" pitchFamily="34" charset="0"/>
                <a:cs typeface="Arial" panose="020B0604020202020204" pitchFamily="34" charset="0"/>
              </a:rPr>
              <a:t>Sıfır atık nedir?: “Sıfır Atık”; israfın önlenmesini, kaynakların daha verimli kullanılmasını, atık oluşum sebeplerinin gözden geçirilerek atık oluşumunun engellenmesi veya minimize edilmesi, atığın oluşması durumunda ise kaynağında ayrı toplanması ve geri kazanımının sağlanmasını kapsayan atık yönetim felsefesi olarak tanımlanan bir hedeftir.</a:t>
            </a:r>
            <a:br>
              <a:rPr lang="tr-TR" sz="2700">
                <a:latin typeface="Arial" panose="020B0604020202020204" pitchFamily="34" charset="0"/>
                <a:cs typeface="Arial" panose="020B0604020202020204" pitchFamily="34" charset="0"/>
              </a:rPr>
            </a:br>
            <a:endParaRPr lang="tr-TR" sz="2700">
              <a:latin typeface="Arial" panose="020B0604020202020204" pitchFamily="34" charset="0"/>
              <a:cs typeface="Arial" panose="020B0604020202020204" pitchFamily="34" charset="0"/>
            </a:endParaRPr>
          </a:p>
        </p:txBody>
      </p:sp>
      <p:sp>
        <p:nvSpPr>
          <p:cNvPr id="16" name="Rectangle 6">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245008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2">
            <a:extLst>
              <a:ext uri="{FF2B5EF4-FFF2-40B4-BE49-F238E27FC236}">
                <a16:creationId xmlns:a16="http://schemas.microsoft.com/office/drawing/2014/main" id="{798FE0E0-D95D-46EF-A375-475D4DB0E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C6CDC99-48CE-4474-9A7C-2B574ACAC02E}"/>
              </a:ext>
            </a:extLst>
          </p:cNvPr>
          <p:cNvSpPr>
            <a:spLocks noGrp="1"/>
          </p:cNvSpPr>
          <p:nvPr>
            <p:ph type="ctrTitle"/>
          </p:nvPr>
        </p:nvSpPr>
        <p:spPr>
          <a:xfrm>
            <a:off x="286112" y="1076325"/>
            <a:ext cx="7505338" cy="4781550"/>
          </a:xfrm>
        </p:spPr>
        <p:txBody>
          <a:bodyPr>
            <a:normAutofit fontScale="90000"/>
          </a:bodyPr>
          <a:lstStyle/>
          <a:p>
            <a:r>
              <a:rPr lang="tr-TR" sz="4400" dirty="0">
                <a:solidFill>
                  <a:schemeClr val="accent3">
                    <a:lumMod val="75000"/>
                  </a:schemeClr>
                </a:solidFill>
                <a:latin typeface="Arial Nova Cond" panose="020B0604020202020204" pitchFamily="34" charset="0"/>
              </a:rPr>
              <a:t>Sıfır atık konusunda başarılı</a:t>
            </a:r>
            <a:br>
              <a:rPr lang="tr-TR" sz="4400" dirty="0">
                <a:solidFill>
                  <a:schemeClr val="accent3">
                    <a:lumMod val="75000"/>
                  </a:schemeClr>
                </a:solidFill>
                <a:latin typeface="Arial Nova Cond" panose="020B0604020202020204" pitchFamily="34" charset="0"/>
              </a:rPr>
            </a:br>
            <a:r>
              <a:rPr lang="tr-TR" sz="4400" dirty="0">
                <a:solidFill>
                  <a:schemeClr val="accent3">
                    <a:lumMod val="75000"/>
                  </a:schemeClr>
                </a:solidFill>
                <a:latin typeface="Arial Nova Cond" panose="020B0604020202020204" pitchFamily="34" charset="0"/>
              </a:rPr>
              <a:t>olan ülkeler: </a:t>
            </a:r>
            <a:r>
              <a:rPr lang="tr-TR" sz="4400" dirty="0">
                <a:latin typeface="Arial Nova Cond" panose="020B0604020202020204" pitchFamily="34" charset="0"/>
              </a:rPr>
              <a:t>1.          Almanya,</a:t>
            </a:r>
            <a:br>
              <a:rPr lang="tr-TR" sz="4400" dirty="0">
                <a:latin typeface="Arial Nova Cond" panose="020B0604020202020204" pitchFamily="34" charset="0"/>
              </a:rPr>
            </a:br>
            <a:r>
              <a:rPr lang="tr-TR" sz="4400" dirty="0">
                <a:latin typeface="Arial Nova Cond" panose="020B0604020202020204" pitchFamily="34" charset="0"/>
              </a:rPr>
              <a:t>2.            Güney Kore,</a:t>
            </a:r>
            <a:br>
              <a:rPr lang="tr-TR" sz="4400" dirty="0">
                <a:latin typeface="Arial Nova Cond" panose="020B0604020202020204" pitchFamily="34" charset="0"/>
              </a:rPr>
            </a:br>
            <a:r>
              <a:rPr lang="tr-TR" sz="4400" dirty="0">
                <a:latin typeface="Arial Nova Cond" panose="020B0604020202020204" pitchFamily="34" charset="0"/>
              </a:rPr>
              <a:t> 3.            Slovenya</a:t>
            </a:r>
            <a:br>
              <a:rPr lang="tr-TR" sz="4400" dirty="0">
                <a:latin typeface="Arial Nova Cond" panose="020B0604020202020204" pitchFamily="34" charset="0"/>
              </a:rPr>
            </a:br>
            <a:br>
              <a:rPr lang="tr-TR" sz="4400" dirty="0">
                <a:latin typeface="Arial Nova Cond" panose="020B0604020202020204" pitchFamily="34" charset="0"/>
              </a:rPr>
            </a:br>
            <a:br>
              <a:rPr lang="tr-TR" sz="4400" dirty="0">
                <a:latin typeface="Arial Nova Cond" panose="020B0604020202020204" pitchFamily="34" charset="0"/>
              </a:rPr>
            </a:br>
            <a:endParaRPr lang="tr-TR" sz="4400" dirty="0">
              <a:latin typeface="Arial Nova Cond" panose="020B0604020202020204" pitchFamily="34" charset="0"/>
            </a:endParaRPr>
          </a:p>
        </p:txBody>
      </p:sp>
      <p:sp>
        <p:nvSpPr>
          <p:cNvPr id="28" name="Rectangle 6">
            <a:extLst>
              <a:ext uri="{FF2B5EF4-FFF2-40B4-BE49-F238E27FC236}">
                <a16:creationId xmlns:a16="http://schemas.microsoft.com/office/drawing/2014/main" id="{2D82A42F-AEBE-4065-9792-036A904D8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646"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DA30B"/>
          </a:solidFill>
          <a:ln w="38100" cap="rnd">
            <a:solidFill>
              <a:srgbClr val="FDA30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Resim 5">
            <a:extLst>
              <a:ext uri="{FF2B5EF4-FFF2-40B4-BE49-F238E27FC236}">
                <a16:creationId xmlns:a16="http://schemas.microsoft.com/office/drawing/2014/main" id="{F523B3BA-4BAE-4688-9FE5-20E178E3DE01}"/>
              </a:ext>
            </a:extLst>
          </p:cNvPr>
          <p:cNvPicPr>
            <a:picLocks noChangeAspect="1"/>
          </p:cNvPicPr>
          <p:nvPr/>
        </p:nvPicPr>
        <p:blipFill rotWithShape="1">
          <a:blip r:embed="rId2"/>
          <a:srcRect l="2702" r="17180"/>
          <a:stretch/>
        </p:blipFill>
        <p:spPr>
          <a:xfrm>
            <a:off x="8139803" y="10"/>
            <a:ext cx="4052199" cy="6857990"/>
          </a:xfrm>
          <a:custGeom>
            <a:avLst/>
            <a:gdLst/>
            <a:ahLst/>
            <a:cxnLst/>
            <a:rect l="l" t="t" r="r" b="b"/>
            <a:pathLst>
              <a:path w="4052199" h="6858000">
                <a:moveTo>
                  <a:pt x="25603" y="0"/>
                </a:moveTo>
                <a:lnTo>
                  <a:pt x="4052199" y="0"/>
                </a:lnTo>
                <a:lnTo>
                  <a:pt x="4052199" y="6858000"/>
                </a:lnTo>
                <a:lnTo>
                  <a:pt x="28079" y="6858000"/>
                </a:lnTo>
                <a:lnTo>
                  <a:pt x="37459" y="6497135"/>
                </a:lnTo>
                <a:cubicBezTo>
                  <a:pt x="37586" y="6492050"/>
                  <a:pt x="38603" y="6487092"/>
                  <a:pt x="38603" y="6482007"/>
                </a:cubicBezTo>
                <a:cubicBezTo>
                  <a:pt x="47502" y="6367973"/>
                  <a:pt x="52587" y="6253939"/>
                  <a:pt x="18135" y="6142702"/>
                </a:cubicBezTo>
                <a:cubicBezTo>
                  <a:pt x="15084" y="6132214"/>
                  <a:pt x="13495" y="6121344"/>
                  <a:pt x="13432" y="6110411"/>
                </a:cubicBezTo>
                <a:cubicBezTo>
                  <a:pt x="11690" y="6013324"/>
                  <a:pt x="15936" y="5916236"/>
                  <a:pt x="26145" y="5819669"/>
                </a:cubicBezTo>
                <a:cubicBezTo>
                  <a:pt x="31229" y="5760555"/>
                  <a:pt x="26017" y="5700423"/>
                  <a:pt x="42926" y="5641690"/>
                </a:cubicBezTo>
                <a:cubicBezTo>
                  <a:pt x="50337" y="5612565"/>
                  <a:pt x="54595" y="5582728"/>
                  <a:pt x="55638" y="5552700"/>
                </a:cubicBezTo>
                <a:cubicBezTo>
                  <a:pt x="60087" y="5479983"/>
                  <a:pt x="38603" y="5411588"/>
                  <a:pt x="18263" y="5343066"/>
                </a:cubicBezTo>
                <a:cubicBezTo>
                  <a:pt x="7456" y="5306707"/>
                  <a:pt x="-5384" y="5269459"/>
                  <a:pt x="2372" y="5231320"/>
                </a:cubicBezTo>
                <a:cubicBezTo>
                  <a:pt x="16076" y="5173655"/>
                  <a:pt x="23920" y="5114744"/>
                  <a:pt x="25763" y="5055502"/>
                </a:cubicBezTo>
                <a:cubicBezTo>
                  <a:pt x="25635" y="5012660"/>
                  <a:pt x="15338" y="4970962"/>
                  <a:pt x="18898" y="4928374"/>
                </a:cubicBezTo>
                <a:cubicBezTo>
                  <a:pt x="27073" y="4845715"/>
                  <a:pt x="29157" y="4762561"/>
                  <a:pt x="25127" y="4679584"/>
                </a:cubicBezTo>
                <a:cubicBezTo>
                  <a:pt x="25077" y="4646429"/>
                  <a:pt x="28776" y="4613376"/>
                  <a:pt x="36187" y="4581060"/>
                </a:cubicBezTo>
                <a:cubicBezTo>
                  <a:pt x="45493" y="4524043"/>
                  <a:pt x="47464" y="4466060"/>
                  <a:pt x="42036" y="4408547"/>
                </a:cubicBezTo>
                <a:cubicBezTo>
                  <a:pt x="36060" y="4341932"/>
                  <a:pt x="18263" y="4276334"/>
                  <a:pt x="13685" y="4209719"/>
                </a:cubicBezTo>
                <a:cubicBezTo>
                  <a:pt x="6694" y="4099371"/>
                  <a:pt x="16610" y="3989024"/>
                  <a:pt x="26398" y="3879186"/>
                </a:cubicBezTo>
                <a:cubicBezTo>
                  <a:pt x="34026" y="3808731"/>
                  <a:pt x="36060" y="3737781"/>
                  <a:pt x="32501" y="3667009"/>
                </a:cubicBezTo>
                <a:cubicBezTo>
                  <a:pt x="28051" y="3610818"/>
                  <a:pt x="21059" y="3554755"/>
                  <a:pt x="19788" y="3498437"/>
                </a:cubicBezTo>
                <a:cubicBezTo>
                  <a:pt x="17627" y="3398006"/>
                  <a:pt x="18390" y="3297701"/>
                  <a:pt x="24237" y="3197143"/>
                </a:cubicBezTo>
                <a:cubicBezTo>
                  <a:pt x="27162" y="3146928"/>
                  <a:pt x="32119" y="3096966"/>
                  <a:pt x="34026" y="3046242"/>
                </a:cubicBezTo>
                <a:cubicBezTo>
                  <a:pt x="35933" y="2995518"/>
                  <a:pt x="40001" y="2944413"/>
                  <a:pt x="28433" y="2894578"/>
                </a:cubicBezTo>
                <a:cubicBezTo>
                  <a:pt x="8855" y="2810038"/>
                  <a:pt x="23220" y="2725879"/>
                  <a:pt x="27415" y="2641593"/>
                </a:cubicBezTo>
                <a:cubicBezTo>
                  <a:pt x="29958" y="2589217"/>
                  <a:pt x="45214" y="2535568"/>
                  <a:pt x="31738" y="2484717"/>
                </a:cubicBezTo>
                <a:cubicBezTo>
                  <a:pt x="10507" y="2405008"/>
                  <a:pt x="24492" y="2326951"/>
                  <a:pt x="31738" y="2248513"/>
                </a:cubicBezTo>
                <a:cubicBezTo>
                  <a:pt x="40218" y="2174283"/>
                  <a:pt x="38768" y="2099252"/>
                  <a:pt x="27415" y="2025403"/>
                </a:cubicBezTo>
                <a:cubicBezTo>
                  <a:pt x="12986" y="1952165"/>
                  <a:pt x="12986" y="1876803"/>
                  <a:pt x="27415" y="1803565"/>
                </a:cubicBezTo>
                <a:cubicBezTo>
                  <a:pt x="39276" y="1743102"/>
                  <a:pt x="40598" y="1681038"/>
                  <a:pt x="31356" y="1620119"/>
                </a:cubicBezTo>
                <a:cubicBezTo>
                  <a:pt x="25127" y="1576514"/>
                  <a:pt x="13940" y="1533163"/>
                  <a:pt x="12414" y="1489558"/>
                </a:cubicBezTo>
                <a:cubicBezTo>
                  <a:pt x="9262" y="1398420"/>
                  <a:pt x="11118" y="1307167"/>
                  <a:pt x="18008" y="1216233"/>
                </a:cubicBezTo>
                <a:cubicBezTo>
                  <a:pt x="26017" y="1112496"/>
                  <a:pt x="41400" y="1009268"/>
                  <a:pt x="30721" y="904896"/>
                </a:cubicBezTo>
                <a:cubicBezTo>
                  <a:pt x="27162" y="869046"/>
                  <a:pt x="19661" y="833323"/>
                  <a:pt x="18771" y="797346"/>
                </a:cubicBezTo>
                <a:cubicBezTo>
                  <a:pt x="17118" y="730095"/>
                  <a:pt x="16737" y="663607"/>
                  <a:pt x="20169" y="593941"/>
                </a:cubicBezTo>
                <a:cubicBezTo>
                  <a:pt x="23602" y="524274"/>
                  <a:pt x="38348" y="451938"/>
                  <a:pt x="28433" y="383798"/>
                </a:cubicBezTo>
                <a:cubicBezTo>
                  <a:pt x="18516" y="315657"/>
                  <a:pt x="24873" y="248406"/>
                  <a:pt x="31229" y="181410"/>
                </a:cubicBezTo>
                <a:cubicBezTo>
                  <a:pt x="34344" y="149565"/>
                  <a:pt x="36410" y="118069"/>
                  <a:pt x="35854" y="86700"/>
                </a:cubicBezTo>
                <a:close/>
              </a:path>
            </a:pathLst>
          </a:custGeom>
        </p:spPr>
      </p:pic>
      <p:pic>
        <p:nvPicPr>
          <p:cNvPr id="7" name="Resim 6">
            <a:extLst>
              <a:ext uri="{FF2B5EF4-FFF2-40B4-BE49-F238E27FC236}">
                <a16:creationId xmlns:a16="http://schemas.microsoft.com/office/drawing/2014/main" id="{0C92C9CD-117E-4B6D-8DC2-2443867981D0}"/>
              </a:ext>
            </a:extLst>
          </p:cNvPr>
          <p:cNvPicPr>
            <a:picLocks noChangeAspect="1"/>
          </p:cNvPicPr>
          <p:nvPr/>
        </p:nvPicPr>
        <p:blipFill>
          <a:blip r:embed="rId3"/>
          <a:stretch>
            <a:fillRect/>
          </a:stretch>
        </p:blipFill>
        <p:spPr>
          <a:xfrm>
            <a:off x="3409655" y="2120524"/>
            <a:ext cx="1196015" cy="656418"/>
          </a:xfrm>
          <a:prstGeom prst="rect">
            <a:avLst/>
          </a:prstGeom>
        </p:spPr>
      </p:pic>
      <p:pic>
        <p:nvPicPr>
          <p:cNvPr id="8" name="Resim 7">
            <a:extLst>
              <a:ext uri="{FF2B5EF4-FFF2-40B4-BE49-F238E27FC236}">
                <a16:creationId xmlns:a16="http://schemas.microsoft.com/office/drawing/2014/main" id="{3D1B9A17-8FE6-4C13-BB0D-84290AA72CE2}"/>
              </a:ext>
            </a:extLst>
          </p:cNvPr>
          <p:cNvPicPr>
            <a:picLocks noChangeAspect="1"/>
          </p:cNvPicPr>
          <p:nvPr/>
        </p:nvPicPr>
        <p:blipFill rotWithShape="1">
          <a:blip r:embed="rId4"/>
          <a:srcRect l="6155" t="22845" r="5259" b="27628"/>
          <a:stretch/>
        </p:blipFill>
        <p:spPr>
          <a:xfrm>
            <a:off x="988246" y="2752724"/>
            <a:ext cx="1378399" cy="656418"/>
          </a:xfrm>
          <a:prstGeom prst="rect">
            <a:avLst/>
          </a:prstGeom>
        </p:spPr>
      </p:pic>
      <p:pic>
        <p:nvPicPr>
          <p:cNvPr id="10" name="Resim 9">
            <a:extLst>
              <a:ext uri="{FF2B5EF4-FFF2-40B4-BE49-F238E27FC236}">
                <a16:creationId xmlns:a16="http://schemas.microsoft.com/office/drawing/2014/main" id="{483CABA6-269B-4FE5-A7B7-8AFC31F5FA32}"/>
              </a:ext>
            </a:extLst>
          </p:cNvPr>
          <p:cNvPicPr>
            <a:picLocks noChangeAspect="1"/>
          </p:cNvPicPr>
          <p:nvPr/>
        </p:nvPicPr>
        <p:blipFill rotWithShape="1">
          <a:blip r:embed="rId5"/>
          <a:srcRect l="9697" t="13863" r="9394" b="12217"/>
          <a:stretch/>
        </p:blipFill>
        <p:spPr>
          <a:xfrm>
            <a:off x="1103674" y="3490742"/>
            <a:ext cx="1379143" cy="628987"/>
          </a:xfrm>
          <a:prstGeom prst="rect">
            <a:avLst/>
          </a:prstGeom>
        </p:spPr>
      </p:pic>
    </p:spTree>
    <p:extLst>
      <p:ext uri="{BB962C8B-B14F-4D97-AF65-F5344CB8AC3E}">
        <p14:creationId xmlns:p14="http://schemas.microsoft.com/office/powerpoint/2010/main" val="2515621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DF2E1316-01C3-4CFE-B470-3EB0310B6597}"/>
              </a:ext>
            </a:extLst>
          </p:cNvPr>
          <p:cNvPicPr>
            <a:picLocks noChangeAspect="1"/>
          </p:cNvPicPr>
          <p:nvPr/>
        </p:nvPicPr>
        <p:blipFill rotWithShape="1">
          <a:blip r:embed="rId2">
            <a:alphaModFix/>
          </a:blip>
          <a:srcRect r="25"/>
          <a:stretch/>
        </p:blipFill>
        <p:spPr>
          <a:xfrm>
            <a:off x="20" y="10"/>
            <a:ext cx="12188930" cy="6857990"/>
          </a:xfrm>
          <a:prstGeom prst="rect">
            <a:avLst/>
          </a:prstGeom>
        </p:spPr>
      </p:pic>
      <p:sp>
        <p:nvSpPr>
          <p:cNvPr id="11" name="Rectangle 10">
            <a:extLst>
              <a:ext uri="{FF2B5EF4-FFF2-40B4-BE49-F238E27FC236}">
                <a16:creationId xmlns:a16="http://schemas.microsoft.com/office/drawing/2014/main" id="{8F51725E-A483-43B2-A6F2-C44F502FE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37549"/>
            <a:ext cx="12191999" cy="5058137"/>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DDCD279-D74D-4942-99C0-B9A0D0738C31}"/>
              </a:ext>
            </a:extLst>
          </p:cNvPr>
          <p:cNvSpPr>
            <a:spLocks noGrp="1"/>
          </p:cNvSpPr>
          <p:nvPr>
            <p:ph type="ctrTitle"/>
          </p:nvPr>
        </p:nvSpPr>
        <p:spPr>
          <a:xfrm>
            <a:off x="1524000" y="1122363"/>
            <a:ext cx="9144000" cy="3063240"/>
          </a:xfrm>
        </p:spPr>
        <p:txBody>
          <a:bodyPr>
            <a:normAutofit/>
          </a:bodyPr>
          <a:lstStyle/>
          <a:p>
            <a:pPr algn="ctr">
              <a:lnSpc>
                <a:spcPct val="90000"/>
              </a:lnSpc>
            </a:pPr>
            <a:r>
              <a:rPr lang="tr-TR" sz="4300">
                <a:solidFill>
                  <a:schemeClr val="bg1"/>
                </a:solidFill>
                <a:latin typeface="Abadi" panose="020B0604020202020204" pitchFamily="34" charset="0"/>
              </a:rPr>
              <a:t>Almanya'da plastik atıkların sadece yüzde 16'sı geri dönüşümde kullanılıyor. Geri kalan plastik atıklar ya imha ediliyor ya da yurtdışına gönderiliyor.</a:t>
            </a:r>
          </a:p>
        </p:txBody>
      </p:sp>
      <p:sp>
        <p:nvSpPr>
          <p:cNvPr id="13" name="Rectangle 6">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0061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DCD07D3E-D91C-4D3B-AE25-22005A259070}"/>
              </a:ext>
            </a:extLst>
          </p:cNvPr>
          <p:cNvPicPr>
            <a:picLocks noChangeAspect="1"/>
          </p:cNvPicPr>
          <p:nvPr/>
        </p:nvPicPr>
        <p:blipFill rotWithShape="1">
          <a:blip r:embed="rId2">
            <a:alphaModFix amt="50000"/>
          </a:blip>
          <a:srcRect t="26121" r="-1" b="17615"/>
          <a:stretch/>
        </p:blipFill>
        <p:spPr>
          <a:xfrm>
            <a:off x="20" y="10"/>
            <a:ext cx="12188930" cy="6857990"/>
          </a:xfrm>
          <a:prstGeom prst="rect">
            <a:avLst/>
          </a:prstGeom>
        </p:spPr>
      </p:pic>
      <p:sp>
        <p:nvSpPr>
          <p:cNvPr id="2" name="Başlık 1">
            <a:extLst>
              <a:ext uri="{FF2B5EF4-FFF2-40B4-BE49-F238E27FC236}">
                <a16:creationId xmlns:a16="http://schemas.microsoft.com/office/drawing/2014/main" id="{71A418A6-C660-434F-9295-AA30DAB6A7B5}"/>
              </a:ext>
            </a:extLst>
          </p:cNvPr>
          <p:cNvSpPr>
            <a:spLocks noGrp="1"/>
          </p:cNvSpPr>
          <p:nvPr>
            <p:ph type="ctrTitle"/>
          </p:nvPr>
        </p:nvSpPr>
        <p:spPr>
          <a:xfrm>
            <a:off x="1524000" y="1122363"/>
            <a:ext cx="9144000" cy="3063240"/>
          </a:xfrm>
        </p:spPr>
        <p:txBody>
          <a:bodyPr>
            <a:normAutofit/>
          </a:bodyPr>
          <a:lstStyle/>
          <a:p>
            <a:pPr algn="ctr">
              <a:lnSpc>
                <a:spcPct val="90000"/>
              </a:lnSpc>
            </a:pPr>
            <a:r>
              <a:rPr lang="tr-TR" sz="7600">
                <a:latin typeface="Arial" panose="020B0604020202020204" pitchFamily="34" charset="0"/>
                <a:cs typeface="Arial" panose="020B0604020202020204" pitchFamily="34" charset="0"/>
              </a:rPr>
              <a:t>Geri Dönüşüm Yap,</a:t>
            </a:r>
            <a:br>
              <a:rPr lang="tr-TR" sz="7600">
                <a:latin typeface="Arial" panose="020B0604020202020204" pitchFamily="34" charset="0"/>
                <a:cs typeface="Arial" panose="020B0604020202020204" pitchFamily="34" charset="0"/>
              </a:rPr>
            </a:br>
            <a:r>
              <a:rPr lang="tr-TR" sz="7600">
                <a:latin typeface="Arial" panose="020B0604020202020204" pitchFamily="34" charset="0"/>
                <a:cs typeface="Arial" panose="020B0604020202020204" pitchFamily="34" charset="0"/>
              </a:rPr>
              <a:t>Dünyayı Yaşat!</a:t>
            </a:r>
          </a:p>
        </p:txBody>
      </p:sp>
      <p:sp>
        <p:nvSpPr>
          <p:cNvPr id="11" name="Rectangle 6">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723455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5E2C190-8659-4840-81AE-27C85F0904FC}"/>
              </a:ext>
            </a:extLst>
          </p:cNvPr>
          <p:cNvSpPr>
            <a:spLocks noGrp="1"/>
          </p:cNvSpPr>
          <p:nvPr>
            <p:ph type="ctrTitle"/>
          </p:nvPr>
        </p:nvSpPr>
        <p:spPr>
          <a:xfrm>
            <a:off x="890338" y="640080"/>
            <a:ext cx="3734014" cy="3566160"/>
          </a:xfrm>
        </p:spPr>
        <p:txBody>
          <a:bodyPr anchor="b">
            <a:normAutofit/>
          </a:bodyPr>
          <a:lstStyle/>
          <a:p>
            <a:pPr>
              <a:lnSpc>
                <a:spcPct val="90000"/>
              </a:lnSpc>
            </a:pPr>
            <a:r>
              <a:rPr lang="tr-TR" sz="5000">
                <a:latin typeface="Algerian" panose="04020705040A02060702" pitchFamily="82" charset="0"/>
              </a:rPr>
              <a:t>İzlediğiniz için</a:t>
            </a:r>
            <a:br>
              <a:rPr lang="tr-TR" sz="5000">
                <a:latin typeface="Algerian" panose="04020705040A02060702" pitchFamily="82" charset="0"/>
              </a:rPr>
            </a:br>
            <a:r>
              <a:rPr lang="tr-TR" sz="5000">
                <a:latin typeface="Algerian" panose="04020705040A02060702" pitchFamily="82" charset="0"/>
              </a:rPr>
              <a:t>teşekkür ederim</a:t>
            </a:r>
          </a:p>
        </p:txBody>
      </p:sp>
      <p:sp>
        <p:nvSpPr>
          <p:cNvPr id="18"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9AF2FE"/>
          </a:solidFill>
          <a:ln w="38100" cap="rnd">
            <a:solidFill>
              <a:srgbClr val="9AF2F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76AA56D3-7355-4298-8A00-E2822A964CCA}"/>
              </a:ext>
            </a:extLst>
          </p:cNvPr>
          <p:cNvPicPr>
            <a:picLocks noChangeAspect="1"/>
          </p:cNvPicPr>
          <p:nvPr/>
        </p:nvPicPr>
        <p:blipFill rotWithShape="1">
          <a:blip r:embed="rId2"/>
          <a:srcRect l="7149" r="3643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806879836"/>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27</TotalTime>
  <Words>111</Words>
  <Application>Microsoft Office PowerPoint</Application>
  <PresentationFormat>Geniş ekran</PresentationFormat>
  <Paragraphs>6</Paragraphs>
  <Slides>6</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6</vt:i4>
      </vt:variant>
    </vt:vector>
  </HeadingPairs>
  <TitlesOfParts>
    <vt:vector size="13" baseType="lpstr">
      <vt:lpstr>Abadi</vt:lpstr>
      <vt:lpstr>Algerian</vt:lpstr>
      <vt:lpstr>Arial</vt:lpstr>
      <vt:lpstr>Arial Nova Cond</vt:lpstr>
      <vt:lpstr>Modern Love</vt:lpstr>
      <vt:lpstr>The Hand</vt:lpstr>
      <vt:lpstr>SketchyVTI</vt:lpstr>
      <vt:lpstr>PowerPoint Sunusu</vt:lpstr>
      <vt:lpstr>Sıfır atık nedir?: “Sıfır Atık”; israfın önlenmesini, kaynakların daha verimli kullanılmasını, atık oluşum sebeplerinin gözden geçirilerek atık oluşumunun engellenmesi veya minimize edilmesi, atığın oluşması durumunda ise kaynağında ayrı toplanması ve geri kazanımının sağlanmasını kapsayan atık yönetim felsefesi olarak tanımlanan bir hedeftir. </vt:lpstr>
      <vt:lpstr>Sıfır atık konusunda başarılı olan ülkeler: 1.          Almanya, 2.            Güney Kore,  3.            Slovenya   </vt:lpstr>
      <vt:lpstr>Almanya'da plastik atıkların sadece yüzde 16'sı geri dönüşümde kullanılıyor. Geri kalan plastik atıklar ya imha ediliyor ya da yurtdışına gönderiliyor.</vt:lpstr>
      <vt:lpstr>Geri Dönüşüm Yap, Dünyayı Yaşat!</vt:lpstr>
      <vt:lpstr>İzlediğiniz için teşekkür ederim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75580</dc:creator>
  <cp:lastModifiedBy>75580</cp:lastModifiedBy>
  <cp:revision>3</cp:revision>
  <dcterms:created xsi:type="dcterms:W3CDTF">2020-10-20T19:28:15Z</dcterms:created>
  <dcterms:modified xsi:type="dcterms:W3CDTF">2020-10-20T19:55:21Z</dcterms:modified>
</cp:coreProperties>
</file>