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4" r:id="rId2"/>
    <p:sldId id="257" r:id="rId3"/>
    <p:sldId id="258" r:id="rId4"/>
    <p:sldId id="259" r:id="rId5"/>
    <p:sldId id="260" r:id="rId6"/>
    <p:sldId id="261" r:id="rId7"/>
    <p:sldId id="262" r:id="rId8"/>
    <p:sldId id="263"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şlıksız Bölüm" id="{840AC65E-EEA1-48D7-9B1E-8627EBC19BD3}">
          <p14:sldIdLst>
            <p14:sldId id="264"/>
            <p14:sldId id="257"/>
            <p14:sldId id="258"/>
            <p14:sldId id="259"/>
            <p14:sldId id="260"/>
            <p14:sldId id="261"/>
            <p14:sldId id="262"/>
            <p14:sldId id="263"/>
            <p14:sldId id="26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na sahin" initials="ts" lastIdx="1" clrIdx="0">
    <p:extLst>
      <p:ext uri="{19B8F6BF-5375-455C-9EA6-DF929625EA0E}">
        <p15:presenceInfo xmlns:p15="http://schemas.microsoft.com/office/powerpoint/2012/main" userId="1ae2105fb84f0b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22T11:42:00.169" idx="1">
    <p:pos x="10" y="1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10/22/2020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10/22/2020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10/22/2020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10/22/2020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10/22/2020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10/22/2020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10/22/2020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10/22/2020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10/22/2020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F0970C-8591-4AAD-955D-E0AD44307457}"/>
              </a:ext>
            </a:extLst>
          </p:cNvPr>
          <p:cNvSpPr>
            <a:spLocks noGrp="1"/>
          </p:cNvSpPr>
          <p:nvPr>
            <p:ph type="ctrTitle"/>
          </p:nvPr>
        </p:nvSpPr>
        <p:spPr>
          <a:xfrm>
            <a:off x="1371600" y="1367161"/>
            <a:ext cx="7923320" cy="2261340"/>
          </a:xfrm>
        </p:spPr>
        <p:txBody>
          <a:bodyPr/>
          <a:lstStyle/>
          <a:p>
            <a:r>
              <a:rPr lang="tr-TR" dirty="0" err="1"/>
              <a:t>Envormental</a:t>
            </a:r>
            <a:r>
              <a:rPr lang="tr-TR" dirty="0"/>
              <a:t> </a:t>
            </a:r>
            <a:r>
              <a:rPr lang="tr-TR" dirty="0" err="1"/>
              <a:t>problems</a:t>
            </a:r>
            <a:r>
              <a:rPr lang="tr-TR" dirty="0"/>
              <a:t> </a:t>
            </a:r>
            <a:r>
              <a:rPr lang="tr-TR" dirty="0" err="1"/>
              <a:t>ın</a:t>
            </a:r>
            <a:r>
              <a:rPr lang="tr-TR" dirty="0"/>
              <a:t> </a:t>
            </a:r>
            <a:r>
              <a:rPr lang="tr-TR" dirty="0" err="1"/>
              <a:t>turkey</a:t>
            </a:r>
            <a:endParaRPr lang="tr-TR" dirty="0"/>
          </a:p>
        </p:txBody>
      </p:sp>
      <p:sp>
        <p:nvSpPr>
          <p:cNvPr id="3" name="Alt Başlık 2">
            <a:extLst>
              <a:ext uri="{FF2B5EF4-FFF2-40B4-BE49-F238E27FC236}">
                <a16:creationId xmlns:a16="http://schemas.microsoft.com/office/drawing/2014/main" id="{9236AB93-C395-494A-8BF8-388EFBB311AC}"/>
              </a:ext>
            </a:extLst>
          </p:cNvPr>
          <p:cNvSpPr>
            <a:spLocks noGrp="1"/>
          </p:cNvSpPr>
          <p:nvPr>
            <p:ph type="subTitle" idx="1"/>
          </p:nvPr>
        </p:nvSpPr>
        <p:spPr>
          <a:xfrm>
            <a:off x="1371600" y="4502213"/>
            <a:ext cx="9448800" cy="685800"/>
          </a:xfrm>
        </p:spPr>
        <p:txBody>
          <a:bodyPr/>
          <a:lstStyle/>
          <a:p>
            <a:r>
              <a:rPr lang="tr-TR" dirty="0"/>
              <a:t>Kuzey Sahin 5-C</a:t>
            </a:r>
          </a:p>
        </p:txBody>
      </p:sp>
    </p:spTree>
    <p:extLst>
      <p:ext uri="{BB962C8B-B14F-4D97-AF65-F5344CB8AC3E}">
        <p14:creationId xmlns:p14="http://schemas.microsoft.com/office/powerpoint/2010/main" val="2138674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2300FEA-9454-4A19-9672-1DFB017F45E1}"/>
              </a:ext>
            </a:extLst>
          </p:cNvPr>
          <p:cNvSpPr>
            <a:spLocks noGrp="1"/>
          </p:cNvSpPr>
          <p:nvPr>
            <p:ph idx="1"/>
          </p:nvPr>
        </p:nvSpPr>
        <p:spPr/>
        <p:txBody>
          <a:bodyPr/>
          <a:lstStyle/>
          <a:p>
            <a:pPr marL="0" indent="0">
              <a:buNone/>
            </a:pPr>
            <a:r>
              <a:rPr lang="en-US"/>
              <a:t>Turkey since 2002 with data collected from other provinces were studied to determine environmental problems. A report was published in 2014 by combining the data from the provinces. Based on this report 32 provinces in Turkey water pollution, air pollution 27 cities, 19 cities of waste, noise pollution 2 </a:t>
            </a:r>
            <a:r>
              <a:rPr lang="tr-TR"/>
              <a:t>cities</a:t>
            </a:r>
            <a:r>
              <a:rPr lang="en-US"/>
              <a:t>, 1</a:t>
            </a:r>
            <a:r>
              <a:rPr lang="tr-TR"/>
              <a:t> city  </a:t>
            </a:r>
            <a:r>
              <a:rPr lang="en-US"/>
              <a:t>erosion is the primary environmental problems. Compared to previous years, the number of provinces where waste and air pollution is a priority has decreased. It is thought that the construction of waste facilities and the use of natural gas have caused this development. There has been an increase in the number of provinces experiencing water pollution.</a:t>
            </a:r>
            <a:endParaRPr lang="tr-TR" dirty="0"/>
          </a:p>
        </p:txBody>
      </p:sp>
    </p:spTree>
    <p:extLst>
      <p:ext uri="{BB962C8B-B14F-4D97-AF65-F5344CB8AC3E}">
        <p14:creationId xmlns:p14="http://schemas.microsoft.com/office/powerpoint/2010/main" val="3820905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C30F9-4A60-40BD-944B-A634AC130912}"/>
              </a:ext>
            </a:extLst>
          </p:cNvPr>
          <p:cNvSpPr>
            <a:spLocks noGrp="1"/>
          </p:cNvSpPr>
          <p:nvPr>
            <p:ph type="title"/>
          </p:nvPr>
        </p:nvSpPr>
        <p:spPr/>
        <p:txBody>
          <a:bodyPr/>
          <a:lstStyle/>
          <a:p>
            <a:r>
              <a:rPr lang="tr-TR"/>
              <a:t>Surface waterS</a:t>
            </a:r>
            <a:endParaRPr lang="tr-TR" dirty="0"/>
          </a:p>
        </p:txBody>
      </p:sp>
      <p:sp>
        <p:nvSpPr>
          <p:cNvPr id="3" name="İçerik Yer Tutucusu 2">
            <a:extLst>
              <a:ext uri="{FF2B5EF4-FFF2-40B4-BE49-F238E27FC236}">
                <a16:creationId xmlns:a16="http://schemas.microsoft.com/office/drawing/2014/main" id="{DB6A17C0-3AF3-46B4-A14E-E6E358006CC0}"/>
              </a:ext>
            </a:extLst>
          </p:cNvPr>
          <p:cNvSpPr>
            <a:spLocks noGrp="1"/>
          </p:cNvSpPr>
          <p:nvPr>
            <p:ph idx="1"/>
          </p:nvPr>
        </p:nvSpPr>
        <p:spPr>
          <a:xfrm>
            <a:off x="685800" y="2194560"/>
            <a:ext cx="4800600" cy="4024125"/>
          </a:xfrm>
        </p:spPr>
        <p:txBody>
          <a:bodyPr/>
          <a:lstStyle/>
          <a:p>
            <a:pPr marL="0" indent="0">
              <a:buNone/>
            </a:pPr>
            <a:r>
              <a:rPr lang="en-US"/>
              <a:t>According to the determinations of surface waters coming from provinces; 38.9% is highly polluted water, 28.4% is polluted water, 16% is less polluted water, 16.7% is in the high quality water class. Factors polluting surface waters; agricultural fertilizer and medicine use, domestic solid wastes, especially domestic wastewater.</a:t>
            </a:r>
            <a:endParaRPr lang="tr-TR" dirty="0"/>
          </a:p>
        </p:txBody>
      </p:sp>
      <p:pic>
        <p:nvPicPr>
          <p:cNvPr id="2050" name="Picture 2" descr="Su Kirliliğinin Nedenleri ve Sonuçları - Webders.net">
            <a:extLst>
              <a:ext uri="{FF2B5EF4-FFF2-40B4-BE49-F238E27FC236}">
                <a16:creationId xmlns:a16="http://schemas.microsoft.com/office/drawing/2014/main" id="{921EEFB7-EE1B-44B9-BB16-A00DFB0EE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850" y="2286000"/>
            <a:ext cx="5086350"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733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6F2FA0-61DE-4328-B4A5-9FA66ABB73F4}"/>
              </a:ext>
            </a:extLst>
          </p:cNvPr>
          <p:cNvSpPr>
            <a:spLocks noGrp="1"/>
          </p:cNvSpPr>
          <p:nvPr>
            <p:ph type="title"/>
          </p:nvPr>
        </p:nvSpPr>
        <p:spPr/>
        <p:txBody>
          <a:bodyPr/>
          <a:lstStyle/>
          <a:p>
            <a:r>
              <a:rPr lang="tr-TR" dirty="0" err="1"/>
              <a:t>Groundwater</a:t>
            </a:r>
            <a:endParaRPr lang="tr-TR" dirty="0"/>
          </a:p>
        </p:txBody>
      </p:sp>
      <p:sp>
        <p:nvSpPr>
          <p:cNvPr id="3" name="İçerik Yer Tutucusu 2">
            <a:extLst>
              <a:ext uri="{FF2B5EF4-FFF2-40B4-BE49-F238E27FC236}">
                <a16:creationId xmlns:a16="http://schemas.microsoft.com/office/drawing/2014/main" id="{10EE01F9-7ACB-44C0-9D4B-A24703B204A6}"/>
              </a:ext>
            </a:extLst>
          </p:cNvPr>
          <p:cNvSpPr>
            <a:spLocks noGrp="1"/>
          </p:cNvSpPr>
          <p:nvPr>
            <p:ph idx="1"/>
          </p:nvPr>
        </p:nvSpPr>
        <p:spPr>
          <a:xfrm>
            <a:off x="685800" y="2194560"/>
            <a:ext cx="4610100" cy="4024125"/>
          </a:xfrm>
        </p:spPr>
        <p:txBody>
          <a:bodyPr/>
          <a:lstStyle/>
          <a:p>
            <a:pPr marL="0" indent="0">
              <a:buNone/>
            </a:pPr>
            <a:r>
              <a:rPr lang="en-US" dirty="0"/>
              <a:t>Groundwater is mostly contaminated by the use of agricultural fertilizers and pesticides. Domestic wastewater, industrial wastewater, livestock wastewater are other pollutants.</a:t>
            </a:r>
            <a:endParaRPr lang="tr-TR" dirty="0"/>
          </a:p>
        </p:txBody>
      </p:sp>
      <p:pic>
        <p:nvPicPr>
          <p:cNvPr id="3074" name="Picture 2" descr="Çevre ve Şehircilik Bakanlığı Raporu: Türkiye'nin En Büyük Sorunu Su  Kirliliği | Açık Radyo 95.0">
            <a:extLst>
              <a:ext uri="{FF2B5EF4-FFF2-40B4-BE49-F238E27FC236}">
                <a16:creationId xmlns:a16="http://schemas.microsoft.com/office/drawing/2014/main" id="{EADEDCAF-9A96-4E35-9085-221A5769E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775" y="2286000"/>
            <a:ext cx="5238750" cy="3059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484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54AD93-F161-4FE6-AC37-29507059BD51}"/>
              </a:ext>
            </a:extLst>
          </p:cNvPr>
          <p:cNvSpPr>
            <a:spLocks noGrp="1"/>
          </p:cNvSpPr>
          <p:nvPr>
            <p:ph type="title"/>
          </p:nvPr>
        </p:nvSpPr>
        <p:spPr/>
        <p:txBody>
          <a:bodyPr/>
          <a:lstStyle/>
          <a:p>
            <a:r>
              <a:rPr lang="tr-TR" dirty="0" err="1"/>
              <a:t>AIr</a:t>
            </a:r>
            <a:r>
              <a:rPr lang="tr-TR" dirty="0"/>
              <a:t> </a:t>
            </a:r>
            <a:r>
              <a:rPr lang="tr-TR" dirty="0" err="1"/>
              <a:t>pollutIon</a:t>
            </a:r>
            <a:endParaRPr lang="tr-TR" dirty="0"/>
          </a:p>
        </p:txBody>
      </p:sp>
      <p:sp>
        <p:nvSpPr>
          <p:cNvPr id="3" name="İçerik Yer Tutucusu 2">
            <a:extLst>
              <a:ext uri="{FF2B5EF4-FFF2-40B4-BE49-F238E27FC236}">
                <a16:creationId xmlns:a16="http://schemas.microsoft.com/office/drawing/2014/main" id="{A0082DA9-FEDF-4094-B411-4AE89F3875C3}"/>
              </a:ext>
            </a:extLst>
          </p:cNvPr>
          <p:cNvSpPr>
            <a:spLocks noGrp="1"/>
          </p:cNvSpPr>
          <p:nvPr>
            <p:ph idx="1"/>
          </p:nvPr>
        </p:nvSpPr>
        <p:spPr>
          <a:xfrm>
            <a:off x="685799" y="2194560"/>
            <a:ext cx="4600575" cy="4024125"/>
          </a:xfrm>
        </p:spPr>
        <p:txBody>
          <a:bodyPr/>
          <a:lstStyle/>
          <a:p>
            <a:pPr marL="0" indent="0">
              <a:buNone/>
            </a:pPr>
            <a:r>
              <a:rPr lang="en-US" dirty="0"/>
              <a:t>Main air pollutants of 81 provinces were determined as follows: 1 thermal power plant, 2 other industry, 5 highway traffic, 5 manufacturing industry, 67 residential </a:t>
            </a:r>
            <a:r>
              <a:rPr lang="en-US" dirty="0" err="1"/>
              <a:t>heatin</a:t>
            </a:r>
            <a:r>
              <a:rPr lang="tr-TR" dirty="0"/>
              <a:t>g.</a:t>
            </a:r>
          </a:p>
        </p:txBody>
      </p:sp>
      <p:pic>
        <p:nvPicPr>
          <p:cNvPr id="4098" name="Picture 2" descr="Hava Kirliliği Ve Tehlike Bölgeleri - Ekolojist.net">
            <a:extLst>
              <a:ext uri="{FF2B5EF4-FFF2-40B4-BE49-F238E27FC236}">
                <a16:creationId xmlns:a16="http://schemas.microsoft.com/office/drawing/2014/main" id="{1A53495E-8614-4712-BCA3-87EE4E8E0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343150"/>
            <a:ext cx="5114925" cy="335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090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85A9BA-9C48-4F5D-B350-155C8A3ED5D9}"/>
              </a:ext>
            </a:extLst>
          </p:cNvPr>
          <p:cNvSpPr>
            <a:spLocks noGrp="1"/>
          </p:cNvSpPr>
          <p:nvPr>
            <p:ph type="title"/>
          </p:nvPr>
        </p:nvSpPr>
        <p:spPr/>
        <p:txBody>
          <a:bodyPr/>
          <a:lstStyle/>
          <a:p>
            <a:r>
              <a:rPr lang="tr-TR" dirty="0"/>
              <a:t>WASTES</a:t>
            </a:r>
          </a:p>
        </p:txBody>
      </p:sp>
      <p:sp>
        <p:nvSpPr>
          <p:cNvPr id="3" name="İçerik Yer Tutucusu 2">
            <a:extLst>
              <a:ext uri="{FF2B5EF4-FFF2-40B4-BE49-F238E27FC236}">
                <a16:creationId xmlns:a16="http://schemas.microsoft.com/office/drawing/2014/main" id="{CDA5383A-712A-4A06-8964-983EFADC812E}"/>
              </a:ext>
            </a:extLst>
          </p:cNvPr>
          <p:cNvSpPr>
            <a:spLocks noGrp="1"/>
          </p:cNvSpPr>
          <p:nvPr>
            <p:ph idx="1"/>
          </p:nvPr>
        </p:nvSpPr>
        <p:spPr>
          <a:xfrm>
            <a:off x="685799" y="2194560"/>
            <a:ext cx="4911725" cy="4024125"/>
          </a:xfrm>
        </p:spPr>
        <p:txBody>
          <a:bodyPr/>
          <a:lstStyle/>
          <a:p>
            <a:pPr marL="0" indent="0" algn="l" rtl="0">
              <a:buNone/>
            </a:pPr>
            <a:r>
              <a:rPr lang="en-US" b="0" i="0" dirty="0">
                <a:solidFill>
                  <a:schemeClr val="tx1">
                    <a:lumMod val="95000"/>
                  </a:schemeClr>
                </a:solidFill>
                <a:effectLst/>
                <a:latin typeface="+mj-lt"/>
              </a:rPr>
              <a:t>In most residential areas in Turkey it is not a landfill or is inadequate. Our recycling facilities are quite insufficient.</a:t>
            </a:r>
            <a:br>
              <a:rPr lang="en-US" b="0" i="0" dirty="0">
                <a:solidFill>
                  <a:schemeClr val="tx1">
                    <a:lumMod val="95000"/>
                  </a:schemeClr>
                </a:solidFill>
                <a:effectLst/>
                <a:latin typeface="+mj-lt"/>
              </a:rPr>
            </a:br>
            <a:r>
              <a:rPr lang="en-US" b="0" i="0" dirty="0">
                <a:solidFill>
                  <a:schemeClr val="tx1">
                    <a:lumMod val="95000"/>
                  </a:schemeClr>
                </a:solidFill>
                <a:effectLst/>
                <a:latin typeface="+mj-lt"/>
              </a:rPr>
              <a:t>The main cause of soil pollution is wild garbage storage in 38 provinces and industrial waste in 12 provinces.</a:t>
            </a:r>
          </a:p>
          <a:p>
            <a:pPr marL="0" indent="0">
              <a:buNone/>
            </a:pPr>
            <a:endParaRPr lang="tr-TR" dirty="0"/>
          </a:p>
        </p:txBody>
      </p:sp>
      <p:pic>
        <p:nvPicPr>
          <p:cNvPr id="5122" name="Picture 2" descr="Türkiye gelişmiş ülkelerin çöplüğü mü oluyor? | Independent Türkçe">
            <a:extLst>
              <a:ext uri="{FF2B5EF4-FFF2-40B4-BE49-F238E27FC236}">
                <a16:creationId xmlns:a16="http://schemas.microsoft.com/office/drawing/2014/main" id="{726A574F-BB38-40E8-851A-36EEA4275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550" y="2057401"/>
            <a:ext cx="4911725" cy="327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864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8AC986-F547-440F-9C11-4690AC59FC21}"/>
              </a:ext>
            </a:extLst>
          </p:cNvPr>
          <p:cNvSpPr>
            <a:spLocks noGrp="1"/>
          </p:cNvSpPr>
          <p:nvPr>
            <p:ph type="title"/>
          </p:nvPr>
        </p:nvSpPr>
        <p:spPr/>
        <p:txBody>
          <a:bodyPr/>
          <a:lstStyle/>
          <a:p>
            <a:r>
              <a:rPr lang="tr-TR" dirty="0" err="1"/>
              <a:t>Noıse</a:t>
            </a:r>
            <a:r>
              <a:rPr lang="tr-TR" dirty="0"/>
              <a:t> </a:t>
            </a:r>
            <a:r>
              <a:rPr lang="tr-TR" dirty="0" err="1"/>
              <a:t>pollutıon</a:t>
            </a:r>
            <a:endParaRPr lang="tr-TR" dirty="0"/>
          </a:p>
        </p:txBody>
      </p:sp>
      <p:sp>
        <p:nvSpPr>
          <p:cNvPr id="3" name="İçerik Yer Tutucusu 2">
            <a:extLst>
              <a:ext uri="{FF2B5EF4-FFF2-40B4-BE49-F238E27FC236}">
                <a16:creationId xmlns:a16="http://schemas.microsoft.com/office/drawing/2014/main" id="{577BA0E5-E77C-4A94-860F-8DB5BBEE3226}"/>
              </a:ext>
            </a:extLst>
          </p:cNvPr>
          <p:cNvSpPr>
            <a:spLocks noGrp="1"/>
          </p:cNvSpPr>
          <p:nvPr>
            <p:ph idx="1"/>
          </p:nvPr>
        </p:nvSpPr>
        <p:spPr>
          <a:xfrm>
            <a:off x="685800" y="2194560"/>
            <a:ext cx="5895975" cy="4024125"/>
          </a:xfrm>
        </p:spPr>
        <p:txBody>
          <a:bodyPr/>
          <a:lstStyle/>
          <a:p>
            <a:pPr marL="0" indent="0">
              <a:buNone/>
            </a:pPr>
            <a:r>
              <a:rPr lang="en-US" dirty="0"/>
              <a:t>1 priority environmental problem of noise pollution in Turkey, where there are two provinces: Adana and Eskisehir. In Adana; The music sound of entertainment venues, the location of small workshops in the city and the noise of TEM are the main problems. In </a:t>
            </a:r>
            <a:r>
              <a:rPr lang="en-US" dirty="0" err="1"/>
              <a:t>Eskişehir</a:t>
            </a:r>
            <a:r>
              <a:rPr lang="en-US" dirty="0"/>
              <a:t>; Noise of entertainment venues in the city center is a source of complaint</a:t>
            </a:r>
            <a:endParaRPr lang="tr-TR" dirty="0"/>
          </a:p>
        </p:txBody>
      </p:sp>
      <p:pic>
        <p:nvPicPr>
          <p:cNvPr id="1026" name="Picture 2" descr="Gürültü Kirliliği Nedir ? - Serra Akustik">
            <a:extLst>
              <a:ext uri="{FF2B5EF4-FFF2-40B4-BE49-F238E27FC236}">
                <a16:creationId xmlns:a16="http://schemas.microsoft.com/office/drawing/2014/main" id="{7CA35AD0-7A74-4709-B175-CB129DFC1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301" y="2505958"/>
            <a:ext cx="4533900" cy="272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741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85D8E3-076D-4B9E-9584-7A37A16D260F}"/>
              </a:ext>
            </a:extLst>
          </p:cNvPr>
          <p:cNvSpPr>
            <a:spLocks noGrp="1"/>
          </p:cNvSpPr>
          <p:nvPr>
            <p:ph type="title"/>
          </p:nvPr>
        </p:nvSpPr>
        <p:spPr/>
        <p:txBody>
          <a:bodyPr/>
          <a:lstStyle/>
          <a:p>
            <a:r>
              <a:rPr lang="tr-TR" dirty="0" err="1"/>
              <a:t>solutıons</a:t>
            </a:r>
            <a:endParaRPr lang="tr-TR" dirty="0"/>
          </a:p>
        </p:txBody>
      </p:sp>
      <p:sp>
        <p:nvSpPr>
          <p:cNvPr id="3" name="İçerik Yer Tutucusu 2">
            <a:extLst>
              <a:ext uri="{FF2B5EF4-FFF2-40B4-BE49-F238E27FC236}">
                <a16:creationId xmlns:a16="http://schemas.microsoft.com/office/drawing/2014/main" id="{CC07501B-0102-459A-98BF-ABCFE8A6F977}"/>
              </a:ext>
            </a:extLst>
          </p:cNvPr>
          <p:cNvSpPr>
            <a:spLocks noGrp="1"/>
          </p:cNvSpPr>
          <p:nvPr>
            <p:ph idx="1"/>
          </p:nvPr>
        </p:nvSpPr>
        <p:spPr/>
        <p:txBody>
          <a:bodyPr>
            <a:normAutofit fontScale="85000" lnSpcReduction="10000"/>
          </a:bodyPr>
          <a:lstStyle/>
          <a:p>
            <a:pPr marL="0" indent="0">
              <a:buNone/>
            </a:pPr>
            <a:r>
              <a:rPr lang="en-US" dirty="0"/>
              <a:t>• An effective environmental control system should be established.</a:t>
            </a:r>
          </a:p>
          <a:p>
            <a:pPr marL="0" indent="0">
              <a:buNone/>
            </a:pPr>
            <a:r>
              <a:rPr lang="en-US" dirty="0"/>
              <a:t>• It should be ensured that future generations are raised with a good environmental education.</a:t>
            </a:r>
          </a:p>
          <a:p>
            <a:pPr marL="0" indent="0">
              <a:buNone/>
            </a:pPr>
            <a:r>
              <a:rPr lang="en-US" dirty="0"/>
              <a:t>• The number of non-governmental organizations should be increased to solve environmental problems.</a:t>
            </a:r>
          </a:p>
          <a:p>
            <a:pPr marL="0" indent="0">
              <a:buNone/>
            </a:pPr>
            <a:r>
              <a:rPr lang="en-US" dirty="0"/>
              <a:t>• Non-governmental organizations and public institutions should work together.</a:t>
            </a:r>
          </a:p>
          <a:p>
            <a:pPr marL="0" indent="0">
              <a:buNone/>
            </a:pPr>
            <a:r>
              <a:rPr lang="en-US" dirty="0"/>
              <a:t>• Planned urban areas should be created instead of unplanned urbanization.</a:t>
            </a:r>
          </a:p>
          <a:p>
            <a:pPr marL="0" indent="0">
              <a:buNone/>
            </a:pPr>
            <a:r>
              <a:rPr lang="en-US" dirty="0"/>
              <a:t>• Forests should be reproduced and protected.</a:t>
            </a:r>
          </a:p>
          <a:p>
            <a:pPr marL="0" indent="0">
              <a:buNone/>
            </a:pPr>
            <a:r>
              <a:rPr lang="en-US" dirty="0"/>
              <a:t>• Regular and environmentally friendly organized industrial zones should be established.</a:t>
            </a:r>
          </a:p>
          <a:p>
            <a:pPr marL="0" indent="0">
              <a:buNone/>
            </a:pPr>
            <a:r>
              <a:rPr lang="en-US" dirty="0"/>
              <a:t>• Efforts should be made to separate the garbage at its source.</a:t>
            </a:r>
          </a:p>
          <a:p>
            <a:pPr marL="0" indent="0">
              <a:buNone/>
            </a:pPr>
            <a:r>
              <a:rPr lang="en-US" dirty="0"/>
              <a:t>• Quality fuels should be used.</a:t>
            </a:r>
            <a:endParaRPr lang="tr-TR" dirty="0"/>
          </a:p>
          <a:p>
            <a:pPr marL="0" indent="0">
              <a:buNone/>
            </a:pPr>
            <a:r>
              <a:rPr lang="en-US" dirty="0"/>
              <a:t>• Effective laws should be established by the state to prevent environmental problems.</a:t>
            </a:r>
            <a:endParaRPr lang="tr-TR" dirty="0"/>
          </a:p>
        </p:txBody>
      </p:sp>
    </p:spTree>
    <p:extLst>
      <p:ext uri="{BB962C8B-B14F-4D97-AF65-F5344CB8AC3E}">
        <p14:creationId xmlns:p14="http://schemas.microsoft.com/office/powerpoint/2010/main" val="4125597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B8D7CB-84FD-4C67-B6DD-2EE8F777FC27}"/>
              </a:ext>
            </a:extLst>
          </p:cNvPr>
          <p:cNvSpPr>
            <a:spLocks noGrp="1"/>
          </p:cNvSpPr>
          <p:nvPr>
            <p:ph type="title"/>
          </p:nvPr>
        </p:nvSpPr>
        <p:spPr>
          <a:xfrm>
            <a:off x="1359763" y="2135972"/>
            <a:ext cx="8610600" cy="1293028"/>
          </a:xfrm>
        </p:spPr>
        <p:txBody>
          <a:bodyPr/>
          <a:lstStyle/>
          <a:p>
            <a:r>
              <a:rPr lang="tr-TR" dirty="0"/>
              <a:t>THANK YOU FOR WATCHİNG😁😁😁</a:t>
            </a:r>
          </a:p>
        </p:txBody>
      </p:sp>
    </p:spTree>
    <p:extLst>
      <p:ext uri="{BB962C8B-B14F-4D97-AF65-F5344CB8AC3E}">
        <p14:creationId xmlns:p14="http://schemas.microsoft.com/office/powerpoint/2010/main" val="2628808740"/>
      </p:ext>
    </p:extLst>
  </p:cSld>
  <p:clrMapOvr>
    <a:masterClrMapping/>
  </p:clrMapOvr>
</p:sld>
</file>

<file path=ppt/theme/theme1.xml><?xml version="1.0" encoding="utf-8"?>
<a:theme xmlns:a="http://schemas.openxmlformats.org/drawingml/2006/main" name="Uçak İzi">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Slice</Template>
  <TotalTime>37</TotalTime>
  <Words>481</Words>
  <Application>Microsoft Office PowerPoint</Application>
  <PresentationFormat>Geniş ekran</PresentationFormat>
  <Paragraphs>25</Paragraphs>
  <Slides>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9</vt:i4>
      </vt:variant>
    </vt:vector>
  </HeadingPairs>
  <TitlesOfParts>
    <vt:vector size="12" baseType="lpstr">
      <vt:lpstr>Arial</vt:lpstr>
      <vt:lpstr>Century Gothic</vt:lpstr>
      <vt:lpstr>Uçak İzi</vt:lpstr>
      <vt:lpstr>Envormental problems ın turkey</vt:lpstr>
      <vt:lpstr>PowerPoint Sunusu</vt:lpstr>
      <vt:lpstr>Surface waterS</vt:lpstr>
      <vt:lpstr>Groundwater</vt:lpstr>
      <vt:lpstr>AIr pollutIon</vt:lpstr>
      <vt:lpstr>WASTES</vt:lpstr>
      <vt:lpstr>Noıse pollutıon</vt:lpstr>
      <vt:lpstr>solutıons</vt:lpstr>
      <vt:lpstr>THANK YOU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tuna sahin</dc:creator>
  <cp:lastModifiedBy>tuna sahin</cp:lastModifiedBy>
  <cp:revision>9</cp:revision>
  <dcterms:created xsi:type="dcterms:W3CDTF">2020-10-18T14:05:14Z</dcterms:created>
  <dcterms:modified xsi:type="dcterms:W3CDTF">2020-10-22T08:44:04Z</dcterms:modified>
</cp:coreProperties>
</file>