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3" r:id="rId8"/>
    <p:sldId id="264" r:id="rId9"/>
    <p:sldId id="265" r:id="rId10"/>
    <p:sldId id="266" r:id="rId11"/>
    <p:sldId id="267" r:id="rId12"/>
    <p:sldId id="269" r:id="rId13"/>
    <p:sldId id="270"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85714" autoAdjust="0"/>
  </p:normalViewPr>
  <p:slideViewPr>
    <p:cSldViewPr>
      <p:cViewPr>
        <p:scale>
          <a:sx n="50" d="100"/>
          <a:sy n="50" d="100"/>
        </p:scale>
        <p:origin x="-186" y="-3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6DE5D7-3185-498B-84DA-160F04F17807}" type="datetimeFigureOut">
              <a:rPr lang="uk-UA" smtClean="0"/>
              <a:pPr/>
              <a:t>26.02.2021</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CCF7B-3696-4000-ACAC-FBB1B271C51A}" type="slidenum">
              <a:rPr lang="uk-UA" smtClean="0"/>
              <a:pPr/>
              <a:t>‹#›</a:t>
            </a:fld>
            <a:endParaRPr lang="uk-UA"/>
          </a:p>
        </p:txBody>
      </p:sp>
    </p:spTree>
    <p:extLst>
      <p:ext uri="{BB962C8B-B14F-4D97-AF65-F5344CB8AC3E}">
        <p14:creationId xmlns:p14="http://schemas.microsoft.com/office/powerpoint/2010/main" xmlns="" val="2519231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Згідно з оцінками, щорічно в світі втрачається або псується більше 1,3 млрд. тонн продуктів харчування. Це означає, що загалом майже 1/3 всієї виробленої їжі втрачається або псується щорічно. Це близько 100 кг продуктів харчування на кожного з нас.</a:t>
            </a:r>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pPr/>
              <a:t>2</a:t>
            </a:fld>
            <a:endParaRPr lang="uk-UA"/>
          </a:p>
        </p:txBody>
      </p:sp>
    </p:spTree>
    <p:extLst>
      <p:ext uri="{BB962C8B-B14F-4D97-AF65-F5344CB8AC3E}">
        <p14:creationId xmlns:p14="http://schemas.microsoft.com/office/powerpoint/2010/main" xmlns="" val="4232969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В:</a:t>
            </a:r>
            <a:r>
              <a:rPr lang="uk-UA" sz="1200" b="1" i="1" kern="1200" dirty="0" smtClean="0">
                <a:solidFill>
                  <a:schemeClr val="tx1"/>
                </a:solidFill>
                <a:effectLst/>
                <a:latin typeface="+mn-lt"/>
                <a:ea typeface="+mn-ea"/>
                <a:cs typeface="+mn-cs"/>
              </a:rPr>
              <a:t> Вода використовується для вирощування та переробки продуктів харчування (водний слід).</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Слід від землекористування є найбільш помітним на виробничих територіях. Крім того, земля використовується для будівництва переробних заводів та звалищ. Вплив харчових відходів на </a:t>
            </a:r>
            <a:r>
              <a:rPr lang="uk-UA" sz="1200" kern="1200" dirty="0" err="1" smtClean="0">
                <a:solidFill>
                  <a:schemeClr val="tx1"/>
                </a:solidFill>
                <a:effectLst/>
                <a:latin typeface="+mn-lt"/>
                <a:ea typeface="+mn-ea"/>
                <a:cs typeface="+mn-cs"/>
              </a:rPr>
              <a:t>біорізноманіття</a:t>
            </a:r>
            <a:r>
              <a:rPr lang="uk-UA" sz="1200" kern="1200" dirty="0" smtClean="0">
                <a:solidFill>
                  <a:schemeClr val="tx1"/>
                </a:solidFill>
                <a:effectLst/>
                <a:latin typeface="+mn-lt"/>
                <a:ea typeface="+mn-ea"/>
                <a:cs typeface="+mn-cs"/>
              </a:rPr>
              <a:t> також є найвищим на виробничих територіях, де, як ми вже з'ясували, ліси та інші місця проживання вирубуються для створення нових полів і ферм. </a:t>
            </a:r>
            <a:r>
              <a:rPr lang="uk-UA" sz="1200" kern="1200" dirty="0" err="1" smtClean="0">
                <a:solidFill>
                  <a:schemeClr val="tx1"/>
                </a:solidFill>
                <a:effectLst/>
                <a:latin typeface="+mn-lt"/>
                <a:ea typeface="+mn-ea"/>
                <a:cs typeface="+mn-cs"/>
              </a:rPr>
              <a:t>Біорізноманіттю</a:t>
            </a:r>
            <a:r>
              <a:rPr lang="uk-UA" sz="1200" kern="1200" dirty="0" smtClean="0">
                <a:solidFill>
                  <a:schemeClr val="tx1"/>
                </a:solidFill>
                <a:effectLst/>
                <a:latin typeface="+mn-lt"/>
                <a:ea typeface="+mn-ea"/>
                <a:cs typeface="+mn-cs"/>
              </a:rPr>
              <a:t> також загрожують виробничі об’єкти та звалища.</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Оскільки продукти харчування постійно транспортуються, викиди парникових газів мають місце майже на всіх етапах ланцюга постачання продуктів харчування (вуглецевий слід): дизельні двигуни, що використовуються у сільському господарстві, переробні та пакувальні заводи, а також холодильні установки також генерують CO</a:t>
            </a:r>
            <a:r>
              <a:rPr lang="uk-UA" sz="1200" kern="1200" baseline="-25000" dirty="0" smtClean="0">
                <a:solidFill>
                  <a:schemeClr val="tx1"/>
                </a:solidFill>
                <a:effectLst/>
                <a:latin typeface="+mn-lt"/>
                <a:ea typeface="+mn-ea"/>
                <a:cs typeface="+mn-cs"/>
              </a:rPr>
              <a:t>2</a:t>
            </a:r>
            <a:r>
              <a:rPr lang="uk-UA" sz="1200" kern="1200" dirty="0" smtClean="0">
                <a:solidFill>
                  <a:schemeClr val="tx1"/>
                </a:solidFill>
                <a:effectLst/>
                <a:latin typeface="+mn-lt"/>
                <a:ea typeface="+mn-ea"/>
                <a:cs typeface="+mn-cs"/>
              </a:rPr>
              <a:t>. CO</a:t>
            </a:r>
            <a:r>
              <a:rPr lang="uk-UA" sz="1200" kern="1200" baseline="-25000" dirty="0" smtClean="0">
                <a:solidFill>
                  <a:schemeClr val="tx1"/>
                </a:solidFill>
                <a:effectLst/>
                <a:latin typeface="+mn-lt"/>
                <a:ea typeface="+mn-ea"/>
                <a:cs typeface="+mn-cs"/>
              </a:rPr>
              <a:t>2</a:t>
            </a:r>
            <a:r>
              <a:rPr lang="uk-UA" sz="1200" kern="1200" dirty="0" smtClean="0">
                <a:solidFill>
                  <a:schemeClr val="tx1"/>
                </a:solidFill>
                <a:effectLst/>
                <a:latin typeface="+mn-lt"/>
                <a:ea typeface="+mn-ea"/>
                <a:cs typeface="+mn-cs"/>
              </a:rPr>
              <a:t> також виділяється, коли продукти харчування транспортується до магазину і від магазину до нашого будинку.</a:t>
            </a:r>
          </a:p>
          <a:p>
            <a:r>
              <a:rPr lang="uk-UA" sz="1200" kern="1200" dirty="0" smtClean="0">
                <a:solidFill>
                  <a:schemeClr val="tx1"/>
                </a:solidFill>
                <a:effectLst/>
                <a:latin typeface="+mn-lt"/>
                <a:ea typeface="+mn-ea"/>
                <a:cs typeface="+mn-cs"/>
              </a:rPr>
              <a:t>В кінці ланцюга на звалищах не використовуються вода, проте токсини з цих звалищ можуть забруднювати ґрунт і питну воду (водний слід). На звалищах виділяється більше десяти токсичних газів, найнебезпечнішими з яких є метан, що значно підсилює вуглецевий слід харчових відходів.</a:t>
            </a:r>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pPr/>
              <a:t>11</a:t>
            </a:fld>
            <a:endParaRPr lang="uk-UA"/>
          </a:p>
        </p:txBody>
      </p:sp>
    </p:spTree>
    <p:extLst>
      <p:ext uri="{BB962C8B-B14F-4D97-AF65-F5344CB8AC3E}">
        <p14:creationId xmlns:p14="http://schemas.microsoft.com/office/powerpoint/2010/main" xmlns="" val="1871408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Кожен з нас окремо може зробити дуже незначний вклад у вирішення проблеми харчових відходів. Проте всі разом ми можемо зробити багато корисного.</a:t>
            </a:r>
          </a:p>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Харчові відходи виникають через те, що ми кладемо занадто багато їжі на тарілку, купуємо продукти харчування із надлишком, які не встигаємо вчасно споживати, або замовляємо завеликі порції в ресторанах та шкільних кафетеріях.</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pPr/>
              <a:t>12</a:t>
            </a:fld>
            <a:endParaRPr lang="uk-UA"/>
          </a:p>
        </p:txBody>
      </p:sp>
    </p:spTree>
    <p:extLst>
      <p:ext uri="{BB962C8B-B14F-4D97-AF65-F5344CB8AC3E}">
        <p14:creationId xmlns:p14="http://schemas.microsoft.com/office/powerpoint/2010/main" xmlns="" val="670932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Тому нам слід замовляти меншу основну порцію та додаткову, якщо основної недостатньо. Усі залишки продуктів харчування слід помістити в холодильник, щоб доїсти наступного дня, або, якщо це можливо, в морозильник, щоб доїсти пізніше. Подумайте про способи зберігання продуктів харчування, які можуть псуватися, наприклад, заморожування. Овочі можна використати для приготування тушкованого м'яса або смузі. Фрукти, які ось-ось зіпсуються, також можна використати для приготування смузі, соусу </a:t>
            </a:r>
            <a:r>
              <a:rPr lang="uk-UA" sz="1200" kern="1200" dirty="0" err="1" smtClean="0">
                <a:solidFill>
                  <a:schemeClr val="tx1"/>
                </a:solidFill>
                <a:effectLst/>
                <a:latin typeface="+mn-lt"/>
                <a:ea typeface="+mn-ea"/>
                <a:cs typeface="+mn-cs"/>
              </a:rPr>
              <a:t>чатні</a:t>
            </a:r>
            <a:r>
              <a:rPr lang="uk-UA" sz="1200" kern="1200" dirty="0" smtClean="0">
                <a:solidFill>
                  <a:schemeClr val="tx1"/>
                </a:solidFill>
                <a:effectLst/>
                <a:latin typeface="+mn-lt"/>
                <a:ea typeface="+mn-ea"/>
                <a:cs typeface="+mn-cs"/>
              </a:rPr>
              <a:t> або джему. </a:t>
            </a:r>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pPr/>
              <a:t>13</a:t>
            </a:fld>
            <a:endParaRPr lang="uk-UA"/>
          </a:p>
        </p:txBody>
      </p:sp>
    </p:spTree>
    <p:extLst>
      <p:ext uri="{BB962C8B-B14F-4D97-AF65-F5344CB8AC3E}">
        <p14:creationId xmlns:p14="http://schemas.microsoft.com/office/powerpoint/2010/main" xmlns="" val="2333835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Ретельно продумуйте покупки в продуктовому магазині. Складіть список покупок і дотримуйтеся його. Розгляньте можливість придбати овочі та фрукти нестандартної форми. Багато супермаркетів пропонують їх за нижчими цінами, і навіть якщо ціна така ж, вибираючи фрукти дивної форми, ви показуєте власнику супермаркету, що основним критерієм для вас є смак та поживна цінність продукту, а не форма. Коли ви кладете продукти в холодильник або буфет, розмістіть їх так, щоб найсвіжіші продукти лежали в задній частині.</a:t>
            </a:r>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pPr/>
              <a:t>14</a:t>
            </a:fld>
            <a:endParaRPr lang="uk-UA"/>
          </a:p>
        </p:txBody>
      </p:sp>
    </p:spTree>
    <p:extLst>
      <p:ext uri="{BB962C8B-B14F-4D97-AF65-F5344CB8AC3E}">
        <p14:creationId xmlns:p14="http://schemas.microsoft.com/office/powerpoint/2010/main" xmlns="" val="1381410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Частина цих продуктів харчування переробляється на заводах для створення енергії. Частина зіпсованих продуктів харчування згодовується тваринам. Дехто використовує харчові відходи у власних садах для створення компосту.</a:t>
            </a:r>
          </a:p>
          <a:p>
            <a:r>
              <a:rPr lang="uk-UA" sz="1200" kern="1200" dirty="0" smtClean="0">
                <a:solidFill>
                  <a:schemeClr val="tx1"/>
                </a:solidFill>
                <a:effectLst/>
                <a:latin typeface="+mn-lt"/>
                <a:ea typeface="+mn-ea"/>
                <a:cs typeface="+mn-cs"/>
              </a:rPr>
              <a:t>Проте більша частина харчових відходів потрапляє на звалища, де вони розкладаються.</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Часто харчові відходи накопичуються на територіях, які могли б використовуватися для інших цілей. </a:t>
            </a:r>
            <a:r>
              <a:rPr lang="ru-RU" sz="1200" kern="1200" dirty="0" err="1" smtClean="0">
                <a:solidFill>
                  <a:schemeClr val="tx1"/>
                </a:solidFill>
                <a:effectLst/>
                <a:latin typeface="+mn-lt"/>
                <a:ea typeface="+mn-ea"/>
                <a:cs typeface="+mn-cs"/>
              </a:rPr>
              <a:t>Перевезення</a:t>
            </a:r>
            <a:r>
              <a:rPr lang="uk-UA" sz="1200" kern="1200" dirty="0" smtClean="0">
                <a:solidFill>
                  <a:schemeClr val="tx1"/>
                </a:solidFill>
                <a:effectLst/>
                <a:latin typeface="+mn-lt"/>
                <a:ea typeface="+mn-ea"/>
                <a:cs typeface="+mn-cs"/>
              </a:rPr>
              <a:t> таких відходів на звалище потребує значних фінансових витрат та призводить до виникнення CO</a:t>
            </a:r>
            <a:r>
              <a:rPr lang="uk-UA" sz="1200" kern="1200" baseline="-25000" dirty="0" smtClean="0">
                <a:solidFill>
                  <a:schemeClr val="tx1"/>
                </a:solidFill>
                <a:effectLst/>
                <a:latin typeface="+mn-lt"/>
                <a:ea typeface="+mn-ea"/>
                <a:cs typeface="+mn-cs"/>
              </a:rPr>
              <a:t>2</a:t>
            </a:r>
            <a:r>
              <a:rPr lang="uk-UA" sz="1200" kern="1200" dirty="0" smtClean="0">
                <a:solidFill>
                  <a:schemeClr val="tx1"/>
                </a:solidFill>
                <a:effectLst/>
                <a:latin typeface="+mn-lt"/>
                <a:ea typeface="+mn-ea"/>
                <a:cs typeface="+mn-cs"/>
              </a:rPr>
              <a:t>. Харчові відходи розкладаються на звалищах, що призводить до вироблення парникових газів та забруднення навколишнього середовища.</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Утилізація зіпсованих продуктів харчування є лише частиною більшої картини. Давайте розглянемо ланцюг постачання продуктів харчування більш детально.</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pPr/>
              <a:t>3</a:t>
            </a:fld>
            <a:endParaRPr lang="uk-UA"/>
          </a:p>
        </p:txBody>
      </p:sp>
    </p:spTree>
    <p:extLst>
      <p:ext uri="{BB962C8B-B14F-4D97-AF65-F5344CB8AC3E}">
        <p14:creationId xmlns:p14="http://schemas.microsoft.com/office/powerpoint/2010/main" xmlns="" val="325012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Процес того, як їжа з ферми або іншого виробничого об’єкту потрапляє на наш стіл називається ланцюгом постачання продуктів харчування. Він включає в себе усі різноманітні етапи, через які проходять продукти харчування.</a:t>
            </a:r>
          </a:p>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Ланцюг постачання продуктів харчування бере свій початок з фермерського господарства. Фрукти, зерно та овочі вирощують на полі або в теплиці. Тварини вирощуються на фермах або в рибних господарствах.</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Фрукти та овочі доставляються на ринки або переробні пункти, де вони упаковуються, іноді переробляються та готуються до перевезення. Тварин доставляють на бійню, а потім їх м'ясо відправляють в пункти переробки та перевезення.</a:t>
            </a:r>
          </a:p>
          <a:p>
            <a:r>
              <a:rPr lang="uk-UA" sz="1200" kern="1200" dirty="0" smtClean="0">
                <a:solidFill>
                  <a:schemeClr val="tx1"/>
                </a:solidFill>
                <a:effectLst/>
                <a:latin typeface="+mn-lt"/>
                <a:ea typeface="+mn-ea"/>
                <a:cs typeface="+mn-cs"/>
              </a:rPr>
              <a:t>Більшість фруктів, овочів, зернових та м'яса стають частиною різних продуктів. З пакувального центру вони доставляються на завод, де переробляються на готові продукти харчування. Після цього вони знову упаковуються та розподіляються через точки роздрібної торгівлі. На наступному етапі продукти харчування</a:t>
            </a:r>
            <a:r>
              <a:rPr lang="uk-UA" sz="1200" b="1"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доставляють до ресторану, кафетерію або вашого будинку. Теоретично ланцюг постачання продуктів харчування на цьому мав би закінчитися, проте, як ви вже знаєте, багато продуктів харчування не споживаються</a:t>
            </a:r>
            <a:r>
              <a:rPr lang="uk-UA" sz="1200" b="1"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а потім викидаються та потрапляють в систему утилізації харчових відходів.</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Упродовж останніх десятиліть ланцюги постачання продовольчих товарів стали більш глобалізованими. Якщо раніше більша частина продуктів харчування транспортувалась в межах однієї країни або континенту, то сьогодні продукти харчування можуть транспортуватися в будь-яку іншу частину світу.</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П:</a:t>
            </a:r>
            <a:r>
              <a:rPr lang="uk-UA" sz="1200" b="1" i="1" kern="1200" dirty="0" smtClean="0">
                <a:solidFill>
                  <a:schemeClr val="tx1"/>
                </a:solidFill>
                <a:effectLst/>
                <a:latin typeface="+mn-lt"/>
                <a:ea typeface="+mn-ea"/>
                <a:cs typeface="+mn-cs"/>
              </a:rPr>
              <a:t> Які переваги та проблеми виникають у зв'язку із глобалізацією ланцюга постачання продуктів харчування?</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В:</a:t>
            </a:r>
            <a:r>
              <a:rPr lang="uk-UA" sz="1200" b="1" i="1" kern="1200" dirty="0" smtClean="0">
                <a:solidFill>
                  <a:schemeClr val="tx1"/>
                </a:solidFill>
                <a:effectLst/>
                <a:latin typeface="+mn-lt"/>
                <a:ea typeface="+mn-ea"/>
                <a:cs typeface="+mn-cs"/>
              </a:rPr>
              <a:t> Серед переваг є той факт, що компанії можуть виробляти продукти харчування там, де це найдешевше, щоб знизити ціни для кінцевого споживача. Глобальні ланцюги забезпечують широкий асортимент продуктів харчування. Найбільшими проблемами є викиди парникових газів в результаті транспортування продуктів харчування, що призводить до глобальних змін клімату. Крім того важко відстежувати та документувати походження продуктів харчування, їх безпеку та якість.</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Давайте розглянемо проблеми харчових відходів та втрати харчових продуктів, які можуть виникати на різних етапах в ланцюзі постачання продуктів харчування.</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pPr/>
              <a:t>4</a:t>
            </a:fld>
            <a:endParaRPr lang="uk-UA"/>
          </a:p>
        </p:txBody>
      </p:sp>
    </p:spTree>
    <p:extLst>
      <p:ext uri="{BB962C8B-B14F-4D97-AF65-F5344CB8AC3E}">
        <p14:creationId xmlns:p14="http://schemas.microsoft.com/office/powerpoint/2010/main" xmlns="" val="1682062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Для виробництва, розповсюдження та приготування продуктів харчування витрачається паливо та електроенергія, що призводить до виникнення парникових газів, наприклад, CO</a:t>
            </a:r>
            <a:r>
              <a:rPr lang="uk-UA" sz="1200" kern="1200" baseline="-25000" dirty="0" smtClean="0">
                <a:solidFill>
                  <a:schemeClr val="tx1"/>
                </a:solidFill>
                <a:effectLst/>
                <a:latin typeface="+mn-lt"/>
                <a:ea typeface="+mn-ea"/>
                <a:cs typeface="+mn-cs"/>
              </a:rPr>
              <a:t>2</a:t>
            </a:r>
            <a:r>
              <a:rPr lang="uk-UA" sz="1200" kern="1200" dirty="0" smtClean="0">
                <a:solidFill>
                  <a:schemeClr val="tx1"/>
                </a:solidFill>
                <a:effectLst/>
                <a:latin typeface="+mn-lt"/>
                <a:ea typeface="+mn-ea"/>
                <a:cs typeface="+mn-cs"/>
              </a:rPr>
              <a:t>, метану і азоту. Щорічно при виробництві, переробці, зберіганні та транспортуванні продуктів харчування, які згодом псуються чи викидаються, а потім розкладаються на звалищах, генерується 3,3 </a:t>
            </a:r>
            <a:r>
              <a:rPr lang="uk-UA" sz="1200" kern="1200" dirty="0" err="1" smtClean="0">
                <a:solidFill>
                  <a:schemeClr val="tx1"/>
                </a:solidFill>
                <a:effectLst/>
                <a:latin typeface="+mn-lt"/>
                <a:ea typeface="+mn-ea"/>
                <a:cs typeface="+mn-cs"/>
              </a:rPr>
              <a:t>гігатонни</a:t>
            </a:r>
            <a:r>
              <a:rPr lang="uk-UA" sz="1200" kern="1200" dirty="0" smtClean="0">
                <a:solidFill>
                  <a:schemeClr val="tx1"/>
                </a:solidFill>
                <a:effectLst/>
                <a:latin typeface="+mn-lt"/>
                <a:ea typeface="+mn-ea"/>
                <a:cs typeface="+mn-cs"/>
              </a:rPr>
              <a:t> парникових газів.</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П:</a:t>
            </a:r>
            <a:r>
              <a:rPr lang="uk-UA" sz="1200" b="1" i="1" kern="1200" dirty="0" smtClean="0">
                <a:solidFill>
                  <a:schemeClr val="tx1"/>
                </a:solidFill>
                <a:effectLst/>
                <a:latin typeface="+mn-lt"/>
                <a:ea typeface="+mn-ea"/>
                <a:cs typeface="+mn-cs"/>
              </a:rPr>
              <a:t> Чому при виробництві продуктів харчування виробляється велика кількість парникових газів?</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В:</a:t>
            </a:r>
            <a:r>
              <a:rPr lang="uk-UA" sz="1200" b="1" i="1" kern="1200" dirty="0" smtClean="0">
                <a:solidFill>
                  <a:schemeClr val="tx1"/>
                </a:solidFill>
                <a:effectLst/>
                <a:latin typeface="+mn-lt"/>
                <a:ea typeface="+mn-ea"/>
                <a:cs typeface="+mn-cs"/>
              </a:rPr>
              <a:t> Багато CO</a:t>
            </a:r>
            <a:r>
              <a:rPr lang="uk-UA" sz="1200" b="1" i="1" kern="1200" baseline="-25000" dirty="0" smtClean="0">
                <a:solidFill>
                  <a:schemeClr val="tx1"/>
                </a:solidFill>
                <a:effectLst/>
                <a:latin typeface="+mn-lt"/>
                <a:ea typeface="+mn-ea"/>
                <a:cs typeface="+mn-cs"/>
              </a:rPr>
              <a:t>2</a:t>
            </a:r>
            <a:r>
              <a:rPr lang="uk-UA" sz="1200" b="1" i="1" kern="1200" dirty="0" smtClean="0">
                <a:solidFill>
                  <a:schemeClr val="tx1"/>
                </a:solidFill>
                <a:effectLst/>
                <a:latin typeface="+mn-lt"/>
                <a:ea typeface="+mn-ea"/>
                <a:cs typeface="+mn-cs"/>
              </a:rPr>
              <a:t> виробляється в сільському господарстві, зокрема, при оранці, збиранні врожаю і, звичайно, транспортуванні продуктів харчування по всьому світу. Обробка сільськогосподарських культур азотними добривами вивільняє у ґрунт і повітря окис азоту – парниковий газ, який в 300 разів більш шкідливий, ніж CO</a:t>
            </a:r>
            <a:r>
              <a:rPr lang="uk-UA" sz="1200" b="1" i="1" kern="1200" baseline="-25000" dirty="0" smtClean="0">
                <a:solidFill>
                  <a:schemeClr val="tx1"/>
                </a:solidFill>
                <a:effectLst/>
                <a:latin typeface="+mn-lt"/>
                <a:ea typeface="+mn-ea"/>
                <a:cs typeface="+mn-cs"/>
              </a:rPr>
              <a:t>2</a:t>
            </a:r>
            <a:r>
              <a:rPr lang="uk-UA" sz="1200" b="1" i="1" kern="1200" dirty="0" smtClean="0">
                <a:solidFill>
                  <a:schemeClr val="tx1"/>
                </a:solidFill>
                <a:effectLst/>
                <a:latin typeface="+mn-lt"/>
                <a:ea typeface="+mn-ea"/>
                <a:cs typeface="+mn-cs"/>
              </a:rPr>
              <a:t>, і є основним </a:t>
            </a:r>
            <a:r>
              <a:rPr lang="uk-UA" sz="1200" b="1" i="1" kern="1200" dirty="0" err="1" smtClean="0">
                <a:solidFill>
                  <a:schemeClr val="tx1"/>
                </a:solidFill>
                <a:effectLst/>
                <a:latin typeface="+mn-lt"/>
                <a:ea typeface="+mn-ea"/>
                <a:cs typeface="+mn-cs"/>
              </a:rPr>
              <a:t>озоноруйнівним</a:t>
            </a:r>
            <a:r>
              <a:rPr lang="uk-UA" sz="1200" b="1" i="1" kern="1200" dirty="0" smtClean="0">
                <a:solidFill>
                  <a:schemeClr val="tx1"/>
                </a:solidFill>
                <a:effectLst/>
                <a:latin typeface="+mn-lt"/>
                <a:ea typeface="+mn-ea"/>
                <a:cs typeface="+mn-cs"/>
              </a:rPr>
              <a:t> хімічним елементом. При зберіганні та переробці продуктів харчування потрібна значна кількість електроенергії. На цьому етапі вивільняється значна кількість парникових газів. Крім того, при розкладанні продуктів харчування вивільняється метан та інші парникові гази. Це явище також має місце у тваринництві.</a:t>
            </a:r>
            <a:endParaRPr lang="ru-RU" sz="1200" kern="1200" dirty="0" smtClean="0">
              <a:solidFill>
                <a:schemeClr val="tx1"/>
              </a:solidFill>
              <a:effectLst/>
              <a:latin typeface="+mn-lt"/>
              <a:ea typeface="+mn-ea"/>
              <a:cs typeface="+mn-cs"/>
            </a:endParaRPr>
          </a:p>
          <a:p>
            <a:endParaRPr lang="uk-UA" dirty="0" smtClean="0"/>
          </a:p>
          <a:p>
            <a:r>
              <a:rPr lang="uk-UA" sz="1200" kern="1200" dirty="0" smtClean="0">
                <a:solidFill>
                  <a:schemeClr val="tx1"/>
                </a:solidFill>
                <a:effectLst/>
                <a:latin typeface="+mn-lt"/>
                <a:ea typeface="+mn-ea"/>
                <a:cs typeface="+mn-cs"/>
              </a:rPr>
              <a:t>Таким чином створюється вуглецевий слід, який перевищує слід будь-якої країни, за винятком Китаю та США. Це означає, що якби втрачалось чи псувалось менше продуктів харчування, можна було б скоротити кількість викидів парникових газів та ефективніше боротися зі змінами клімату.</a:t>
            </a:r>
          </a:p>
          <a:p>
            <a:endParaRPr lang="uk-U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П:</a:t>
            </a:r>
            <a:r>
              <a:rPr lang="uk-UA" sz="1200" b="1" i="1" kern="1200" dirty="0" smtClean="0">
                <a:solidFill>
                  <a:schemeClr val="tx1"/>
                </a:solidFill>
                <a:effectLst/>
                <a:latin typeface="+mn-lt"/>
                <a:ea typeface="+mn-ea"/>
                <a:cs typeface="+mn-cs"/>
              </a:rPr>
              <a:t> Що таке вуглецевий слід?</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В</a:t>
            </a:r>
            <a:r>
              <a:rPr lang="it-IT" sz="1200" b="1" i="1" kern="1200" dirty="0" smtClean="0">
                <a:solidFill>
                  <a:schemeClr val="tx1"/>
                </a:solidFill>
                <a:effectLst/>
                <a:latin typeface="+mn-lt"/>
                <a:ea typeface="+mn-ea"/>
                <a:cs typeface="+mn-cs"/>
              </a:rPr>
              <a:t>:</a:t>
            </a:r>
            <a:r>
              <a:rPr lang="uk-UA" sz="1200" b="1" i="1" kern="1200" dirty="0" smtClean="0">
                <a:solidFill>
                  <a:schemeClr val="tx1"/>
                </a:solidFill>
                <a:effectLst/>
                <a:latin typeface="+mn-lt"/>
                <a:ea typeface="+mn-ea"/>
                <a:cs typeface="+mn-cs"/>
              </a:rPr>
              <a:t> Вуглецевий слід — це те, що ми називаємо загальною кількістю парникових газів, що виділяються з одного джерела (наприклад, людиною, організацією, продуктом або під час певної події).</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pPr/>
              <a:t>5</a:t>
            </a:fld>
            <a:endParaRPr lang="uk-UA"/>
          </a:p>
        </p:txBody>
      </p:sp>
    </p:spTree>
    <p:extLst>
      <p:ext uri="{BB962C8B-B14F-4D97-AF65-F5344CB8AC3E}">
        <p14:creationId xmlns:p14="http://schemas.microsoft.com/office/powerpoint/2010/main" xmlns="" val="23128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Земля загорнута в кілька шарів того, що ми називаємо парниковими газами. Разом вони складають атмосферу. Атмосфера Землі не дає їй охолонути в космосі: вона пропускає окремі сонячні промені та затримує частину тепла біля поверхні. Парникові гази виникають природнім шляхом, і без них не було б життя на Землі. Однак люди виробляють все більше і більше парникових газів у промисловості, сільському господарстві, на підприємствах з утилізації відходів і спалювання викопного палива, при використанні автомобілів та на вугільних електростанціях. Парникові гази, які ми виробляємо, розбалансували природну атмосферу і призвели до зміни клімату: занадто великий об'єм цих газів зараз знаходиться в атмосфері, і не все тепло, яке повинно залишати поверхню Землю, надходить в космос. Зміна клімату призводить до перегрівання поверхні нашої планети. Якщо ми будемо продовжувати виробляти таку велику кількість парникових газів, значна кількість льоду, що знаходиться на поверхні Землі, розтане, що призведе до підвищення рівня моря та зменшення площі землі для проживання людей і тварин. Погодні умови стануть екстремальними. Деякі тварини і рослини не витримають нових температур, і багатьом людям буде важче вирощувати їжу та знаходити місця для проживання. Швидше за все, ризик виникнення конфліктів також зростатиме через конкуренцію за землю, воду і продовольство.</a:t>
            </a:r>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pPr/>
              <a:t>6</a:t>
            </a:fld>
            <a:endParaRPr lang="uk-UA"/>
          </a:p>
        </p:txBody>
      </p:sp>
    </p:spTree>
    <p:extLst>
      <p:ext uri="{BB962C8B-B14F-4D97-AF65-F5344CB8AC3E}">
        <p14:creationId xmlns:p14="http://schemas.microsoft.com/office/powerpoint/2010/main" xmlns="" val="1226957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Іншою проблемою є слід від землекористування, тобто кількість землі, яка використовується для вирощування продуктів харчування, які згодом стають відходами. Продукти харчування, які згодом втрачаються або псуються, вирощуються на приблизно 1,4 млрд. га землі. Якщо порівнювати цю площу з поверхнею найбільших країн світу, то вона поступається тільки загальній площі суші Російської Федерації. Територія, на якій вирощуються продукти харчування, які згодом втрачаються або псуються, значно перевищує територію Китаю або Канади.</a:t>
            </a:r>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pPr/>
              <a:t>7</a:t>
            </a:fld>
            <a:endParaRPr lang="uk-UA"/>
          </a:p>
        </p:txBody>
      </p:sp>
    </p:spTree>
    <p:extLst>
      <p:ext uri="{BB962C8B-B14F-4D97-AF65-F5344CB8AC3E}">
        <p14:creationId xmlns:p14="http://schemas.microsoft.com/office/powerpoint/2010/main" xmlns="" val="117293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Те, як ми вирощуємо продукти харчування, також може становити серйозну загрозу </a:t>
            </a:r>
            <a:r>
              <a:rPr lang="uk-UA" sz="1200" kern="1200" dirty="0" err="1" smtClean="0">
                <a:solidFill>
                  <a:schemeClr val="tx1"/>
                </a:solidFill>
                <a:effectLst/>
                <a:latin typeface="+mn-lt"/>
                <a:ea typeface="+mn-ea"/>
                <a:cs typeface="+mn-cs"/>
              </a:rPr>
              <a:t>біорізноманіттю</a:t>
            </a:r>
            <a:r>
              <a:rPr lang="uk-UA" sz="1200" kern="1200" dirty="0" smtClean="0">
                <a:solidFill>
                  <a:schemeClr val="tx1"/>
                </a:solidFill>
                <a:effectLst/>
                <a:latin typeface="+mn-lt"/>
                <a:ea typeface="+mn-ea"/>
                <a:cs typeface="+mn-cs"/>
              </a:rPr>
              <a:t>.</a:t>
            </a:r>
          </a:p>
          <a:p>
            <a:endParaRPr lang="ru-RU" sz="1200" b="1" i="1" kern="1200" dirty="0" smtClean="0">
              <a:solidFill>
                <a:schemeClr val="tx1"/>
              </a:solidFill>
              <a:effectLst/>
              <a:latin typeface="+mn-lt"/>
              <a:ea typeface="+mn-ea"/>
              <a:cs typeface="+mn-cs"/>
            </a:endParaRPr>
          </a:p>
          <a:p>
            <a:r>
              <a:rPr lang="ru-RU" sz="1200" b="1" i="1" kern="1200" dirty="0" smtClean="0">
                <a:solidFill>
                  <a:schemeClr val="tx1"/>
                </a:solidFill>
                <a:effectLst/>
                <a:latin typeface="+mn-lt"/>
                <a:ea typeface="+mn-ea"/>
                <a:cs typeface="+mn-cs"/>
              </a:rPr>
              <a:t>П:</a:t>
            </a:r>
            <a:r>
              <a:rPr lang="uk-UA" sz="1200" b="1" i="1" kern="1200" dirty="0" smtClean="0">
                <a:solidFill>
                  <a:schemeClr val="tx1"/>
                </a:solidFill>
                <a:effectLst/>
                <a:latin typeface="+mn-lt"/>
                <a:ea typeface="+mn-ea"/>
                <a:cs typeface="+mn-cs"/>
              </a:rPr>
              <a:t> Чи знаєте ви, що таке </a:t>
            </a:r>
            <a:r>
              <a:rPr lang="uk-UA" sz="1200" b="1" i="1" kern="1200" dirty="0" err="1" smtClean="0">
                <a:solidFill>
                  <a:schemeClr val="tx1"/>
                </a:solidFill>
                <a:effectLst/>
                <a:latin typeface="+mn-lt"/>
                <a:ea typeface="+mn-ea"/>
                <a:cs typeface="+mn-cs"/>
              </a:rPr>
              <a:t>біорізноманіття</a:t>
            </a:r>
            <a:r>
              <a:rPr lang="uk-UA" sz="1200" b="1" i="1"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r>
              <a:rPr lang="uk-UA" sz="1200" b="1" i="1" kern="1200" dirty="0" smtClean="0">
                <a:solidFill>
                  <a:schemeClr val="tx1"/>
                </a:solidFill>
                <a:effectLst/>
                <a:latin typeface="+mn-lt"/>
                <a:ea typeface="+mn-ea"/>
                <a:cs typeface="+mn-cs"/>
              </a:rPr>
              <a:t>В: Термін «</a:t>
            </a:r>
            <a:r>
              <a:rPr lang="uk-UA" sz="1200" b="1" i="1" kern="1200" dirty="0" err="1" smtClean="0">
                <a:solidFill>
                  <a:schemeClr val="tx1"/>
                </a:solidFill>
                <a:effectLst/>
                <a:latin typeface="+mn-lt"/>
                <a:ea typeface="+mn-ea"/>
                <a:cs typeface="+mn-cs"/>
              </a:rPr>
              <a:t>біорізноманіття</a:t>
            </a:r>
            <a:r>
              <a:rPr lang="uk-UA" sz="1200" b="1" i="1" kern="1200" dirty="0" smtClean="0">
                <a:solidFill>
                  <a:schemeClr val="tx1"/>
                </a:solidFill>
                <a:effectLst/>
                <a:latin typeface="+mn-lt"/>
                <a:ea typeface="+mn-ea"/>
                <a:cs typeface="+mn-cs"/>
              </a:rPr>
              <a:t>» стосується різноманітності життя на Землі на всіх рівнях — від генетичного до </a:t>
            </a:r>
            <a:r>
              <a:rPr lang="uk-UA" sz="1200" b="1" i="1" kern="1200" dirty="0" err="1" smtClean="0">
                <a:solidFill>
                  <a:schemeClr val="tx1"/>
                </a:solidFill>
                <a:effectLst/>
                <a:latin typeface="+mn-lt"/>
                <a:ea typeface="+mn-ea"/>
                <a:cs typeface="+mn-cs"/>
              </a:rPr>
              <a:t>екосистемного</a:t>
            </a:r>
            <a:r>
              <a:rPr lang="uk-UA" sz="1200" b="1" i="1" kern="1200" dirty="0" smtClean="0">
                <a:solidFill>
                  <a:schemeClr val="tx1"/>
                </a:solidFill>
                <a:effectLst/>
                <a:latin typeface="+mn-lt"/>
                <a:ea typeface="+mn-ea"/>
                <a:cs typeface="+mn-cs"/>
              </a:rPr>
              <a:t>. Усі живі організми відіграють певну роль у навколишньому середовищі, тому дуже важливо мінімізувати втручання у функціонування екосистем.</a:t>
            </a:r>
            <a:endParaRPr lang="ru-RU" sz="1200" kern="1200" dirty="0" smtClean="0">
              <a:solidFill>
                <a:schemeClr val="tx1"/>
              </a:solidFill>
              <a:effectLst/>
              <a:latin typeface="+mn-lt"/>
              <a:ea typeface="+mn-ea"/>
              <a:cs typeface="+mn-cs"/>
            </a:endParaRPr>
          </a:p>
          <a:p>
            <a:endParaRPr lang="uk-U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Ліси також вирубуються, щоб очистити простір для польових культур. Через цей процес, який називається </a:t>
            </a:r>
            <a:r>
              <a:rPr lang="uk-UA" sz="1200" kern="1200" dirty="0" err="1" smtClean="0">
                <a:solidFill>
                  <a:schemeClr val="tx1"/>
                </a:solidFill>
                <a:effectLst/>
                <a:latin typeface="+mn-lt"/>
                <a:ea typeface="+mn-ea"/>
                <a:cs typeface="+mn-cs"/>
              </a:rPr>
              <a:t>знеліснення</a:t>
            </a:r>
            <a:r>
              <a:rPr lang="uk-UA" sz="1200" kern="1200" dirty="0" smtClean="0">
                <a:solidFill>
                  <a:schemeClr val="tx1"/>
                </a:solidFill>
                <a:effectLst/>
                <a:latin typeface="+mn-lt"/>
                <a:ea typeface="+mn-ea"/>
                <a:cs typeface="+mn-cs"/>
              </a:rPr>
              <a:t>, багато тварин втрачають домівки та перебувають під загрозою вимирання. Більше того, рослини в цих лісах гинуть, що посилює проблеми, пов'язані з CO</a:t>
            </a:r>
            <a:r>
              <a:rPr lang="uk-UA" sz="1200" kern="1200" baseline="-25000" dirty="0" smtClean="0">
                <a:solidFill>
                  <a:schemeClr val="tx1"/>
                </a:solidFill>
                <a:effectLst/>
                <a:latin typeface="+mn-lt"/>
                <a:ea typeface="+mn-ea"/>
                <a:cs typeface="+mn-cs"/>
              </a:rPr>
              <a:t>2</a:t>
            </a:r>
            <a:r>
              <a:rPr lang="uk-UA" sz="1200" kern="1200" dirty="0" smtClean="0">
                <a:solidFill>
                  <a:schemeClr val="tx1"/>
                </a:solidFill>
                <a:effectLst/>
                <a:latin typeface="+mn-lt"/>
                <a:ea typeface="+mn-ea"/>
                <a:cs typeface="+mn-cs"/>
              </a:rPr>
              <a:t> та викидами інших парникових газів.</a:t>
            </a:r>
            <a:endParaRPr lang="ru-RU" sz="1200" kern="1200" dirty="0" smtClean="0">
              <a:solidFill>
                <a:schemeClr val="tx1"/>
              </a:solidFill>
              <a:effectLst/>
              <a:latin typeface="+mn-lt"/>
              <a:ea typeface="+mn-ea"/>
              <a:cs typeface="+mn-cs"/>
            </a:endParaRPr>
          </a:p>
          <a:p>
            <a:endParaRPr lang="uk-UA" dirty="0" smtClean="0"/>
          </a:p>
          <a:p>
            <a:r>
              <a:rPr lang="ru-RU" sz="1200" b="1" i="1" kern="1200" dirty="0" smtClean="0">
                <a:solidFill>
                  <a:schemeClr val="tx1"/>
                </a:solidFill>
                <a:effectLst/>
                <a:latin typeface="+mn-lt"/>
                <a:ea typeface="+mn-ea"/>
                <a:cs typeface="+mn-cs"/>
              </a:rPr>
              <a:t>П:</a:t>
            </a:r>
            <a:r>
              <a:rPr lang="uk-UA" sz="1200" b="1" i="1" kern="1200" dirty="0" smtClean="0">
                <a:solidFill>
                  <a:schemeClr val="tx1"/>
                </a:solidFill>
                <a:effectLst/>
                <a:latin typeface="+mn-lt"/>
                <a:ea typeface="+mn-ea"/>
                <a:cs typeface="+mn-cs"/>
              </a:rPr>
              <a:t> Чому вирубування лісів призводить до зміни клімату?</a:t>
            </a:r>
            <a:endParaRPr lang="ru-RU" sz="1200" kern="1200" dirty="0" smtClean="0">
              <a:solidFill>
                <a:schemeClr val="tx1"/>
              </a:solidFill>
              <a:effectLst/>
              <a:latin typeface="+mn-lt"/>
              <a:ea typeface="+mn-ea"/>
              <a:cs typeface="+mn-cs"/>
            </a:endParaRPr>
          </a:p>
          <a:p>
            <a:r>
              <a:rPr lang="ru-RU" sz="1200" b="1" i="1" kern="1200" dirty="0" smtClean="0">
                <a:solidFill>
                  <a:schemeClr val="tx1"/>
                </a:solidFill>
                <a:effectLst/>
                <a:latin typeface="+mn-lt"/>
                <a:ea typeface="+mn-ea"/>
                <a:cs typeface="+mn-cs"/>
              </a:rPr>
              <a:t>В:</a:t>
            </a:r>
            <a:r>
              <a:rPr lang="uk-UA" sz="1200" b="1" i="1" kern="1200" dirty="0" smtClean="0">
                <a:solidFill>
                  <a:schemeClr val="tx1"/>
                </a:solidFill>
                <a:effectLst/>
                <a:latin typeface="+mn-lt"/>
                <a:ea typeface="+mn-ea"/>
                <a:cs typeface="+mn-cs"/>
              </a:rPr>
              <a:t> Рослини використовують сонячне світло та CO</a:t>
            </a:r>
            <a:r>
              <a:rPr lang="uk-UA" sz="1200" b="1" i="1" kern="1200" baseline="-25000" dirty="0" smtClean="0">
                <a:solidFill>
                  <a:schemeClr val="tx1"/>
                </a:solidFill>
                <a:effectLst/>
                <a:latin typeface="+mn-lt"/>
                <a:ea typeface="+mn-ea"/>
                <a:cs typeface="+mn-cs"/>
              </a:rPr>
              <a:t>2</a:t>
            </a:r>
            <a:r>
              <a:rPr lang="uk-UA" sz="1200" b="1" i="1" kern="1200" dirty="0" smtClean="0">
                <a:solidFill>
                  <a:schemeClr val="tx1"/>
                </a:solidFill>
                <a:effectLst/>
                <a:latin typeface="+mn-lt"/>
                <a:ea typeface="+mn-ea"/>
                <a:cs typeface="+mn-cs"/>
              </a:rPr>
              <a:t> для виробництва енергії. Під час цього процесу вони виділяють кисень. Рослини фільтрують повітря, споживаючи СО</a:t>
            </a:r>
            <a:r>
              <a:rPr lang="uk-UA" sz="1200" b="1" i="1" kern="1200" baseline="-25000" dirty="0" smtClean="0">
                <a:solidFill>
                  <a:schemeClr val="tx1"/>
                </a:solidFill>
                <a:effectLst/>
                <a:latin typeface="+mn-lt"/>
                <a:ea typeface="+mn-ea"/>
                <a:cs typeface="+mn-cs"/>
              </a:rPr>
              <a:t>2</a:t>
            </a:r>
            <a:r>
              <a:rPr lang="uk-UA" sz="1200" b="1" i="1" kern="1200" dirty="0" smtClean="0">
                <a:solidFill>
                  <a:schemeClr val="tx1"/>
                </a:solidFill>
                <a:effectLst/>
                <a:latin typeface="+mn-lt"/>
                <a:ea typeface="+mn-ea"/>
                <a:cs typeface="+mn-cs"/>
              </a:rPr>
              <a:t>. Коли ми вирубуємо ліси, зникає природний фільтр який перетворює СО</a:t>
            </a:r>
            <a:r>
              <a:rPr lang="uk-UA" sz="1200" b="1" i="1" kern="1200" baseline="-25000" dirty="0" smtClean="0">
                <a:solidFill>
                  <a:schemeClr val="tx1"/>
                </a:solidFill>
                <a:effectLst/>
                <a:latin typeface="+mn-lt"/>
                <a:ea typeface="+mn-ea"/>
                <a:cs typeface="+mn-cs"/>
              </a:rPr>
              <a:t>2</a:t>
            </a:r>
            <a:r>
              <a:rPr lang="uk-UA" sz="1200" b="1" i="1" kern="1200" dirty="0" smtClean="0">
                <a:solidFill>
                  <a:schemeClr val="tx1"/>
                </a:solidFill>
                <a:effectLst/>
                <a:latin typeface="+mn-lt"/>
                <a:ea typeface="+mn-ea"/>
                <a:cs typeface="+mn-cs"/>
              </a:rPr>
              <a:t> в О</a:t>
            </a:r>
            <a:r>
              <a:rPr lang="uk-UA" sz="1200" b="1" i="1" kern="1200" baseline="-25000" dirty="0" smtClean="0">
                <a:solidFill>
                  <a:schemeClr val="tx1"/>
                </a:solidFill>
                <a:effectLst/>
                <a:latin typeface="+mn-lt"/>
                <a:ea typeface="+mn-ea"/>
                <a:cs typeface="+mn-cs"/>
              </a:rPr>
              <a:t>2</a:t>
            </a:r>
            <a:r>
              <a:rPr lang="uk-UA" sz="1200" b="1" i="1"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pPr/>
              <a:t>8</a:t>
            </a:fld>
            <a:endParaRPr lang="uk-UA"/>
          </a:p>
        </p:txBody>
      </p:sp>
    </p:spTree>
    <p:extLst>
      <p:ext uri="{BB962C8B-B14F-4D97-AF65-F5344CB8AC3E}">
        <p14:creationId xmlns:p14="http://schemas.microsoft.com/office/powerpoint/2010/main" xmlns="" val="1827557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Якщо ми не змінимо наше ставлення до продуктів харчування, кількість проблем, пов'язаних із втратою продуктів харчування та їх відходами, значно збільшиться в майбутньому: Кількість населення на планеті безупинно зростає, тому ми повинні значно покращити методи вирощування та використання продуктів харчування, щоб мати можливість прогодувати людство у майбутньому. Зменшення кількості харчових відходів допоможе вирішити проблему голоду на планеті</a:t>
            </a:r>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pPr/>
              <a:t>9</a:t>
            </a:fld>
            <a:endParaRPr lang="uk-UA"/>
          </a:p>
        </p:txBody>
      </p:sp>
    </p:spTree>
    <p:extLst>
      <p:ext uri="{BB962C8B-B14F-4D97-AF65-F5344CB8AC3E}">
        <p14:creationId xmlns:p14="http://schemas.microsoft.com/office/powerpoint/2010/main" xmlns="" val="3297164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П:</a:t>
            </a:r>
            <a:r>
              <a:rPr lang="uk-UA" sz="1200" b="1" i="1" kern="1200" dirty="0" smtClean="0">
                <a:solidFill>
                  <a:schemeClr val="tx1"/>
                </a:solidFill>
                <a:effectLst/>
                <a:latin typeface="+mn-lt"/>
                <a:ea typeface="+mn-ea"/>
                <a:cs typeface="+mn-cs"/>
              </a:rPr>
              <a:t> Як ви гадаєте, на яку ланку ланцюга постачання продуктів харчування  найбільше впливає індивідуальний слід?</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pPr/>
              <a:t>10</a:t>
            </a:fld>
            <a:endParaRPr lang="uk-UA"/>
          </a:p>
        </p:txBody>
      </p:sp>
    </p:spTree>
    <p:extLst>
      <p:ext uri="{BB962C8B-B14F-4D97-AF65-F5344CB8AC3E}">
        <p14:creationId xmlns:p14="http://schemas.microsoft.com/office/powerpoint/2010/main" xmlns="" val="1802791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F664C6A-8ACE-4BC7-A129-07710A905ABF}" type="datetime1">
              <a:rPr lang="ru-RU" smtClean="0"/>
              <a:pPr/>
              <a:t>26.02.2021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pic>
        <p:nvPicPr>
          <p:cNvPr id="7" name="image29.png"/>
          <p:cNvPicPr/>
          <p:nvPr userDrawn="1"/>
        </p:nvPicPr>
        <p:blipFill>
          <a:blip r:embed="rId2" cstate="print"/>
          <a:stretch>
            <a:fillRect/>
          </a:stretch>
        </p:blipFill>
        <p:spPr>
          <a:xfrm>
            <a:off x="0" y="0"/>
            <a:ext cx="9144000" cy="66693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E76947-C3E8-428E-8908-8F27CF4570B4}" type="datetime1">
              <a:rPr lang="ru-RU" smtClean="0"/>
              <a:pPr/>
              <a:t>26.02.2021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46410D-7243-42A7-9121-1DB6FBCAFD44}" type="datetime1">
              <a:rPr lang="ru-RU" smtClean="0"/>
              <a:pPr/>
              <a:t>26.02.2021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9A4870-0BD9-4FC9-AD60-2136A4D19EC0}" type="datetime1">
              <a:rPr lang="ru-RU" smtClean="0"/>
              <a:pPr/>
              <a:t>26.02.2021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18C0188-C998-444A-880A-32A905F1ED93}" type="datetime1">
              <a:rPr lang="ru-RU" smtClean="0"/>
              <a:pPr/>
              <a:t>26.02.2021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D096AB-AAB7-4203-B631-D39A224B0721}" type="datetime1">
              <a:rPr lang="ru-RU" smtClean="0"/>
              <a:pPr/>
              <a:t>26.02.2021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3E276A-4A04-4B44-9C6B-6773295671AE}" type="datetime1">
              <a:rPr lang="ru-RU" smtClean="0"/>
              <a:pPr/>
              <a:t>26.02.2021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80FD326-45FC-487E-9982-AD8C73C373C6}" type="datetime1">
              <a:rPr lang="ru-RU" smtClean="0"/>
              <a:pPr/>
              <a:t>26.02.2021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6FB753-2BA6-48CB-A4BA-F2BEEB9BDDC1}" type="datetime1">
              <a:rPr lang="ru-RU" smtClean="0"/>
              <a:pPr/>
              <a:t>26.02.2021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D675EF-A896-4630-9A07-7C3C1EEE7146}" type="datetime1">
              <a:rPr lang="ru-RU" smtClean="0"/>
              <a:pPr/>
              <a:t>26.02.2021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A0989F-7EE9-41F9-87E5-5256971122D4}" type="datetime1">
              <a:rPr lang="ru-RU" smtClean="0"/>
              <a:pPr/>
              <a:t>26.02.2021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16D0D-E240-41FA-AD96-78810D56E566}" type="datetime1">
              <a:rPr lang="ru-RU" smtClean="0"/>
              <a:pPr/>
              <a:t>26.02.2021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11760" y="1340768"/>
            <a:ext cx="4464496" cy="3312367"/>
          </a:xfrm>
          <a:solidFill>
            <a:schemeClr val="bg1">
              <a:lumMod val="85000"/>
            </a:schemeClr>
          </a:solidFill>
        </p:spPr>
        <p:txBody>
          <a:bodyPr>
            <a:noAutofit/>
          </a:bodyPr>
          <a:lstStyle/>
          <a:p>
            <a:r>
              <a:rPr lang="uk-UA" sz="3600" b="1" dirty="0" smtClean="0"/>
              <a:t/>
            </a:r>
            <a:br>
              <a:rPr lang="uk-UA" sz="3600" b="1" dirty="0" smtClean="0"/>
            </a:br>
            <a:r>
              <a:rPr lang="uk-UA" sz="3600" b="1" dirty="0" smtClean="0"/>
              <a:t>«</a:t>
            </a:r>
            <a:r>
              <a:rPr lang="en-US" sz="3600" b="1" dirty="0" smtClean="0"/>
              <a:t>Do Good</a:t>
            </a:r>
            <a:r>
              <a:rPr lang="uk-UA" sz="3600" b="1" dirty="0" smtClean="0"/>
              <a:t>: </a:t>
            </a:r>
            <a:r>
              <a:rPr lang="en-US" sz="3600" b="1" dirty="0" smtClean="0"/>
              <a:t>Save Food</a:t>
            </a:r>
            <a:r>
              <a:rPr lang="uk-UA" sz="3600" b="1" dirty="0" smtClean="0"/>
              <a:t>»</a:t>
            </a:r>
            <a:endParaRPr lang="uk-UA" sz="3600" b="1"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1</a:t>
            </a:fld>
            <a:endParaRPr lang="ru-RU"/>
          </a:p>
        </p:txBody>
      </p:sp>
    </p:spTree>
    <p:extLst>
      <p:ext uri="{BB962C8B-B14F-4D97-AF65-F5344CB8AC3E}">
        <p14:creationId xmlns:p14="http://schemas.microsoft.com/office/powerpoint/2010/main" xmlns="" val="4258612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mtClean="0"/>
              <a:pPr/>
              <a:t>10</a:t>
            </a:fld>
            <a:endParaRPr lang="ru-RU"/>
          </a:p>
        </p:txBody>
      </p:sp>
      <p:pic>
        <p:nvPicPr>
          <p:cNvPr id="1026" name="Picture 2" descr="https://aeries.io/wp-content/uploads/2018/06/Food-production-chain-imag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136094"/>
            <a:ext cx="8034815" cy="60615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4528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mtClean="0"/>
              <a:pPr/>
              <a:t>11</a:t>
            </a:fld>
            <a:endParaRPr lang="ru-RU"/>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424" t="15368" r="7576" b="13637"/>
          <a:stretch/>
        </p:blipFill>
        <p:spPr bwMode="auto">
          <a:xfrm>
            <a:off x="151179" y="188640"/>
            <a:ext cx="8741301" cy="53329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8374" t="88662" r="65969" b="239"/>
          <a:stretch/>
        </p:blipFill>
        <p:spPr bwMode="auto">
          <a:xfrm>
            <a:off x="1521965" y="5630023"/>
            <a:ext cx="629075" cy="8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866" t="87662" r="86655"/>
          <a:stretch/>
        </p:blipFill>
        <p:spPr bwMode="auto">
          <a:xfrm>
            <a:off x="156420" y="5651054"/>
            <a:ext cx="648176" cy="8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70070" t="88781" r="24612"/>
          <a:stretch/>
        </p:blipFill>
        <p:spPr bwMode="auto">
          <a:xfrm>
            <a:off x="6351669" y="5610973"/>
            <a:ext cx="585087" cy="8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4662" t="87901" r="49429"/>
          <a:stretch/>
        </p:blipFill>
        <p:spPr bwMode="auto">
          <a:xfrm>
            <a:off x="3918014" y="5651054"/>
            <a:ext cx="602794" cy="8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783060" y="5802201"/>
            <a:ext cx="970062" cy="430887"/>
          </a:xfrm>
          <a:prstGeom prst="rect">
            <a:avLst/>
          </a:prstGeom>
          <a:noFill/>
        </p:spPr>
        <p:txBody>
          <a:bodyPr wrap="square" rtlCol="0">
            <a:spAutoFit/>
          </a:bodyPr>
          <a:lstStyle/>
          <a:p>
            <a:r>
              <a:rPr lang="en-US" sz="2200" b="1" dirty="0" smtClean="0">
                <a:solidFill>
                  <a:srgbClr val="008000"/>
                </a:solidFill>
              </a:rPr>
              <a:t>Water</a:t>
            </a:r>
            <a:endParaRPr lang="uk-UA" sz="2200" b="1" dirty="0">
              <a:solidFill>
                <a:srgbClr val="008000"/>
              </a:solidFill>
            </a:endParaRPr>
          </a:p>
        </p:txBody>
      </p:sp>
      <p:sp>
        <p:nvSpPr>
          <p:cNvPr id="11" name="TextBox 10"/>
          <p:cNvSpPr txBox="1"/>
          <p:nvPr/>
        </p:nvSpPr>
        <p:spPr>
          <a:xfrm>
            <a:off x="2188618" y="5651054"/>
            <a:ext cx="1757114" cy="769441"/>
          </a:xfrm>
          <a:prstGeom prst="rect">
            <a:avLst/>
          </a:prstGeom>
          <a:noFill/>
        </p:spPr>
        <p:txBody>
          <a:bodyPr wrap="square" rtlCol="0">
            <a:spAutoFit/>
          </a:bodyPr>
          <a:lstStyle/>
          <a:p>
            <a:r>
              <a:rPr lang="en-US" sz="2200" b="1" dirty="0" smtClean="0">
                <a:solidFill>
                  <a:srgbClr val="008000"/>
                </a:solidFill>
              </a:rPr>
              <a:t>Carbon Footprint</a:t>
            </a:r>
            <a:endParaRPr lang="uk-UA" sz="2200" b="1" dirty="0">
              <a:solidFill>
                <a:srgbClr val="008000"/>
              </a:solidFill>
            </a:endParaRPr>
          </a:p>
        </p:txBody>
      </p:sp>
      <p:sp>
        <p:nvSpPr>
          <p:cNvPr id="12" name="TextBox 11"/>
          <p:cNvSpPr txBox="1"/>
          <p:nvPr/>
        </p:nvSpPr>
        <p:spPr>
          <a:xfrm>
            <a:off x="4521829" y="5616146"/>
            <a:ext cx="1907629" cy="430887"/>
          </a:xfrm>
          <a:prstGeom prst="rect">
            <a:avLst/>
          </a:prstGeom>
          <a:noFill/>
        </p:spPr>
        <p:txBody>
          <a:bodyPr wrap="square" rtlCol="0">
            <a:spAutoFit/>
          </a:bodyPr>
          <a:lstStyle/>
          <a:p>
            <a:r>
              <a:rPr lang="en-US" sz="2200" b="1" dirty="0" smtClean="0">
                <a:solidFill>
                  <a:srgbClr val="008000"/>
                </a:solidFill>
              </a:rPr>
              <a:t>Land Use</a:t>
            </a:r>
            <a:endParaRPr lang="uk-UA" sz="2200" b="1" dirty="0">
              <a:solidFill>
                <a:srgbClr val="008000"/>
              </a:solidFill>
            </a:endParaRPr>
          </a:p>
        </p:txBody>
      </p:sp>
      <p:sp>
        <p:nvSpPr>
          <p:cNvPr id="13" name="TextBox 12"/>
          <p:cNvSpPr txBox="1"/>
          <p:nvPr/>
        </p:nvSpPr>
        <p:spPr>
          <a:xfrm>
            <a:off x="6866020" y="5669026"/>
            <a:ext cx="2178066" cy="430887"/>
          </a:xfrm>
          <a:prstGeom prst="rect">
            <a:avLst/>
          </a:prstGeom>
          <a:noFill/>
        </p:spPr>
        <p:txBody>
          <a:bodyPr wrap="square" rtlCol="0">
            <a:spAutoFit/>
          </a:bodyPr>
          <a:lstStyle/>
          <a:p>
            <a:r>
              <a:rPr lang="en-US" sz="2200" b="1" dirty="0" smtClean="0">
                <a:solidFill>
                  <a:srgbClr val="008000"/>
                </a:solidFill>
              </a:rPr>
              <a:t>Biodiversity</a:t>
            </a:r>
            <a:endParaRPr lang="uk-UA" sz="2200" b="1" dirty="0">
              <a:solidFill>
                <a:srgbClr val="008000"/>
              </a:solidFill>
            </a:endParaRPr>
          </a:p>
        </p:txBody>
      </p:sp>
    </p:spTree>
    <p:extLst>
      <p:ext uri="{BB962C8B-B14F-4D97-AF65-F5344CB8AC3E}">
        <p14:creationId xmlns:p14="http://schemas.microsoft.com/office/powerpoint/2010/main" xmlns="" val="413091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499" y="274638"/>
            <a:ext cx="8607981" cy="850106"/>
          </a:xfrm>
        </p:spPr>
        <p:txBody>
          <a:bodyPr>
            <a:noAutofit/>
          </a:bodyPr>
          <a:lstStyle/>
          <a:p>
            <a:r>
              <a:rPr lang="en-US" sz="3200" b="1" dirty="0" smtClean="0"/>
              <a:t>We make food waste when we</a:t>
            </a:r>
            <a:r>
              <a:rPr lang="uk-UA" sz="3200" b="1" dirty="0" smtClean="0"/>
              <a:t>…</a:t>
            </a:r>
            <a:endParaRPr lang="uk-UA" sz="3200" b="1"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12</a:t>
            </a:fld>
            <a:endParaRPr lang="ru-RU"/>
          </a:p>
        </p:txBody>
      </p:sp>
      <p:sp>
        <p:nvSpPr>
          <p:cNvPr id="4" name="Прямоугольник 3"/>
          <p:cNvSpPr/>
          <p:nvPr/>
        </p:nvSpPr>
        <p:spPr>
          <a:xfrm>
            <a:off x="284499" y="1988840"/>
            <a:ext cx="2472071" cy="830997"/>
          </a:xfrm>
          <a:prstGeom prst="rect">
            <a:avLst/>
          </a:prstGeom>
          <a:solidFill>
            <a:schemeClr val="bg1">
              <a:lumMod val="85000"/>
            </a:schemeClr>
          </a:solidFill>
        </p:spPr>
        <p:txBody>
          <a:bodyPr wrap="square">
            <a:spAutoFit/>
          </a:bodyPr>
          <a:lstStyle/>
          <a:p>
            <a:r>
              <a:rPr lang="uk-UA" sz="2400" b="1" dirty="0" smtClean="0"/>
              <a:t>… </a:t>
            </a:r>
            <a:r>
              <a:rPr lang="en-US" sz="2400" b="1" dirty="0" smtClean="0"/>
              <a:t>put too much food on the plate</a:t>
            </a:r>
            <a:endParaRPr lang="uk-UA" sz="2400" b="1" dirty="0"/>
          </a:p>
        </p:txBody>
      </p:sp>
      <p:sp>
        <p:nvSpPr>
          <p:cNvPr id="5" name="Прямоугольник 4"/>
          <p:cNvSpPr/>
          <p:nvPr/>
        </p:nvSpPr>
        <p:spPr>
          <a:xfrm>
            <a:off x="3226718" y="1389874"/>
            <a:ext cx="2952328" cy="461665"/>
          </a:xfrm>
          <a:prstGeom prst="rect">
            <a:avLst/>
          </a:prstGeom>
          <a:solidFill>
            <a:schemeClr val="bg1">
              <a:lumMod val="85000"/>
            </a:schemeClr>
          </a:solidFill>
        </p:spPr>
        <p:txBody>
          <a:bodyPr wrap="square">
            <a:spAutoFit/>
          </a:bodyPr>
          <a:lstStyle/>
          <a:p>
            <a:r>
              <a:rPr lang="uk-UA" sz="2400" b="1" dirty="0" smtClean="0"/>
              <a:t>… </a:t>
            </a:r>
            <a:r>
              <a:rPr lang="en-US" sz="2400" b="1" dirty="0" smtClean="0"/>
              <a:t>buy too much food</a:t>
            </a:r>
            <a:endParaRPr lang="uk-UA" sz="2400" b="1" dirty="0"/>
          </a:p>
        </p:txBody>
      </p:sp>
      <p:sp>
        <p:nvSpPr>
          <p:cNvPr id="6" name="Прямоугольник 5"/>
          <p:cNvSpPr/>
          <p:nvPr/>
        </p:nvSpPr>
        <p:spPr>
          <a:xfrm>
            <a:off x="6428556" y="3406649"/>
            <a:ext cx="2421703" cy="830997"/>
          </a:xfrm>
          <a:prstGeom prst="rect">
            <a:avLst/>
          </a:prstGeom>
          <a:solidFill>
            <a:schemeClr val="bg1">
              <a:lumMod val="85000"/>
            </a:schemeClr>
          </a:solidFill>
        </p:spPr>
        <p:txBody>
          <a:bodyPr wrap="square">
            <a:spAutoFit/>
          </a:bodyPr>
          <a:lstStyle/>
          <a:p>
            <a:r>
              <a:rPr lang="uk-UA" sz="2400" b="1" dirty="0" smtClean="0"/>
              <a:t>… </a:t>
            </a:r>
            <a:r>
              <a:rPr lang="en-US" sz="2400" b="1" dirty="0" smtClean="0"/>
              <a:t>order big portions </a:t>
            </a:r>
            <a:endParaRPr lang="uk-UA" sz="2400" b="1" dirty="0"/>
          </a:p>
        </p:txBody>
      </p:sp>
      <p:pic>
        <p:nvPicPr>
          <p:cNvPr id="2053" name="Picture 5" descr="https://www.pata.org/wp-content/uploads/2017/11/27-too-much-food-on-the-plate-Food-waste-300x300.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717032"/>
            <a:ext cx="28575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descr="ÐÐ°ÑÑÐ¸Ð½ÐºÐ¸ Ð¿Ð¾ Ð·Ð°Ð¿ÑÐ¾ÑÑ food we have bought goes ou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26718" y="2610765"/>
            <a:ext cx="2716103" cy="2422764"/>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8414" y="4237646"/>
            <a:ext cx="3427215" cy="20716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543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mtClean="0"/>
              <a:pPr/>
              <a:t>13</a:t>
            </a:fld>
            <a:endParaRPr lang="ru-RU"/>
          </a:p>
        </p:txBody>
      </p:sp>
      <p:pic>
        <p:nvPicPr>
          <p:cNvPr id="1026" name="Picture 2" descr="ÐÐ°ÑÑÐ¸Ð½ÐºÐ¸ Ð¿Ð¾ Ð·Ð°Ð¿ÑÐ¾ÑÑ keep leftovers in frid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60648"/>
            <a:ext cx="2880320" cy="28803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23528" y="3040666"/>
            <a:ext cx="2592288" cy="830997"/>
          </a:xfrm>
          <a:prstGeom prst="rect">
            <a:avLst/>
          </a:prstGeom>
          <a:solidFill>
            <a:schemeClr val="bg1">
              <a:lumMod val="85000"/>
            </a:schemeClr>
          </a:solidFill>
        </p:spPr>
        <p:txBody>
          <a:bodyPr wrap="square" rtlCol="0">
            <a:spAutoFit/>
          </a:bodyPr>
          <a:lstStyle/>
          <a:p>
            <a:pPr algn="ctr"/>
            <a:r>
              <a:rPr lang="en-US" sz="2400" b="1" dirty="0" smtClean="0"/>
              <a:t>Keep leftovers in the fridge</a:t>
            </a:r>
            <a:endParaRPr lang="uk-UA" sz="2400" b="1" dirty="0"/>
          </a:p>
        </p:txBody>
      </p:sp>
      <p:sp>
        <p:nvSpPr>
          <p:cNvPr id="6" name="TextBox 5"/>
          <p:cNvSpPr txBox="1"/>
          <p:nvPr/>
        </p:nvSpPr>
        <p:spPr>
          <a:xfrm>
            <a:off x="3203848" y="235546"/>
            <a:ext cx="3639244" cy="1200329"/>
          </a:xfrm>
          <a:prstGeom prst="rect">
            <a:avLst/>
          </a:prstGeom>
          <a:solidFill>
            <a:schemeClr val="bg1">
              <a:lumMod val="85000"/>
            </a:schemeClr>
          </a:solidFill>
        </p:spPr>
        <p:txBody>
          <a:bodyPr wrap="square" rtlCol="0">
            <a:spAutoFit/>
          </a:bodyPr>
          <a:lstStyle/>
          <a:p>
            <a:pPr algn="ctr"/>
            <a:r>
              <a:rPr lang="en-US" sz="2400" b="1" dirty="0" smtClean="0"/>
              <a:t>Make some smoothie if you have some extra fruit or vegetables</a:t>
            </a:r>
            <a:endParaRPr lang="uk-UA" sz="2400" b="1" dirty="0"/>
          </a:p>
        </p:txBody>
      </p:sp>
      <p:pic>
        <p:nvPicPr>
          <p:cNvPr id="1030" name="Picture 6" descr="ÐÐ°ÑÑÐ¸Ð½ÐºÐ¸ Ð¿Ð¾ Ð·Ð°Ð¿ÑÐ¾ÑÑ turn vegetables into smooth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19872" y="1435875"/>
            <a:ext cx="2952329" cy="2280607"/>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ÐÐ¾ÑÐ¾Ð¶ÐµÐµ Ð¸Ð·Ð¾Ð±ÑÐ°Ð¶ÐµÐ½Ð¸Ðµ"/>
          <p:cNvPicPr>
            <a:picLocks noChangeAspect="1" noChangeArrowheads="1"/>
          </p:cNvPicPr>
          <p:nvPr/>
        </p:nvPicPr>
        <p:blipFill rotWithShape="1">
          <a:blip r:embed="rId5">
            <a:extLst>
              <a:ext uri="{28A0092B-C50C-407E-A947-70E740481C1C}">
                <a14:useLocalDpi xmlns:a14="http://schemas.microsoft.com/office/drawing/2010/main" xmlns="" val="0"/>
              </a:ext>
            </a:extLst>
          </a:blip>
          <a:srcRect t="23915" b="18400"/>
          <a:stretch/>
        </p:blipFill>
        <p:spPr bwMode="auto">
          <a:xfrm>
            <a:off x="3635896" y="4240995"/>
            <a:ext cx="3595680" cy="207417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5849683" y="3456165"/>
            <a:ext cx="2880320" cy="461665"/>
          </a:xfrm>
          <a:prstGeom prst="rect">
            <a:avLst/>
          </a:prstGeom>
          <a:solidFill>
            <a:schemeClr val="bg1">
              <a:lumMod val="85000"/>
            </a:schemeClr>
          </a:solidFill>
        </p:spPr>
        <p:txBody>
          <a:bodyPr wrap="square" rtlCol="0">
            <a:spAutoFit/>
          </a:bodyPr>
          <a:lstStyle/>
          <a:p>
            <a:pPr algn="ctr"/>
            <a:r>
              <a:rPr lang="en-US" sz="2400" b="1" dirty="0" smtClean="0"/>
              <a:t>Make some jam</a:t>
            </a:r>
            <a:endParaRPr lang="uk-UA" sz="2400" b="1" dirty="0"/>
          </a:p>
        </p:txBody>
      </p:sp>
      <p:sp>
        <p:nvSpPr>
          <p:cNvPr id="8" name="Стрелка вправо 7"/>
          <p:cNvSpPr/>
          <p:nvPr/>
        </p:nvSpPr>
        <p:spPr>
          <a:xfrm rot="19561346">
            <a:off x="793571" y="2545250"/>
            <a:ext cx="1339938" cy="39870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Стрелка вправо 12"/>
          <p:cNvSpPr/>
          <p:nvPr/>
        </p:nvSpPr>
        <p:spPr>
          <a:xfrm rot="3241599">
            <a:off x="3177290" y="1568655"/>
            <a:ext cx="1325137" cy="39816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Стрелка вправо 13"/>
          <p:cNvSpPr/>
          <p:nvPr/>
        </p:nvSpPr>
        <p:spPr>
          <a:xfrm rot="8463657">
            <a:off x="6961764" y="5072245"/>
            <a:ext cx="1200747" cy="41166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xmlns="" val="114789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mtClean="0"/>
              <a:pPr/>
              <a:t>14</a:t>
            </a:fld>
            <a:endParaRPr lang="ru-RU"/>
          </a:p>
        </p:txBody>
      </p:sp>
      <p:pic>
        <p:nvPicPr>
          <p:cNvPr id="2050" name="Picture 2" descr="ÐÐ°ÑÑÐ¸Ð½ÐºÐ¸ Ð¿Ð¾ Ð·Ð°Ð¿ÑÐ¾ÑÑ write a shoping lis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1772816"/>
            <a:ext cx="2286000"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84920" y="572487"/>
            <a:ext cx="1944216" cy="830997"/>
          </a:xfrm>
          <a:prstGeom prst="rect">
            <a:avLst/>
          </a:prstGeom>
          <a:solidFill>
            <a:schemeClr val="bg1">
              <a:lumMod val="85000"/>
            </a:schemeClr>
          </a:solidFill>
        </p:spPr>
        <p:txBody>
          <a:bodyPr wrap="square" rtlCol="0">
            <a:spAutoFit/>
          </a:bodyPr>
          <a:lstStyle/>
          <a:p>
            <a:pPr algn="ctr"/>
            <a:r>
              <a:rPr lang="en-US" sz="2400" b="1" dirty="0" smtClean="0"/>
              <a:t>Make up a shopping list</a:t>
            </a:r>
            <a:endParaRPr lang="uk-UA" sz="2400" b="1" dirty="0"/>
          </a:p>
        </p:txBody>
      </p:sp>
      <p:pic>
        <p:nvPicPr>
          <p:cNvPr id="2052" name="Picture 4" descr="https://www.perfectlyimperfectproduce.com/skin1_layouts/vintage/images/carrots2-pip.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20072" y="1172651"/>
            <a:ext cx="3385612" cy="254438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716015" y="692696"/>
            <a:ext cx="3812679" cy="830997"/>
          </a:xfrm>
          <a:prstGeom prst="rect">
            <a:avLst/>
          </a:prstGeom>
          <a:solidFill>
            <a:schemeClr val="bg1">
              <a:lumMod val="85000"/>
            </a:schemeClr>
          </a:solidFill>
        </p:spPr>
        <p:txBody>
          <a:bodyPr wrap="square" rtlCol="0">
            <a:spAutoFit/>
          </a:bodyPr>
          <a:lstStyle/>
          <a:p>
            <a:pPr algn="ctr"/>
            <a:r>
              <a:rPr lang="en-US" sz="2400" b="1" dirty="0" smtClean="0"/>
              <a:t>Buy non-standard vegetables and fruit</a:t>
            </a:r>
            <a:endParaRPr lang="uk-UA" sz="2400" b="1" dirty="0"/>
          </a:p>
        </p:txBody>
      </p:sp>
      <p:sp>
        <p:nvSpPr>
          <p:cNvPr id="6" name="TextBox 5"/>
          <p:cNvSpPr txBox="1"/>
          <p:nvPr/>
        </p:nvSpPr>
        <p:spPr>
          <a:xfrm>
            <a:off x="2889920" y="2852936"/>
            <a:ext cx="3096344" cy="830997"/>
          </a:xfrm>
          <a:prstGeom prst="rect">
            <a:avLst/>
          </a:prstGeom>
          <a:solidFill>
            <a:schemeClr val="bg1">
              <a:lumMod val="85000"/>
            </a:schemeClr>
          </a:solidFill>
        </p:spPr>
        <p:txBody>
          <a:bodyPr wrap="square" rtlCol="0">
            <a:spAutoFit/>
          </a:bodyPr>
          <a:lstStyle/>
          <a:p>
            <a:pPr algn="ctr"/>
            <a:r>
              <a:rPr lang="en-US" sz="2400" b="1" dirty="0" smtClean="0"/>
              <a:t>Place the food in the refrigerator correctly</a:t>
            </a:r>
            <a:endParaRPr lang="uk-UA" sz="2400" b="1" dirty="0"/>
          </a:p>
        </p:txBody>
      </p:sp>
      <p:pic>
        <p:nvPicPr>
          <p:cNvPr id="9" name="Picture 2" descr="ÐÐ°ÑÑÐ¸Ð½ÐºÐ¸ Ð¿Ð¾ Ð·Ð°Ð¿ÑÐ¾ÑÑ keep leftovers in frid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75855" y="3977680"/>
            <a:ext cx="2880320" cy="2880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8986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5133" t="12484" b="51000"/>
          <a:stretch/>
        </p:blipFill>
        <p:spPr bwMode="auto">
          <a:xfrm>
            <a:off x="441747" y="3379786"/>
            <a:ext cx="3321056" cy="3478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AutoShape 6" descr="ÐÐ°ÑÑÐ¸Ð½ÐºÐ¸ Ð¿Ð¾ Ð·Ð°Ð¿ÑÐ¾ÑÑ food was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8676" y="844413"/>
            <a:ext cx="4877780" cy="36583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ятно 1 3"/>
          <p:cNvSpPr/>
          <p:nvPr/>
        </p:nvSpPr>
        <p:spPr>
          <a:xfrm>
            <a:off x="2915816" y="160338"/>
            <a:ext cx="6210672" cy="1368152"/>
          </a:xfrm>
          <a:prstGeom prst="irregularSeal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solidFill>
                  <a:srgbClr val="FF0000"/>
                </a:solidFill>
              </a:rPr>
              <a:t>1 300 000 000 </a:t>
            </a:r>
            <a:r>
              <a:rPr lang="en-US" sz="4000" b="1" dirty="0" smtClean="0">
                <a:solidFill>
                  <a:srgbClr val="FF0000"/>
                </a:solidFill>
              </a:rPr>
              <a:t>tons</a:t>
            </a:r>
            <a:endParaRPr lang="uk-UA" sz="4000" b="1" dirty="0">
              <a:solidFill>
                <a:srgbClr val="FF0000"/>
              </a:solidFill>
            </a:endParaRPr>
          </a:p>
        </p:txBody>
      </p:sp>
      <p:sp>
        <p:nvSpPr>
          <p:cNvPr id="8" name="AutoShape 10" descr="ÐÐ°ÑÑÐ¸Ð½ÐºÐ¸ Ð¿Ð¾ Ð·Ð°Ð¿ÑÐ¾ÑÑ food waste one pers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35" name="Picture 1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190" y="1326894"/>
            <a:ext cx="3084947" cy="2052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Пятно 1 9"/>
          <p:cNvSpPr/>
          <p:nvPr/>
        </p:nvSpPr>
        <p:spPr>
          <a:xfrm>
            <a:off x="1" y="548680"/>
            <a:ext cx="2915816" cy="979810"/>
          </a:xfrm>
          <a:prstGeom prst="irregularSeal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solidFill>
                  <a:srgbClr val="FF0000"/>
                </a:solidFill>
              </a:rPr>
              <a:t>100 </a:t>
            </a:r>
            <a:r>
              <a:rPr lang="en-US" sz="4000" b="1" dirty="0" smtClean="0">
                <a:solidFill>
                  <a:srgbClr val="FF0000"/>
                </a:solidFill>
              </a:rPr>
              <a:t>kg</a:t>
            </a:r>
            <a:endParaRPr lang="uk-UA" sz="4000" b="1" dirty="0">
              <a:solidFill>
                <a:srgbClr val="FF0000"/>
              </a:solidFill>
            </a:endParaRPr>
          </a:p>
        </p:txBody>
      </p:sp>
      <p:sp>
        <p:nvSpPr>
          <p:cNvPr id="16" name="Пятно 1 15"/>
          <p:cNvSpPr/>
          <p:nvPr/>
        </p:nvSpPr>
        <p:spPr>
          <a:xfrm>
            <a:off x="460375" y="3424100"/>
            <a:ext cx="2455441" cy="941004"/>
          </a:xfrm>
          <a:prstGeom prst="irregularSeal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solidFill>
                  <a:srgbClr val="FF0000"/>
                </a:solidFill>
              </a:rPr>
              <a:t>1/3</a:t>
            </a:r>
            <a:endParaRPr lang="uk-UA" sz="4000" b="1" dirty="0">
              <a:solidFill>
                <a:srgbClr val="FF0000"/>
              </a:solidFill>
            </a:endParaRPr>
          </a:p>
        </p:txBody>
      </p:sp>
      <p:sp>
        <p:nvSpPr>
          <p:cNvPr id="11" name="Номер слайда 10"/>
          <p:cNvSpPr>
            <a:spLocks noGrp="1"/>
          </p:cNvSpPr>
          <p:nvPr>
            <p:ph type="sldNum" sz="quarter" idx="12"/>
          </p:nvPr>
        </p:nvSpPr>
        <p:spPr/>
        <p:txBody>
          <a:bodyPr/>
          <a:lstStyle/>
          <a:p>
            <a:fld id="{B19B0651-EE4F-4900-A07F-96A6BFA9D0F0}" type="slidenum">
              <a:rPr lang="ru-RU" smtClean="0"/>
              <a:pPr/>
              <a:t>2</a:t>
            </a:fld>
            <a:endParaRPr lang="ru-RU"/>
          </a:p>
        </p:txBody>
      </p:sp>
    </p:spTree>
    <p:extLst>
      <p:ext uri="{BB962C8B-B14F-4D97-AF65-F5344CB8AC3E}">
        <p14:creationId xmlns:p14="http://schemas.microsoft.com/office/powerpoint/2010/main" xmlns="" val="62780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pPr/>
              <a:t>3</a:t>
            </a:fld>
            <a:endParaRPr lang="ru-RU"/>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1363724"/>
            <a:ext cx="3622981" cy="19564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23529" y="532727"/>
            <a:ext cx="3622981" cy="830997"/>
          </a:xfrm>
          <a:prstGeom prst="rect">
            <a:avLst/>
          </a:prstGeom>
          <a:solidFill>
            <a:schemeClr val="bg1">
              <a:lumMod val="85000"/>
              <a:alpha val="49000"/>
            </a:schemeClr>
          </a:solidFill>
        </p:spPr>
        <p:txBody>
          <a:bodyPr wrap="square" rtlCol="0">
            <a:spAutoFit/>
          </a:bodyPr>
          <a:lstStyle/>
          <a:p>
            <a:pPr algn="ctr"/>
            <a:r>
              <a:rPr lang="en-US" sz="2400" dirty="0" smtClean="0"/>
              <a:t>Biogas production from food waste</a:t>
            </a:r>
            <a:endParaRPr lang="uk-UA" sz="2400" b="1" dirty="0">
              <a:solidFill>
                <a:srgbClr val="FF0000"/>
              </a:solidFill>
            </a:endParaRPr>
          </a:p>
        </p:txBody>
      </p:sp>
      <p:pic>
        <p:nvPicPr>
          <p:cNvPr id="1028" name="Picture 4" descr="https://kaztag.kz/upload/iblock/8b1/8b1a4f81f675deca6c795919e1317c96.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3528" y="4385652"/>
            <a:ext cx="3622981" cy="226436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23529" y="3923987"/>
            <a:ext cx="3622980" cy="461665"/>
          </a:xfrm>
          <a:prstGeom prst="rect">
            <a:avLst/>
          </a:prstGeom>
          <a:solidFill>
            <a:schemeClr val="bg1">
              <a:lumMod val="85000"/>
              <a:alpha val="49000"/>
            </a:schemeClr>
          </a:solidFill>
        </p:spPr>
        <p:txBody>
          <a:bodyPr wrap="square" rtlCol="0">
            <a:spAutoFit/>
          </a:bodyPr>
          <a:lstStyle/>
          <a:p>
            <a:pPr algn="ctr"/>
            <a:r>
              <a:rPr lang="en-US" sz="2400" dirty="0" smtClean="0"/>
              <a:t>Home composting</a:t>
            </a:r>
            <a:endParaRPr lang="uk-UA" sz="2400" b="1" dirty="0">
              <a:solidFill>
                <a:srgbClr val="FF0000"/>
              </a:solidFill>
            </a:endParaRPr>
          </a:p>
        </p:txBody>
      </p:sp>
      <p:pic>
        <p:nvPicPr>
          <p:cNvPr id="1032" name="Picture 8" descr="ÐÐ°ÑÑÐ¸Ð½ÐºÐ¸ Ð¿Ð¾ Ð·Ð°Ð¿ÑÐ¾ÑÑ animal feed waste"/>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11960" y="896526"/>
            <a:ext cx="4305901" cy="242360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211960" y="188640"/>
            <a:ext cx="4305901" cy="461665"/>
          </a:xfrm>
          <a:prstGeom prst="rect">
            <a:avLst/>
          </a:prstGeom>
          <a:solidFill>
            <a:schemeClr val="bg1">
              <a:lumMod val="85000"/>
              <a:alpha val="49000"/>
            </a:schemeClr>
          </a:solidFill>
        </p:spPr>
        <p:txBody>
          <a:bodyPr wrap="square" rtlCol="0">
            <a:spAutoFit/>
          </a:bodyPr>
          <a:lstStyle/>
          <a:p>
            <a:pPr algn="ctr"/>
            <a:r>
              <a:rPr lang="en-US" sz="2400" dirty="0" smtClean="0"/>
              <a:t>Feeding animals with leftovers</a:t>
            </a:r>
            <a:endParaRPr lang="uk-UA" sz="2400" b="1" dirty="0">
              <a:solidFill>
                <a:srgbClr val="FF0000"/>
              </a:solidFill>
            </a:endParaRPr>
          </a:p>
        </p:txBody>
      </p:sp>
      <p:sp>
        <p:nvSpPr>
          <p:cNvPr id="6" name="AutoShape 11" descr="ÐÐ°ÑÑÐ¸Ð½ÐºÐ¸ Ð¿Ð¾ Ð·Ð°Ð¿ÑÐ¾ÑÑ landfi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36" name="Picture 1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211960" y="3784633"/>
            <a:ext cx="4305901" cy="28653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4211960" y="3390949"/>
            <a:ext cx="4305901" cy="461665"/>
          </a:xfrm>
          <a:prstGeom prst="rect">
            <a:avLst/>
          </a:prstGeom>
          <a:solidFill>
            <a:schemeClr val="bg1">
              <a:lumMod val="85000"/>
              <a:alpha val="49000"/>
            </a:schemeClr>
          </a:solidFill>
        </p:spPr>
        <p:txBody>
          <a:bodyPr wrap="square" rtlCol="0">
            <a:spAutoFit/>
          </a:bodyPr>
          <a:lstStyle/>
          <a:p>
            <a:pPr algn="ctr"/>
            <a:r>
              <a:rPr lang="en-US" sz="2400" b="1" dirty="0" smtClean="0">
                <a:solidFill>
                  <a:srgbClr val="FF0000"/>
                </a:solidFill>
              </a:rPr>
              <a:t>Rubbish Dumps</a:t>
            </a:r>
            <a:endParaRPr lang="uk-UA" sz="2400" b="1" dirty="0">
              <a:solidFill>
                <a:srgbClr val="FF0000"/>
              </a:solidFill>
            </a:endParaRPr>
          </a:p>
        </p:txBody>
      </p:sp>
    </p:spTree>
    <p:extLst>
      <p:ext uri="{BB962C8B-B14F-4D97-AF65-F5344CB8AC3E}">
        <p14:creationId xmlns:p14="http://schemas.microsoft.com/office/powerpoint/2010/main" xmlns="" val="1283544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274638"/>
            <a:ext cx="8712968" cy="754062"/>
          </a:xfrm>
        </p:spPr>
        <p:txBody>
          <a:bodyPr>
            <a:normAutofit/>
          </a:bodyPr>
          <a:lstStyle/>
          <a:p>
            <a:r>
              <a:rPr lang="en-US" sz="3600" dirty="0" smtClean="0"/>
              <a:t>Food supply chain</a:t>
            </a:r>
            <a:endParaRPr lang="uk-UA" sz="3600" b="1" dirty="0">
              <a:solidFill>
                <a:srgbClr val="FF0000"/>
              </a:solidFill>
            </a:endParaRPr>
          </a:p>
        </p:txBody>
      </p:sp>
      <p:sp>
        <p:nvSpPr>
          <p:cNvPr id="2" name="Номер слайда 1"/>
          <p:cNvSpPr>
            <a:spLocks noGrp="1"/>
          </p:cNvSpPr>
          <p:nvPr>
            <p:ph type="sldNum" sz="quarter" idx="12"/>
          </p:nvPr>
        </p:nvSpPr>
        <p:spPr/>
        <p:txBody>
          <a:bodyPr/>
          <a:lstStyle/>
          <a:p>
            <a:fld id="{B19B0651-EE4F-4900-A07F-96A6BFA9D0F0}" type="slidenum">
              <a:rPr lang="ru-RU" smtClean="0"/>
              <a:pPr/>
              <a:t>4</a:t>
            </a:fld>
            <a:endParaRPr lang="ru-RU"/>
          </a:p>
        </p:txBody>
      </p:sp>
      <p:pic>
        <p:nvPicPr>
          <p:cNvPr id="2050" name="Picture 2" descr="http://www.prisedeterre.net/wp-content/uploads/serveimage.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921" t="8195" r="1973" b="2375"/>
          <a:stretch/>
        </p:blipFill>
        <p:spPr bwMode="auto">
          <a:xfrm>
            <a:off x="467545" y="1028700"/>
            <a:ext cx="7876356" cy="53343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342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575" y="274638"/>
            <a:ext cx="8880921" cy="2074242"/>
          </a:xfrm>
        </p:spPr>
        <p:txBody>
          <a:bodyPr>
            <a:noAutofit/>
          </a:bodyPr>
          <a:lstStyle/>
          <a:p>
            <a:r>
              <a:rPr lang="en-US" sz="2800" dirty="0" smtClean="0"/>
              <a:t>Carbon footprint: 3.3 </a:t>
            </a:r>
            <a:r>
              <a:rPr lang="en-US" sz="2800" dirty="0" err="1" smtClean="0"/>
              <a:t>gigatons</a:t>
            </a:r>
            <a:r>
              <a:rPr lang="en-US" sz="2800" dirty="0" smtClean="0"/>
              <a:t> of greenhouse gases are generated annually while the food production. Some food is  spoiled and then it ends up at the landfills, exceeding the carbon footprint of any country except China and the United States.</a:t>
            </a:r>
            <a:endParaRPr lang="uk-UA" sz="2800" dirty="0">
              <a:solidFill>
                <a:srgbClr val="FF0000"/>
              </a:solidFill>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5</a:t>
            </a:fld>
            <a:endParaRPr lang="ru-RU"/>
          </a:p>
        </p:txBody>
      </p:sp>
      <p:sp>
        <p:nvSpPr>
          <p:cNvPr id="4" name="AutoShape 2" descr="ÐÐ°ÑÑÐ¸Ð½ÐºÐ¸ Ð¿Ð¾ Ð·Ð°Ð¿ÑÐ¾ÑÑ carbon footprint foo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29" name="Picture 5" descr="http://www.takepart.com/sites/default/files/carbonfootprint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1122" y="2564904"/>
            <a:ext cx="6096000" cy="4067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2162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smtClean="0"/>
              <a:t>Food waste makes global climate change worse</a:t>
            </a:r>
            <a:endParaRPr lang="uk-UA" sz="3600" b="1" dirty="0">
              <a:solidFill>
                <a:srgbClr val="FF0000"/>
              </a:solidFill>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6</a:t>
            </a:fld>
            <a:endParaRPr lang="ru-RU"/>
          </a:p>
        </p:txBody>
      </p:sp>
      <p:pic>
        <p:nvPicPr>
          <p:cNvPr id="2050" name="Picture 2" descr="http://www.pngall.com/wp-content/uploads/2017/03/Global-Warming-PNG.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1640" y="1521890"/>
            <a:ext cx="5688632" cy="56127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6366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88641"/>
            <a:ext cx="9004957" cy="6634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07504" y="3933057"/>
            <a:ext cx="5472608" cy="2890292"/>
          </a:xfrm>
          <a:solidFill>
            <a:schemeClr val="bg1">
              <a:lumMod val="85000"/>
            </a:schemeClr>
          </a:solidFill>
        </p:spPr>
        <p:txBody>
          <a:bodyPr>
            <a:noAutofit/>
          </a:bodyPr>
          <a:lstStyle/>
          <a:p>
            <a:r>
              <a:rPr lang="en-US" sz="3200" dirty="0" smtClean="0"/>
              <a:t>lands where food, which later becomes waste, is grown are much bigger than the territory of China or Canada</a:t>
            </a:r>
            <a:endParaRPr lang="uk-UA" sz="3200" dirty="0">
              <a:solidFill>
                <a:srgbClr val="FF0000"/>
              </a:solidFill>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7</a:t>
            </a:fld>
            <a:endParaRPr lang="ru-RU"/>
          </a:p>
        </p:txBody>
      </p:sp>
    </p:spTree>
    <p:extLst>
      <p:ext uri="{BB962C8B-B14F-4D97-AF65-F5344CB8AC3E}">
        <p14:creationId xmlns:p14="http://schemas.microsoft.com/office/powerpoint/2010/main" xmlns="" val="27601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smtClean="0"/>
              <a:t>Agriculture is a major threat to biodiversity</a:t>
            </a:r>
            <a:endParaRPr lang="uk-UA" sz="3600" b="1" dirty="0">
              <a:solidFill>
                <a:srgbClr val="FF0000"/>
              </a:solidFill>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8</a:t>
            </a:fld>
            <a:endParaRPr lang="ru-RU"/>
          </a:p>
        </p:txBody>
      </p:sp>
      <p:pic>
        <p:nvPicPr>
          <p:cNvPr id="3076" name="Picture 4" descr="https://static1.squarespace.com/static/57e01ea36b8f5b62f6667771/t/5be707e7b8a0453fd31baafc/154186750033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1649250"/>
            <a:ext cx="7765132" cy="53890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156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smtClean="0"/>
              <a:t>The problem of food waste is related to the problem of hunger</a:t>
            </a:r>
            <a:endParaRPr lang="uk-UA" sz="3600" b="1" dirty="0">
              <a:solidFill>
                <a:srgbClr val="FF0000"/>
              </a:solidFill>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9</a:t>
            </a:fld>
            <a:endParaRPr lang="ru-RU"/>
          </a:p>
        </p:txBody>
      </p:sp>
      <p:pic>
        <p:nvPicPr>
          <p:cNvPr id="4098" name="Picture 2" descr="https://thesingaporebeacon.files.wordpress.com/2015/03/hung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3608" y="1772816"/>
            <a:ext cx="7060332" cy="47068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281526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4308</TotalTime>
  <Words>1919</Words>
  <Application>Microsoft Office PowerPoint</Application>
  <PresentationFormat>Экран (4:3)</PresentationFormat>
  <Paragraphs>97</Paragraphs>
  <Slides>14</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 «Do Good: Save Food»</vt:lpstr>
      <vt:lpstr>Слайд 2</vt:lpstr>
      <vt:lpstr>Слайд 3</vt:lpstr>
      <vt:lpstr>Food supply chain</vt:lpstr>
      <vt:lpstr>Carbon footprint: 3.3 gigatons of greenhouse gases are generated annually while the food production. Some food is  spoiled and then it ends up at the landfills, exceeding the carbon footprint of any country except China and the United States.</vt:lpstr>
      <vt:lpstr>Food waste makes global climate change worse</vt:lpstr>
      <vt:lpstr>lands where food, which later becomes waste, is grown are much bigger than the territory of China or Canada</vt:lpstr>
      <vt:lpstr>Agriculture is a major threat to biodiversity</vt:lpstr>
      <vt:lpstr>The problem of food waste is related to the problem of hunger</vt:lpstr>
      <vt:lpstr>Слайд 10</vt:lpstr>
      <vt:lpstr>Слайд 11</vt:lpstr>
      <vt:lpstr>We make food waste when we…</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1 «ТВОРИ ДОБРО: РАЦІОНАЛЬНО СПОЖИВАЙ ХАРЧОВІ ПРОДУКТИ»</dc:title>
  <dc:creator>Олена</dc:creator>
  <cp:lastModifiedBy>ВалерияАндреевна</cp:lastModifiedBy>
  <cp:revision>71</cp:revision>
  <dcterms:created xsi:type="dcterms:W3CDTF">2019-03-22T13:12:17Z</dcterms:created>
  <dcterms:modified xsi:type="dcterms:W3CDTF">2021-02-26T04:19:46Z</dcterms:modified>
</cp:coreProperties>
</file>