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ligraffitti" panose="020B0604020202020204" charset="0"/>
      <p:regular r:id="rId15"/>
    </p:embeddedFont>
    <p:embeddedFont>
      <p:font typeface="Playfair Display SC" panose="020B0604020202020204" charset="0"/>
      <p:regular r:id="rId16"/>
      <p:bold r:id="rId17"/>
      <p:italic r:id="rId18"/>
      <p:boldItalic r:id="rId19"/>
    </p:embeddedFont>
    <p:embeddedFont>
      <p:font typeface="Syncopate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92" y="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0286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hristmas 2014 special templat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1339025" y="1451700"/>
            <a:ext cx="6465900" cy="1617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1pPr>
            <a:lvl2pPr lvl="1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2pPr>
            <a:lvl3pPr lvl="2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3pPr>
            <a:lvl4pPr lvl="3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4pPr>
            <a:lvl5pPr lvl="4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5pPr>
            <a:lvl6pPr lvl="5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6pPr>
            <a:lvl7pPr lvl="6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7pPr>
            <a:lvl8pPr lvl="7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8pPr>
            <a:lvl9pPr lvl="8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9pPr>
          </a:lstStyle>
          <a:p>
            <a:endParaRPr/>
          </a:p>
        </p:txBody>
      </p:sp>
      <p:grpSp>
        <p:nvGrpSpPr>
          <p:cNvPr id="84" name="Shape 84"/>
          <p:cNvGrpSpPr/>
          <p:nvPr/>
        </p:nvGrpSpPr>
        <p:grpSpPr>
          <a:xfrm>
            <a:off x="3710145" y="3363255"/>
            <a:ext cx="1723709" cy="123995"/>
            <a:chOff x="3923550" y="952275"/>
            <a:chExt cx="1296900" cy="93300"/>
          </a:xfrm>
        </p:grpSpPr>
        <p:sp>
          <p:nvSpPr>
            <p:cNvPr id="85" name="Shape 85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DCB9E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86" name="Shape 86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87" name="Shape 87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88" name="Shape 88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DCB9E3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ctrTitle"/>
          </p:nvPr>
        </p:nvSpPr>
        <p:spPr>
          <a:xfrm>
            <a:off x="2629950" y="1507150"/>
            <a:ext cx="38841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DD92"/>
              </a:buClr>
              <a:buSzPct val="100000"/>
              <a:defRPr sz="3600">
                <a:solidFill>
                  <a:srgbClr val="FFDD92"/>
                </a:solidFill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ubTitle" idx="1"/>
          </p:nvPr>
        </p:nvSpPr>
        <p:spPr>
          <a:xfrm>
            <a:off x="2641875" y="3068650"/>
            <a:ext cx="38604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DCB9E3"/>
              </a:buClr>
              <a:buSzPct val="100000"/>
              <a:buNone/>
              <a:defRPr sz="1200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  <p:grpSp>
        <p:nvGrpSpPr>
          <p:cNvPr id="92" name="Shape 92"/>
          <p:cNvGrpSpPr/>
          <p:nvPr/>
        </p:nvGrpSpPr>
        <p:grpSpPr>
          <a:xfrm>
            <a:off x="3923550" y="2781075"/>
            <a:ext cx="1296900" cy="93300"/>
            <a:chOff x="3923550" y="952275"/>
            <a:chExt cx="1296900" cy="93300"/>
          </a:xfrm>
        </p:grpSpPr>
        <p:sp>
          <p:nvSpPr>
            <p:cNvPr id="93" name="Shape 93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94" name="Shape 94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95" name="Shape 95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96" name="Shape 96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2281874" y="2161800"/>
            <a:ext cx="45801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8pPr>
            <a:lvl9pPr lvl="8" algn="ctr">
              <a:spcBef>
                <a:spcPts val="0"/>
              </a:spcBef>
              <a:buClr>
                <a:srgbClr val="DCB9E3"/>
              </a:buClr>
              <a:buSzPct val="100000"/>
              <a:defRPr sz="2400" i="1">
                <a:solidFill>
                  <a:srgbClr val="DCB9E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783950" y="533400"/>
            <a:ext cx="5576100" cy="47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857787" y="1433925"/>
            <a:ext cx="5428499" cy="2394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02" name="Shape 102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03" name="Shape 103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04" name="Shape 104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05" name="Shape 105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06" name="Shape 106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857712" y="531268"/>
            <a:ext cx="5428500" cy="45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821450" y="1423479"/>
            <a:ext cx="2669999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52398" y="1423479"/>
            <a:ext cx="2669999" cy="2581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grpSp>
        <p:nvGrpSpPr>
          <p:cNvPr id="111" name="Shape 111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12" name="Shape 11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13" name="Shape 113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14" name="Shape 114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15" name="Shape 115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857712" y="531268"/>
            <a:ext cx="5428500" cy="45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751250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2"/>
          </p:nvPr>
        </p:nvSpPr>
        <p:spPr>
          <a:xfrm>
            <a:off x="3641061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3"/>
          </p:nvPr>
        </p:nvSpPr>
        <p:spPr>
          <a:xfrm>
            <a:off x="5530873" y="1439950"/>
            <a:ext cx="1797600" cy="2322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grpSp>
        <p:nvGrpSpPr>
          <p:cNvPr id="121" name="Shape 121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22" name="Shape 122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23" name="Shape 123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24" name="Shape 124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25" name="Shape 125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1857712" y="531268"/>
            <a:ext cx="5428500" cy="453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128" name="Shape 128"/>
          <p:cNvGrpSpPr/>
          <p:nvPr/>
        </p:nvGrpSpPr>
        <p:grpSpPr>
          <a:xfrm>
            <a:off x="3923550" y="1028475"/>
            <a:ext cx="1296900" cy="93300"/>
            <a:chOff x="3923550" y="952275"/>
            <a:chExt cx="1296900" cy="93300"/>
          </a:xfrm>
        </p:grpSpPr>
        <p:sp>
          <p:nvSpPr>
            <p:cNvPr id="129" name="Shape 129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0" name="Shape 130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31" name="Shape 131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32" name="Shape 132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1556175" y="4297800"/>
            <a:ext cx="6031800" cy="46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360"/>
              </a:spcBef>
              <a:buClr>
                <a:srgbClr val="FFDD92"/>
              </a:buClr>
              <a:buSzPct val="100000"/>
              <a:buNone/>
              <a:defRPr sz="1200" i="1">
                <a:solidFill>
                  <a:srgbClr val="FFDD92"/>
                </a:solidFill>
              </a:defRPr>
            </a:lvl1pPr>
          </a:lstStyle>
          <a:p>
            <a:endParaRPr/>
          </a:p>
        </p:txBody>
      </p:sp>
      <p:grpSp>
        <p:nvGrpSpPr>
          <p:cNvPr id="135" name="Shape 135"/>
          <p:cNvGrpSpPr/>
          <p:nvPr/>
        </p:nvGrpSpPr>
        <p:grpSpPr>
          <a:xfrm>
            <a:off x="3923550" y="4128300"/>
            <a:ext cx="1296900" cy="93300"/>
            <a:chOff x="3923550" y="952275"/>
            <a:chExt cx="1296900" cy="93300"/>
          </a:xfrm>
        </p:grpSpPr>
        <p:sp>
          <p:nvSpPr>
            <p:cNvPr id="136" name="Shape 136"/>
            <p:cNvSpPr/>
            <p:nvPr/>
          </p:nvSpPr>
          <p:spPr>
            <a:xfrm>
              <a:off x="4522950" y="952275"/>
              <a:ext cx="98100" cy="933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DD9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grpSp>
          <p:nvGrpSpPr>
            <p:cNvPr id="137" name="Shape 137"/>
            <p:cNvGrpSpPr/>
            <p:nvPr/>
          </p:nvGrpSpPr>
          <p:grpSpPr>
            <a:xfrm>
              <a:off x="3923550" y="998925"/>
              <a:ext cx="1296900" cy="0"/>
              <a:chOff x="3943725" y="998925"/>
              <a:chExt cx="1296900" cy="0"/>
            </a:xfrm>
          </p:grpSpPr>
          <p:cxnSp>
            <p:nvCxnSpPr>
              <p:cNvPr id="138" name="Shape 138"/>
              <p:cNvCxnSpPr/>
              <p:nvPr/>
            </p:nvCxnSpPr>
            <p:spPr>
              <a:xfrm>
                <a:off x="4705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139" name="Shape 139"/>
              <p:cNvCxnSpPr/>
              <p:nvPr/>
            </p:nvCxnSpPr>
            <p:spPr>
              <a:xfrm>
                <a:off x="3943725" y="998925"/>
                <a:ext cx="534900" cy="0"/>
              </a:xfrm>
              <a:prstGeom prst="straightConnector1">
                <a:avLst/>
              </a:prstGeom>
              <a:noFill/>
              <a:ln w="9525" cap="rnd" cmpd="sng">
                <a:solidFill>
                  <a:srgbClr val="FFDD92"/>
                </a:solidFill>
                <a:prstDash val="solid"/>
                <a:round/>
                <a:headEnd type="oval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234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" name="Shape 7"/>
          <p:cNvGrpSpPr/>
          <p:nvPr/>
        </p:nvGrpSpPr>
        <p:grpSpPr>
          <a:xfrm>
            <a:off x="-186003" y="-926400"/>
            <a:ext cx="10630201" cy="7196176"/>
            <a:chOff x="-186003" y="-926400"/>
            <a:chExt cx="10630201" cy="7196176"/>
          </a:xfrm>
        </p:grpSpPr>
        <p:pic>
          <p:nvPicPr>
            <p:cNvPr id="8" name="Shape 8"/>
            <p:cNvPicPr preferRelativeResize="0"/>
            <p:nvPr/>
          </p:nvPicPr>
          <p:blipFill>
            <a:blip r:embed="rId11">
              <a:alphaModFix amt="17000"/>
            </a:blip>
            <a:stretch>
              <a:fillRect/>
            </a:stretch>
          </p:blipFill>
          <p:spPr>
            <a:xfrm>
              <a:off x="7286221" y="-222428"/>
              <a:ext cx="2109249" cy="210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9"/>
            <p:cNvPicPr preferRelativeResize="0"/>
            <p:nvPr/>
          </p:nvPicPr>
          <p:blipFill>
            <a:blip r:embed="rId11">
              <a:alphaModFix amt="32000"/>
            </a:blip>
            <a:stretch>
              <a:fillRect/>
            </a:stretch>
          </p:blipFill>
          <p:spPr>
            <a:xfrm>
              <a:off x="630499" y="2578799"/>
              <a:ext cx="1478724" cy="147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0"/>
            <p:cNvPicPr preferRelativeResize="0"/>
            <p:nvPr/>
          </p:nvPicPr>
          <p:blipFill>
            <a:blip r:embed="rId11">
              <a:alphaModFix amt="17000"/>
            </a:blip>
            <a:stretch>
              <a:fillRect/>
            </a:stretch>
          </p:blipFill>
          <p:spPr>
            <a:xfrm>
              <a:off x="-186003" y="3208621"/>
              <a:ext cx="2109249" cy="2109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Shape 11"/>
            <p:cNvPicPr preferRelativeResize="0"/>
            <p:nvPr/>
          </p:nvPicPr>
          <p:blipFill>
            <a:blip r:embed="rId11">
              <a:alphaModFix amt="17000"/>
            </a:blip>
            <a:stretch>
              <a:fillRect/>
            </a:stretch>
          </p:blipFill>
          <p:spPr>
            <a:xfrm>
              <a:off x="5920050" y="4007675"/>
              <a:ext cx="2262073" cy="22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Shape 12"/>
            <p:cNvPicPr preferRelativeResize="0"/>
            <p:nvPr/>
          </p:nvPicPr>
          <p:blipFill>
            <a:blip r:embed="rId11">
              <a:alphaModFix amt="17000"/>
            </a:blip>
            <a:stretch>
              <a:fillRect/>
            </a:stretch>
          </p:blipFill>
          <p:spPr>
            <a:xfrm>
              <a:off x="919425" y="-451449"/>
              <a:ext cx="2262073" cy="22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13"/>
            <p:cNvPicPr preferRelativeResize="0"/>
            <p:nvPr/>
          </p:nvPicPr>
          <p:blipFill>
            <a:blip r:embed="rId11">
              <a:alphaModFix amt="17000"/>
            </a:blip>
            <a:stretch>
              <a:fillRect/>
            </a:stretch>
          </p:blipFill>
          <p:spPr>
            <a:xfrm>
              <a:off x="8182125" y="2369375"/>
              <a:ext cx="2262073" cy="2262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14"/>
            <p:cNvPicPr preferRelativeResize="0"/>
            <p:nvPr/>
          </p:nvPicPr>
          <p:blipFill>
            <a:blip r:embed="rId11">
              <a:alphaModFix amt="32000"/>
            </a:blip>
            <a:stretch>
              <a:fillRect/>
            </a:stretch>
          </p:blipFill>
          <p:spPr>
            <a:xfrm>
              <a:off x="370074" y="615874"/>
              <a:ext cx="1194750" cy="11947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15"/>
            <p:cNvPicPr preferRelativeResize="0"/>
            <p:nvPr/>
          </p:nvPicPr>
          <p:blipFill>
            <a:blip r:embed="rId11">
              <a:alphaModFix amt="32000"/>
            </a:blip>
            <a:stretch>
              <a:fillRect/>
            </a:stretch>
          </p:blipFill>
          <p:spPr>
            <a:xfrm>
              <a:off x="4973899" y="-926400"/>
              <a:ext cx="1478724" cy="147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16"/>
            <p:cNvPicPr preferRelativeResize="0"/>
            <p:nvPr/>
          </p:nvPicPr>
          <p:blipFill>
            <a:blip r:embed="rId11">
              <a:alphaModFix amt="32000"/>
            </a:blip>
            <a:stretch>
              <a:fillRect/>
            </a:stretch>
          </p:blipFill>
          <p:spPr>
            <a:xfrm>
              <a:off x="2278324" y="4658624"/>
              <a:ext cx="960174" cy="960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17"/>
            <p:cNvPicPr preferRelativeResize="0"/>
            <p:nvPr/>
          </p:nvPicPr>
          <p:blipFill>
            <a:blip r:embed="rId11">
              <a:alphaModFix amt="32000"/>
            </a:blip>
            <a:stretch>
              <a:fillRect/>
            </a:stretch>
          </p:blipFill>
          <p:spPr>
            <a:xfrm>
              <a:off x="8002849" y="2039249"/>
              <a:ext cx="1478724" cy="147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18"/>
            <p:cNvPicPr preferRelativeResize="0"/>
            <p:nvPr/>
          </p:nvPicPr>
          <p:blipFill>
            <a:blip r:embed="rId11">
              <a:alphaModFix amt="32000"/>
            </a:blip>
            <a:stretch>
              <a:fillRect/>
            </a:stretch>
          </p:blipFill>
          <p:spPr>
            <a:xfrm>
              <a:off x="6703299" y="116399"/>
              <a:ext cx="1126400" cy="1126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19"/>
            <p:cNvPicPr preferRelativeResize="0"/>
            <p:nvPr/>
          </p:nvPicPr>
          <p:blipFill>
            <a:blip r:embed="rId11">
              <a:alphaModFix amt="32000"/>
            </a:blip>
            <a:stretch>
              <a:fillRect/>
            </a:stretch>
          </p:blipFill>
          <p:spPr>
            <a:xfrm>
              <a:off x="5362174" y="4275524"/>
              <a:ext cx="1478724" cy="1478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Shape 20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370065" y="1966724"/>
              <a:ext cx="720210" cy="72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2856090" y="4275524"/>
              <a:ext cx="720210" cy="72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Shape 22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-185999" y="2767150"/>
              <a:ext cx="563825" cy="563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23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4873752" y="116399"/>
              <a:ext cx="720210" cy="72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24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3379965" y="-451450"/>
              <a:ext cx="720210" cy="72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25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7461915" y="3408624"/>
              <a:ext cx="720210" cy="72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Shape 26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8675265" y="1070699"/>
              <a:ext cx="720210" cy="72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27"/>
            <p:cNvPicPr preferRelativeResize="0"/>
            <p:nvPr/>
          </p:nvPicPr>
          <p:blipFill>
            <a:blip r:embed="rId11">
              <a:alphaModFix amt="24000"/>
            </a:blip>
            <a:stretch>
              <a:fillRect/>
            </a:stretch>
          </p:blipFill>
          <p:spPr>
            <a:xfrm>
              <a:off x="526447" y="-334344"/>
              <a:ext cx="563825" cy="5638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Shape 28"/>
          <p:cNvGrpSpPr/>
          <p:nvPr/>
        </p:nvGrpSpPr>
        <p:grpSpPr>
          <a:xfrm>
            <a:off x="259025" y="173550"/>
            <a:ext cx="8678250" cy="4775650"/>
            <a:chOff x="259025" y="173550"/>
            <a:chExt cx="8678250" cy="4775650"/>
          </a:xfrm>
        </p:grpSpPr>
        <p:sp>
          <p:nvSpPr>
            <p:cNvPr id="29" name="Shape 29"/>
            <p:cNvSpPr/>
            <p:nvPr/>
          </p:nvSpPr>
          <p:spPr>
            <a:xfrm>
              <a:off x="259025" y="25927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948250" y="20720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948250" y="45836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392750" y="453600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7688525" y="4275525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6097850" y="1735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8107625" y="1641450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8402900" y="4140562"/>
              <a:ext cx="245400" cy="2454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773375" y="1952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338375" y="2528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68667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1478125" y="46629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425075" y="4057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2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3754700" y="47814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8212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479325" y="33862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5154875" y="48625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837375" y="4749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6479925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1166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6917000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8107625" y="45360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8297500" y="4007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7507550" y="1735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420850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8698862" y="4189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8648300" y="107070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8297500" y="22826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8850575" y="1886850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8482250" y="2369375"/>
              <a:ext cx="86700" cy="86700"/>
            </a:xfrm>
            <a:prstGeom prst="ellipse">
              <a:avLst/>
            </a:prstGeom>
            <a:solidFill>
              <a:srgbClr val="F1AC00">
                <a:alpha val="103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1857712" y="537300"/>
            <a:ext cx="5428500" cy="4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1pPr>
            <a:lvl2pPr lvl="1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2pPr>
            <a:lvl3pPr lvl="2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3pPr>
            <a:lvl4pPr lvl="3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4pPr>
            <a:lvl5pPr lvl="4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5pPr>
            <a:lvl6pPr lvl="5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6pPr>
            <a:lvl7pPr lvl="6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7pPr>
            <a:lvl8pPr lvl="7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8pPr>
            <a:lvl9pPr lvl="8" algn="ctr">
              <a:spcBef>
                <a:spcPts val="0"/>
              </a:spcBef>
              <a:buClr>
                <a:srgbClr val="FFDD92"/>
              </a:buClr>
              <a:buFont typeface="Playfair Display SC"/>
              <a:buNone/>
              <a:defRPr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857787" y="1510125"/>
            <a:ext cx="5428499" cy="239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E8CA"/>
              </a:buClr>
              <a:buSzPct val="100000"/>
              <a:buFont typeface="Playfair Display"/>
              <a:buChar char="❄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480"/>
              </a:spcBef>
              <a:buClr>
                <a:srgbClr val="FFE8CA"/>
              </a:buClr>
              <a:buSzPct val="55555"/>
              <a:buFont typeface="Playfair Display"/>
              <a:buChar char="★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480"/>
              </a:spcBef>
              <a:buClr>
                <a:srgbClr val="FFFFFF"/>
              </a:buClr>
              <a:buSzPct val="100000"/>
              <a:buFont typeface="Playfair Display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Playfair Display"/>
              <a:defRPr sz="18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grpSp>
        <p:nvGrpSpPr>
          <p:cNvPr id="62" name="Shape 62"/>
          <p:cNvGrpSpPr/>
          <p:nvPr/>
        </p:nvGrpSpPr>
        <p:grpSpPr>
          <a:xfrm>
            <a:off x="122831" y="567457"/>
            <a:ext cx="8708530" cy="4337552"/>
            <a:chOff x="122831" y="567457"/>
            <a:chExt cx="8708530" cy="4337552"/>
          </a:xfrm>
        </p:grpSpPr>
        <p:sp>
          <p:nvSpPr>
            <p:cNvPr id="63" name="Shape 63"/>
            <p:cNvSpPr/>
            <p:nvPr/>
          </p:nvSpPr>
          <p:spPr>
            <a:xfrm>
              <a:off x="1274762" y="32277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 rot="594570">
              <a:off x="903527" y="1168259"/>
              <a:ext cx="101108" cy="95929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7455300">
              <a:off x="140299" y="2166505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 rot="7455300">
              <a:off x="8431949" y="4624805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 rot="7455300">
              <a:off x="8295749" y="830455"/>
              <a:ext cx="101265" cy="9585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 rot="594570">
              <a:off x="7771177" y="3734959"/>
              <a:ext cx="101108" cy="95929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 rot="594570">
              <a:off x="7215177" y="612884"/>
              <a:ext cx="101108" cy="95929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 rot="1831782">
              <a:off x="1954894" y="4688486"/>
              <a:ext cx="190163" cy="18074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 rot="1831782">
              <a:off x="7912494" y="2066761"/>
              <a:ext cx="190163" cy="18074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-260594">
              <a:off x="1899882" y="574393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260594">
              <a:off x="187332" y="1702643"/>
              <a:ext cx="190146" cy="180827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150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8641162" y="2693425"/>
              <a:ext cx="190200" cy="180900"/>
            </a:xfrm>
            <a:prstGeom prst="star5">
              <a:avLst>
                <a:gd name="adj" fmla="val 25854"/>
                <a:gd name="hf" fmla="val 105146"/>
                <a:gd name="vf" fmla="val 110557"/>
              </a:avLst>
            </a:prstGeom>
            <a:solidFill>
              <a:srgbClr val="FFE8CA">
                <a:alpha val="5192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75" name="Shape 75"/>
          <p:cNvPicPr preferRelativeResize="0"/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796024" y="100774"/>
            <a:ext cx="670449" cy="7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122824" y="4703175"/>
            <a:ext cx="509649" cy="57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7447025" y="1155200"/>
            <a:ext cx="560300" cy="6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2">
            <a:alphaModFix amt="20000"/>
          </a:blip>
          <a:stretch>
            <a:fillRect/>
          </a:stretch>
        </p:blipFill>
        <p:spPr>
          <a:xfrm>
            <a:off x="8625449" y="3789400"/>
            <a:ext cx="621649" cy="70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745800" y="2382817"/>
            <a:ext cx="509650" cy="5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6565850" y="-70995"/>
            <a:ext cx="279800" cy="31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7031950" y="4703176"/>
            <a:ext cx="459424" cy="52077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ctrTitle"/>
          </p:nvPr>
        </p:nvSpPr>
        <p:spPr>
          <a:xfrm>
            <a:off x="1339025" y="1451700"/>
            <a:ext cx="6465900" cy="1617300"/>
          </a:xfrm>
          <a:prstGeom prst="rect">
            <a:avLst/>
          </a:prstGeom>
          <a:noFill/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Étincelles de bonheur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2845625" y="3618175"/>
            <a:ext cx="3452700" cy="63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eTwinning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783950" y="450650"/>
            <a:ext cx="5576100" cy="478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/>
              <a:t>on a fait </a:t>
            </a:r>
            <a:r>
              <a:rPr lang="en" sz="3000" dirty="0" smtClean="0"/>
              <a:t>quoi ?</a:t>
            </a:r>
            <a:endParaRPr lang="en" sz="3000" dirty="0"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2413537" y="1694050"/>
            <a:ext cx="5428500" cy="23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lt1"/>
              </a:buClr>
            </a:pPr>
            <a:r>
              <a:rPr lang="en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Faire connaissance par Skype </a:t>
            </a:r>
            <a:r>
              <a:rPr lang="en" dirty="0">
                <a:solidFill>
                  <a:schemeClr val="lt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Mystère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Font typeface="Arial"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Prendre une photo de la classe pour les élèves </a:t>
            </a:r>
            <a:r>
              <a:rPr lang="en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italiens</a:t>
            </a:r>
            <a:endParaRPr lang="en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Font typeface="Arial"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Chercher des articles sur les </a:t>
            </a:r>
            <a:r>
              <a:rPr lang="en" dirty="0">
                <a:solidFill>
                  <a:schemeClr val="lt1"/>
                </a:solidFill>
                <a:latin typeface="Syncopate"/>
                <a:ea typeface="Syncopate"/>
                <a:cs typeface="Syncopate"/>
                <a:sym typeface="Syncopate"/>
              </a:rPr>
              <a:t>bonnes</a:t>
            </a: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actions</a:t>
            </a:r>
          </a:p>
          <a:p>
            <a:pPr marL="457200" lvl="0" indent="-228600" rtl="0">
              <a:spcBef>
                <a:spcPts val="0"/>
              </a:spcBef>
              <a:buClr>
                <a:schemeClr val="lt1"/>
              </a:buClr>
              <a:buFont typeface="Arial"/>
            </a:pPr>
            <a:r>
              <a:rPr lang="en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Faire des actes de </a:t>
            </a:r>
            <a:r>
              <a:rPr lang="en" dirty="0">
                <a:solidFill>
                  <a:schemeClr val="lt1"/>
                </a:solidFill>
                <a:latin typeface="Calligraffitti"/>
                <a:ea typeface="Calligraffitti"/>
                <a:cs typeface="Calligraffitti"/>
                <a:sym typeface="Calligraffitti"/>
              </a:rPr>
              <a:t>gentillesse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 rt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390508">
            <a:off x="-1505376" y="431622"/>
            <a:ext cx="3728275" cy="210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ctrTitle" idx="4294967295"/>
          </p:nvPr>
        </p:nvSpPr>
        <p:spPr>
          <a:xfrm>
            <a:off x="1813500" y="739800"/>
            <a:ext cx="5517000" cy="122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 smtClean="0"/>
              <a:t>Quelles activités avez-vous aimées </a:t>
            </a:r>
            <a:r>
              <a:rPr lang="en" sz="3000" dirty="0"/>
              <a:t>le </a:t>
            </a:r>
            <a:r>
              <a:rPr lang="en" sz="3000" dirty="0" smtClean="0"/>
              <a:t>mieux ?</a:t>
            </a:r>
            <a:endParaRPr lang="en" sz="3000"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4294967295"/>
          </p:nvPr>
        </p:nvSpPr>
        <p:spPr>
          <a:xfrm>
            <a:off x="2870275" y="1961089"/>
            <a:ext cx="4105200" cy="122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L</a:t>
            </a:r>
            <a:r>
              <a:rPr lang="en" sz="2000" dirty="0" smtClean="0"/>
              <a:t>es </a:t>
            </a:r>
            <a:r>
              <a:rPr lang="en" sz="2000" dirty="0"/>
              <a:t>actes de gentillesse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000" dirty="0"/>
              <a:t>→ Aider des 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ctrTitle"/>
          </p:nvPr>
        </p:nvSpPr>
        <p:spPr>
          <a:xfrm>
            <a:off x="1619672" y="804050"/>
            <a:ext cx="5688632" cy="1744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 dirty="0" smtClean="0"/>
              <a:t>Quelles activités/tâches trouviez-vous </a:t>
            </a:r>
            <a:r>
              <a:rPr lang="en" sz="3000" dirty="0"/>
              <a:t>moins </a:t>
            </a:r>
            <a:r>
              <a:rPr lang="en" sz="3000" dirty="0" smtClean="0"/>
              <a:t>bonnes?</a:t>
            </a:r>
            <a:endParaRPr lang="en" sz="3000" dirty="0"/>
          </a:p>
        </p:txBody>
      </p:sp>
      <p:sp>
        <p:nvSpPr>
          <p:cNvPr id="165" name="Shape 165"/>
          <p:cNvSpPr txBox="1">
            <a:spLocks noGrp="1"/>
          </p:cNvSpPr>
          <p:nvPr>
            <p:ph type="subTitle" idx="1"/>
          </p:nvPr>
        </p:nvSpPr>
        <p:spPr>
          <a:xfrm>
            <a:off x="2411760" y="3068650"/>
            <a:ext cx="4392488" cy="78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 dirty="0"/>
              <a:t>Rien, tout est vraiment bon et </a:t>
            </a:r>
            <a:r>
              <a:rPr lang="en" sz="2000" dirty="0" smtClean="0"/>
              <a:t>éducatif !</a:t>
            </a:r>
            <a:endParaRPr lang="e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2999324" y="2161800"/>
            <a:ext cx="4580100" cy="81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dirty="0" smtClean="0">
                <a:sym typeface="Wingdings" panose="05000000000000000000" pitchFamily="2" charset="2"/>
              </a:rPr>
              <a:t> Un jeu </a:t>
            </a:r>
            <a:r>
              <a:rPr lang="en" dirty="0" smtClean="0">
                <a:latin typeface="Arial"/>
                <a:ea typeface="Arial"/>
                <a:cs typeface="Arial"/>
                <a:sym typeface="Arial"/>
              </a:rPr>
              <a:t>Quizlet ?</a:t>
            </a:r>
            <a:endParaRPr lang="en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2999325" y="1076000"/>
            <a:ext cx="3145200" cy="9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 smtClean="0">
                <a:solidFill>
                  <a:srgbClr val="FFDD92"/>
                </a:solidFill>
                <a:latin typeface="Playfair Display SC"/>
                <a:ea typeface="Playfair Display SC"/>
                <a:cs typeface="Playfair Display SC"/>
                <a:sym typeface="Playfair Display SC"/>
              </a:rPr>
              <a:t>Une idée à ajouter ?</a:t>
            </a:r>
            <a:endParaRPr lang="en" sz="3000" dirty="0">
              <a:solidFill>
                <a:srgbClr val="FFDD92"/>
              </a:solidFill>
              <a:latin typeface="Playfair Display SC"/>
              <a:ea typeface="Playfair Display SC"/>
              <a:cs typeface="Playfair Display SC"/>
              <a:sym typeface="Playfair Display S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2514500" y="1494429"/>
            <a:ext cx="2670000" cy="2581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 smtClean="0"/>
              <a:t>Les groupes nationaux</a:t>
            </a:r>
            <a:endParaRPr lang="en" b="1" dirty="0"/>
          </a:p>
          <a:p>
            <a:pPr marL="0" lvl="0" indent="-6985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lang="en" sz="1800" dirty="0" smtClean="0">
              <a:solidFill>
                <a:schemeClr val="lt1"/>
              </a:solidFill>
            </a:endParaRPr>
          </a:p>
          <a:p>
            <a:pPr marL="0" lvl="0" indent="-69850" algn="l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 smtClean="0">
                <a:solidFill>
                  <a:schemeClr val="lt1"/>
                </a:solidFill>
              </a:rPr>
              <a:t>Travail bien </a:t>
            </a:r>
            <a:r>
              <a:rPr lang="en" sz="1800" dirty="0">
                <a:solidFill>
                  <a:schemeClr val="lt1"/>
                </a:solidFill>
              </a:rPr>
              <a:t>organisé, tout le monde </a:t>
            </a:r>
            <a:r>
              <a:rPr lang="en" sz="1800" dirty="0" smtClean="0">
                <a:solidFill>
                  <a:schemeClr val="lt1"/>
                </a:solidFill>
              </a:rPr>
              <a:t>a fait </a:t>
            </a:r>
            <a:r>
              <a:rPr lang="en" sz="1800" dirty="0">
                <a:solidFill>
                  <a:schemeClr val="lt1"/>
                </a:solidFill>
              </a:rPr>
              <a:t>quelque chose pour aider.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1857712" y="531268"/>
            <a:ext cx="5428500" cy="45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dirty="0" smtClean="0"/>
              <a:t>Avez-vous aimé travailler en </a:t>
            </a:r>
            <a:r>
              <a:rPr lang="en" sz="2000" dirty="0"/>
              <a:t>groupe </a:t>
            </a:r>
            <a:r>
              <a:rPr lang="en" sz="2000" dirty="0" smtClean="0"/>
              <a:t>?</a:t>
            </a:r>
            <a:endParaRPr lang="en" sz="2000" dirty="0"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5184498" y="1491630"/>
            <a:ext cx="2915894" cy="251332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 smtClean="0"/>
              <a:t>Les groupes belgo-italiens</a:t>
            </a:r>
            <a:endParaRPr lang="en" b="1" dirty="0"/>
          </a:p>
          <a:p>
            <a:pPr marL="0" lvl="0" indent="0">
              <a:spcBef>
                <a:spcPts val="0"/>
              </a:spcBef>
              <a:buNone/>
            </a:pPr>
            <a:endParaRPr lang="en" b="1" dirty="0" smtClean="0"/>
          </a:p>
          <a:p>
            <a:pPr marL="0" lvl="0" indent="0">
              <a:spcBef>
                <a:spcPts val="0"/>
              </a:spcBef>
              <a:buNone/>
            </a:pPr>
            <a:r>
              <a:rPr lang="en" b="1" dirty="0" smtClean="0"/>
              <a:t>U</a:t>
            </a:r>
            <a:r>
              <a:rPr lang="en" sz="1800" dirty="0" smtClean="0">
                <a:solidFill>
                  <a:schemeClr val="lt1"/>
                </a:solidFill>
              </a:rPr>
              <a:t>n </a:t>
            </a:r>
            <a:r>
              <a:rPr lang="en" sz="1800" dirty="0">
                <a:solidFill>
                  <a:schemeClr val="lt1"/>
                </a:solidFill>
              </a:rPr>
              <a:t>peu </a:t>
            </a:r>
            <a:r>
              <a:rPr lang="en" sz="1800" dirty="0" smtClean="0">
                <a:solidFill>
                  <a:schemeClr val="lt1"/>
                </a:solidFill>
              </a:rPr>
              <a:t>plus difficile </a:t>
            </a:r>
            <a:r>
              <a:rPr lang="en" sz="1800" dirty="0">
                <a:solidFill>
                  <a:schemeClr val="lt1"/>
                </a:solidFill>
              </a:rPr>
              <a:t>parce                </a:t>
            </a:r>
            <a:r>
              <a:rPr lang="en" sz="1800" dirty="0" smtClean="0">
                <a:solidFill>
                  <a:schemeClr val="lt1"/>
                </a:solidFill>
              </a:rPr>
              <a:t>que pas tout le monde a le même niveau de français.</a:t>
            </a:r>
            <a:endParaRPr lang="en" sz="1800" dirty="0">
              <a:solidFill>
                <a:schemeClr val="lt1"/>
              </a:solidFill>
            </a:endParaRPr>
          </a:p>
        </p:txBody>
      </p:sp>
      <p:sp>
        <p:nvSpPr>
          <p:cNvPr id="179" name="Shape 179"/>
          <p:cNvSpPr txBox="1"/>
          <p:nvPr/>
        </p:nvSpPr>
        <p:spPr>
          <a:xfrm>
            <a:off x="3034800" y="3381700"/>
            <a:ext cx="3481416" cy="79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rgbClr val="F3F3F3"/>
                </a:solidFill>
              </a:rPr>
              <a:t>Conclusion</a:t>
            </a:r>
            <a:r>
              <a:rPr lang="en" dirty="0">
                <a:solidFill>
                  <a:srgbClr val="F3F3F3"/>
                </a:solidFill>
              </a:rPr>
              <a:t> : </a:t>
            </a:r>
            <a:r>
              <a:rPr lang="en" dirty="0" smtClean="0">
                <a:solidFill>
                  <a:srgbClr val="F3F3F3"/>
                </a:solidFill>
              </a:rPr>
              <a:t>je trouve que je n’ai pas vraiment amélioré </a:t>
            </a:r>
            <a:r>
              <a:rPr lang="en" dirty="0">
                <a:solidFill>
                  <a:srgbClr val="F3F3F3"/>
                </a:solidFill>
              </a:rPr>
              <a:t>mon français ou mes compétences </a:t>
            </a:r>
            <a:r>
              <a:rPr lang="en" dirty="0" smtClean="0">
                <a:solidFill>
                  <a:srgbClr val="F3F3F3"/>
                </a:solidFill>
              </a:rPr>
              <a:t>communicatives…</a:t>
            </a:r>
            <a:endParaRPr lang="en" dirty="0">
              <a:solidFill>
                <a:srgbClr val="F3F3F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 idx="4294967295"/>
          </p:nvPr>
        </p:nvSpPr>
        <p:spPr>
          <a:xfrm>
            <a:off x="2056650" y="2250100"/>
            <a:ext cx="5539686" cy="219385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000" dirty="0" smtClean="0"/>
              <a:t>Mais… j’aimerais bien </a:t>
            </a:r>
            <a:r>
              <a:rPr lang="en" sz="3000" dirty="0"/>
              <a:t>faire </a:t>
            </a:r>
            <a:r>
              <a:rPr lang="en" sz="3000" dirty="0" smtClean="0"/>
              <a:t>encore un projet eTwinning l’année prochaine !</a:t>
            </a:r>
            <a:endParaRPr lang="en" sz="3000" dirty="0"/>
          </a:p>
        </p:txBody>
      </p:sp>
      <p:sp>
        <p:nvSpPr>
          <p:cNvPr id="185" name="Shape 185"/>
          <p:cNvSpPr/>
          <p:nvPr/>
        </p:nvSpPr>
        <p:spPr>
          <a:xfrm>
            <a:off x="3880794" y="973939"/>
            <a:ext cx="1382398" cy="1276163"/>
          </a:xfrm>
          <a:custGeom>
            <a:avLst/>
            <a:gdLst/>
            <a:ahLst/>
            <a:cxnLst/>
            <a:rect l="0" t="0" r="0" b="0"/>
            <a:pathLst>
              <a:path w="35684" h="32946" extrusionOk="0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rgbClr val="DCB9E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-25" y="4725619"/>
            <a:ext cx="9144000" cy="42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endParaRPr sz="1000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582575" y="578550"/>
            <a:ext cx="7810800" cy="398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40234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Poster sur </a:t>
            </a:r>
          </a:p>
          <a:p>
            <a:pPr lvl="0" algn="l" rtl="0"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highlight>
                  <a:srgbClr val="40234C"/>
                </a:highlight>
                <a:latin typeface="Playfair Display"/>
                <a:ea typeface="Playfair Display"/>
                <a:cs typeface="Playfair Display"/>
                <a:sym typeface="Playfair Display"/>
              </a:rPr>
              <a:t>le padlet</a:t>
            </a:r>
          </a:p>
          <a:p>
            <a:pPr lvl="0" algn="ctr" rtl="0">
              <a:spcBef>
                <a:spcPts val="600"/>
              </a:spcBef>
              <a:buNone/>
            </a:pPr>
            <a:endParaRPr sz="2900" b="1">
              <a:solidFill>
                <a:srgbClr val="FFFFFF"/>
              </a:solidFill>
              <a:highlight>
                <a:srgbClr val="40234C"/>
              </a:highlight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26" y="0"/>
            <a:ext cx="3627748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istmas 2016 special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152</Words>
  <Application>Microsoft Office PowerPoint</Application>
  <PresentationFormat>Diavoorstelling (16:9)</PresentationFormat>
  <Paragraphs>26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Calligraffitti</vt:lpstr>
      <vt:lpstr>Playfair Display</vt:lpstr>
      <vt:lpstr>Playfair Display SC</vt:lpstr>
      <vt:lpstr>Wingdings</vt:lpstr>
      <vt:lpstr>Syncopate</vt:lpstr>
      <vt:lpstr>Christmas 2016 special</vt:lpstr>
      <vt:lpstr>Étincelles de bonheur</vt:lpstr>
      <vt:lpstr>on a fait quoi ?</vt:lpstr>
      <vt:lpstr>Quelles activités avez-vous aimées le mieux ?</vt:lpstr>
      <vt:lpstr>Quelles activités/tâches trouviez-vous moins bonnes?</vt:lpstr>
      <vt:lpstr>PowerPoint-presentatie</vt:lpstr>
      <vt:lpstr>Avez-vous aimé travailler en groupe ?</vt:lpstr>
      <vt:lpstr>Mais… j’aimerais bien faire encore un projet eTwinning l’année prochaine !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Étincelles de bonheur</dc:title>
  <dc:creator>Gebruiker</dc:creator>
  <cp:lastModifiedBy>Windows-gebruiker</cp:lastModifiedBy>
  <cp:revision>4</cp:revision>
  <dcterms:modified xsi:type="dcterms:W3CDTF">2017-06-28T08:47:42Z</dcterms:modified>
</cp:coreProperties>
</file>