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82" autoAdjust="0"/>
    <p:restoredTop sz="94660"/>
  </p:normalViewPr>
  <p:slideViewPr>
    <p:cSldViewPr>
      <p:cViewPr>
        <p:scale>
          <a:sx n="90" d="100"/>
          <a:sy n="90" d="100"/>
        </p:scale>
        <p:origin x="-1253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853615-BFDE-46DE-814C-47EC6EF6D371}" type="datetimeFigureOut">
              <a:rPr lang="el-GR" smtClean="0"/>
              <a:t>1/5/2022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1/5/2022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1/5/2022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1/5/2022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1/5/2022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1/5/2022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1/5/2022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1/5/2022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1/5/2022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1/5/2022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1/5/2022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2853615-BFDE-46DE-814C-47EC6EF6D371}" type="datetimeFigureOut">
              <a:rPr lang="el-GR" smtClean="0"/>
              <a:t>1/5/2022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259632" y="1268760"/>
            <a:ext cx="6777318" cy="1080120"/>
          </a:xfrm>
        </p:spPr>
        <p:txBody>
          <a:bodyPr/>
          <a:lstStyle/>
          <a:p>
            <a:r>
              <a:rPr lang="el-GR" sz="3600" b="1" dirty="0" smtClean="0">
                <a:solidFill>
                  <a:schemeClr val="accent4">
                    <a:lumMod val="50000"/>
                  </a:schemeClr>
                </a:solidFill>
                <a:effectLst/>
                <a:latin typeface="Constantia" panose="02030602050306030303" pitchFamily="18" charset="0"/>
              </a:rPr>
              <a:t/>
            </a:r>
            <a:br>
              <a:rPr lang="el-GR" sz="3600" b="1" dirty="0" smtClean="0">
                <a:solidFill>
                  <a:schemeClr val="accent4">
                    <a:lumMod val="50000"/>
                  </a:schemeClr>
                </a:solidFill>
                <a:effectLst/>
                <a:latin typeface="Constantia" panose="02030602050306030303" pitchFamily="18" charset="0"/>
              </a:rPr>
            </a:br>
            <a:r>
              <a:rPr lang="el-GR" sz="3600" b="1" dirty="0">
                <a:solidFill>
                  <a:schemeClr val="accent4">
                    <a:lumMod val="50000"/>
                  </a:schemeClr>
                </a:solidFill>
                <a:effectLst/>
                <a:latin typeface="Constantia" panose="02030602050306030303" pitchFamily="18" charset="0"/>
              </a:rPr>
              <a:t/>
            </a:r>
            <a:br>
              <a:rPr lang="el-GR" sz="3600" b="1" dirty="0">
                <a:solidFill>
                  <a:schemeClr val="accent4">
                    <a:lumMod val="50000"/>
                  </a:schemeClr>
                </a:solidFill>
                <a:effectLst/>
                <a:latin typeface="Constantia" panose="02030602050306030303" pitchFamily="18" charset="0"/>
              </a:rPr>
            </a:br>
            <a:r>
              <a:rPr lang="el-GR" sz="3600" b="1" dirty="0" smtClean="0">
                <a:solidFill>
                  <a:schemeClr val="accent4">
                    <a:lumMod val="50000"/>
                  </a:schemeClr>
                </a:solidFill>
                <a:effectLst/>
                <a:latin typeface="Constantia" panose="02030602050306030303" pitchFamily="18" charset="0"/>
              </a:rPr>
              <a:t/>
            </a:r>
            <a:br>
              <a:rPr lang="el-GR" sz="3600" b="1" dirty="0" smtClean="0">
                <a:solidFill>
                  <a:schemeClr val="accent4">
                    <a:lumMod val="50000"/>
                  </a:schemeClr>
                </a:solidFill>
                <a:effectLst/>
                <a:latin typeface="Constantia" panose="02030602050306030303" pitchFamily="18" charset="0"/>
              </a:rPr>
            </a:br>
            <a:r>
              <a:rPr lang="el-GR" sz="3600" b="1" dirty="0">
                <a:solidFill>
                  <a:schemeClr val="accent4">
                    <a:lumMod val="50000"/>
                  </a:schemeClr>
                </a:solidFill>
                <a:effectLst/>
                <a:latin typeface="Constantia" panose="02030602050306030303" pitchFamily="18" charset="0"/>
              </a:rPr>
              <a:t/>
            </a:r>
            <a:br>
              <a:rPr lang="el-GR" sz="3600" b="1" dirty="0">
                <a:solidFill>
                  <a:schemeClr val="accent4">
                    <a:lumMod val="50000"/>
                  </a:schemeClr>
                </a:solidFill>
                <a:effectLst/>
                <a:latin typeface="Constantia" panose="02030602050306030303" pitchFamily="18" charset="0"/>
              </a:rPr>
            </a:br>
            <a:r>
              <a:rPr lang="el-GR" sz="3600" b="1" dirty="0" smtClean="0">
                <a:solidFill>
                  <a:schemeClr val="accent4">
                    <a:lumMod val="50000"/>
                  </a:schemeClr>
                </a:solidFill>
                <a:effectLst/>
                <a:latin typeface="Constantia" panose="02030602050306030303" pitchFamily="18" charset="0"/>
              </a:rPr>
              <a:t/>
            </a:r>
            <a:br>
              <a:rPr lang="el-GR" sz="3600" b="1" dirty="0" smtClean="0">
                <a:solidFill>
                  <a:schemeClr val="accent4">
                    <a:lumMod val="50000"/>
                  </a:schemeClr>
                </a:solidFill>
                <a:effectLst/>
                <a:latin typeface="Constantia" panose="02030602050306030303" pitchFamily="18" charset="0"/>
              </a:rPr>
            </a:br>
            <a:r>
              <a:rPr lang="el-GR" sz="3600" b="1" dirty="0">
                <a:solidFill>
                  <a:schemeClr val="accent4">
                    <a:lumMod val="50000"/>
                  </a:schemeClr>
                </a:solidFill>
                <a:effectLst/>
                <a:latin typeface="Constantia" panose="02030602050306030303" pitchFamily="18" charset="0"/>
              </a:rPr>
              <a:t/>
            </a:r>
            <a:br>
              <a:rPr lang="el-GR" sz="3600" b="1" dirty="0">
                <a:solidFill>
                  <a:schemeClr val="accent4">
                    <a:lumMod val="50000"/>
                  </a:schemeClr>
                </a:solidFill>
                <a:effectLst/>
                <a:latin typeface="Constantia" panose="02030602050306030303" pitchFamily="18" charset="0"/>
              </a:rPr>
            </a:br>
            <a:r>
              <a:rPr lang="el-GR" sz="36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Constantia" panose="02030602050306030303" pitchFamily="18" charset="0"/>
              </a:rPr>
              <a:t>History</a:t>
            </a:r>
            <a:r>
              <a:rPr lang="el-GR" sz="36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Constantia" panose="02030602050306030303" pitchFamily="18" charset="0"/>
              </a:rPr>
              <a:t> </a:t>
            </a:r>
            <a:r>
              <a:rPr lang="el-GR" sz="3600" b="1" dirty="0" err="1">
                <a:solidFill>
                  <a:schemeClr val="accent2">
                    <a:lumMod val="50000"/>
                  </a:schemeClr>
                </a:solidFill>
                <a:effectLst/>
                <a:latin typeface="Constantia" panose="02030602050306030303" pitchFamily="18" charset="0"/>
              </a:rPr>
              <a:t>Teaching</a:t>
            </a:r>
            <a:r>
              <a:rPr lang="el-GR" sz="3600" b="1" dirty="0">
                <a:solidFill>
                  <a:schemeClr val="accent2">
                    <a:lumMod val="50000"/>
                  </a:schemeClr>
                </a:solidFill>
                <a:effectLst/>
                <a:latin typeface="Constantia" panose="02030602050306030303" pitchFamily="18" charset="0"/>
              </a:rPr>
              <a:t> </a:t>
            </a:r>
            <a:r>
              <a:rPr lang="el-GR" sz="3600" b="1" dirty="0" err="1">
                <a:solidFill>
                  <a:schemeClr val="accent2">
                    <a:lumMod val="50000"/>
                  </a:schemeClr>
                </a:solidFill>
                <a:effectLst/>
                <a:latin typeface="Constantia" panose="02030602050306030303" pitchFamily="18" charset="0"/>
              </a:rPr>
              <a:t>in</a:t>
            </a:r>
            <a:r>
              <a:rPr lang="el-GR" sz="3600" b="1" dirty="0">
                <a:solidFill>
                  <a:schemeClr val="accent2">
                    <a:lumMod val="50000"/>
                  </a:schemeClr>
                </a:solidFill>
                <a:effectLst/>
                <a:latin typeface="Constantia" panose="02030602050306030303" pitchFamily="18" charset="0"/>
              </a:rPr>
              <a:t> </a:t>
            </a:r>
            <a:r>
              <a:rPr lang="el-GR" sz="3600" b="1" dirty="0" err="1">
                <a:solidFill>
                  <a:schemeClr val="accent2">
                    <a:lumMod val="50000"/>
                  </a:schemeClr>
                </a:solidFill>
                <a:effectLst/>
                <a:latin typeface="Constantia" panose="02030602050306030303" pitchFamily="18" charset="0"/>
              </a:rPr>
              <a:t>Greece</a:t>
            </a:r>
            <a:r>
              <a:rPr lang="el-GR" sz="3600" b="1" dirty="0">
                <a:solidFill>
                  <a:schemeClr val="accent2">
                    <a:lumMod val="50000"/>
                  </a:schemeClr>
                </a:solidFill>
                <a:effectLst/>
                <a:latin typeface="Constantia" panose="02030602050306030303" pitchFamily="18" charset="0"/>
              </a:rPr>
              <a:t>: </a:t>
            </a:r>
            <a:r>
              <a:rPr lang="el-GR" sz="3600" b="1" dirty="0" err="1">
                <a:solidFill>
                  <a:schemeClr val="accent2">
                    <a:lumMod val="50000"/>
                  </a:schemeClr>
                </a:solidFill>
                <a:effectLst/>
                <a:latin typeface="Constantia" panose="02030602050306030303" pitchFamily="18" charset="0"/>
              </a:rPr>
              <a:t>reflections</a:t>
            </a:r>
            <a:r>
              <a:rPr lang="el-GR" sz="3600" b="1" dirty="0">
                <a:solidFill>
                  <a:schemeClr val="accent2">
                    <a:lumMod val="50000"/>
                  </a:schemeClr>
                </a:solidFill>
                <a:effectLst/>
                <a:latin typeface="Constantia" panose="02030602050306030303" pitchFamily="18" charset="0"/>
              </a:rPr>
              <a:t> </a:t>
            </a:r>
            <a:r>
              <a:rPr lang="el-GR" sz="3600" b="1" dirty="0" err="1">
                <a:solidFill>
                  <a:schemeClr val="accent2">
                    <a:lumMod val="50000"/>
                  </a:schemeClr>
                </a:solidFill>
                <a:effectLst/>
                <a:latin typeface="Constantia" panose="02030602050306030303" pitchFamily="18" charset="0"/>
              </a:rPr>
              <a:t>and</a:t>
            </a:r>
            <a:r>
              <a:rPr lang="el-GR" sz="3600" b="1" dirty="0">
                <a:solidFill>
                  <a:schemeClr val="accent2">
                    <a:lumMod val="50000"/>
                  </a:schemeClr>
                </a:solidFill>
                <a:effectLst/>
                <a:latin typeface="Constantia" panose="02030602050306030303" pitchFamily="18" charset="0"/>
              </a:rPr>
              <a:t> </a:t>
            </a:r>
            <a:r>
              <a:rPr lang="el-GR" sz="3600" b="1" dirty="0" err="1">
                <a:solidFill>
                  <a:schemeClr val="accent2">
                    <a:lumMod val="50000"/>
                  </a:schemeClr>
                </a:solidFill>
                <a:effectLst/>
                <a:latin typeface="Constantia" panose="02030602050306030303" pitchFamily="18" charset="0"/>
              </a:rPr>
              <a:t>perspectives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effectLst/>
              </a:rPr>
              <a:t/>
            </a:r>
            <a:br>
              <a:rPr lang="el-GR" dirty="0">
                <a:solidFill>
                  <a:schemeClr val="accent2">
                    <a:lumMod val="50000"/>
                  </a:schemeClr>
                </a:solidFill>
                <a:effectLst/>
              </a:rPr>
            </a:br>
            <a:endParaRPr lang="el-G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259632" y="1412776"/>
            <a:ext cx="6400800" cy="175260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Dr.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Anastasios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Kountouris</a:t>
            </a:r>
            <a:endParaRPr lang="el-GR" dirty="0">
              <a:solidFill>
                <a:schemeClr val="accent2">
                  <a:lumMod val="5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  <a:p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89040"/>
            <a:ext cx="1804987" cy="17748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795389"/>
            <a:ext cx="2808312" cy="17621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60052"/>
            <a:ext cx="2444750" cy="18780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958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Λήψεις\279176125_389413719751796_7376671786891539019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4839611" cy="12241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755576" y="2321497"/>
            <a:ext cx="7745505" cy="4536503"/>
          </a:xfrm>
        </p:spPr>
        <p:txBody>
          <a:bodyPr>
            <a:normAutofit lnSpcReduction="10000"/>
          </a:bodyPr>
          <a:lstStyle/>
          <a:p>
            <a:pPr algn="just"/>
            <a:r>
              <a:rPr lang="el-GR" dirty="0" err="1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Modern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globalized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and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multicultural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context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: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dialogue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but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also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conflicts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on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issues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of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cultural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heritage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memory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and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historical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consciousness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(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Kokkinos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, 2003).</a:t>
            </a:r>
          </a:p>
          <a:p>
            <a:pPr algn="just"/>
            <a:r>
              <a:rPr lang="el-GR" dirty="0" err="1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Rejection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of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unscientific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views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on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historical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figures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events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and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periods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.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Rejection of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conspiracy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theories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about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history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.</a:t>
            </a:r>
          </a:p>
          <a:p>
            <a:pPr algn="just"/>
            <a:r>
              <a:rPr lang="el-GR" dirty="0" err="1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The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aim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of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school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history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is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the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development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of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the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historical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critical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thinking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and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consciousness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of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young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people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.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The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correct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scientific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and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pedagogical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teaching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of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history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→ a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valuable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tool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for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forging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integrated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personalities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.</a:t>
            </a:r>
          </a:p>
          <a:p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56263" cy="1054250"/>
          </a:xfrm>
        </p:spPr>
        <p:txBody>
          <a:bodyPr/>
          <a:lstStyle/>
          <a:p>
            <a:r>
              <a:rPr lang="el-GR" sz="2800" b="1" dirty="0">
                <a:latin typeface="Constantia" panose="02030602050306030303" pitchFamily="18" charset="0"/>
                <a:ea typeface="Calibri"/>
              </a:rPr>
              <a:t>THE IMPORTANCE OF HISTORICAL KNOWLEDGE IN MODERN TIMES</a:t>
            </a:r>
            <a:endParaRPr lang="el-GR" sz="28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4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699247" y="476672"/>
            <a:ext cx="7745505" cy="5832647"/>
          </a:xfrm>
        </p:spPr>
        <p:txBody>
          <a:bodyPr/>
          <a:lstStyle/>
          <a:p>
            <a:pPr algn="just"/>
            <a:r>
              <a:rPr lang="el-GR" dirty="0" err="1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Promoting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the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value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of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peace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and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reconciliation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in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contemporary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conflict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environments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(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Page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, 2000).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Understanding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phenomena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such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as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refugee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flows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migration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and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demographic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change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.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Development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of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multicultural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consciousness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.</a:t>
            </a:r>
          </a:p>
          <a:p>
            <a:pPr algn="just"/>
            <a:r>
              <a:rPr lang="el-GR" dirty="0" err="1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Awareness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of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the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instrumentalization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of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History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by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political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interests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.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Resistance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to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the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spirit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of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revisionism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that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threatens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the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foundations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of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world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peace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.</a:t>
            </a:r>
          </a:p>
          <a:p>
            <a:endParaRPr lang="el-GR" dirty="0"/>
          </a:p>
        </p:txBody>
      </p:sp>
      <p:pic>
        <p:nvPicPr>
          <p:cNvPr id="6146" name="Picture 2" descr="C:\Users\User\Λήψεις\279498613_723753461960601_856393559952745923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05064"/>
            <a:ext cx="5904656" cy="23309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46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611560" y="2564904"/>
            <a:ext cx="7756263" cy="1054250"/>
          </a:xfrm>
        </p:spPr>
        <p:txBody>
          <a:bodyPr/>
          <a:lstStyle/>
          <a:p>
            <a:pPr marL="365760" lvl="0" indent="-365760">
              <a:spcBef>
                <a:spcPct val="20000"/>
              </a:spcBef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  <a:ea typeface="+mn-ea"/>
                <a:cs typeface="+mn-cs"/>
              </a:rPr>
              <a:t>THANK YOU FOR YOUR </a:t>
            </a:r>
            <a:r>
              <a:rPr lang="el-GR" sz="24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  <a:ea typeface="+mn-ea"/>
                <a:cs typeface="+mn-cs"/>
              </a:rPr>
              <a:t>ΑΤΤΕΝΤΙΟΝ</a:t>
            </a:r>
            <a:r>
              <a:rPr lang="el-GR" sz="2400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/>
            </a:r>
            <a:br>
              <a:rPr lang="el-GR" sz="2400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4372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Λήψεις\279451767_716309629813517_608147763445779760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733884"/>
            <a:ext cx="2175049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251521" y="692696"/>
            <a:ext cx="8496944" cy="5976664"/>
          </a:xfrm>
        </p:spPr>
        <p:txBody>
          <a:bodyPr/>
          <a:lstStyle/>
          <a:p>
            <a:pPr algn="just"/>
            <a:r>
              <a:rPr lang="el-GR" dirty="0" smtClean="0"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History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is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the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science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that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deals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with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the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systematic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study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of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the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past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the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recording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and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understanding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of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past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events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.</a:t>
            </a:r>
          </a:p>
          <a:p>
            <a:pPr algn="just"/>
            <a:r>
              <a:rPr lang="el-GR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“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History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”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as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a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word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derives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from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the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noun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"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Histor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"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which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means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the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one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who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knows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the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judge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the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reliable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witness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(</a:t>
            </a:r>
            <a:r>
              <a:rPr lang="el-GR" b="1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οἶδα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: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I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know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well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).</a:t>
            </a:r>
          </a:p>
          <a:p>
            <a:pPr algn="just"/>
            <a:r>
              <a:rPr lang="el-GR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Many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peoples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made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recordings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of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the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past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.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However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History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begins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with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the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ancient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Greek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tradition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when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myth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is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separated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from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reality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and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logic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.</a:t>
            </a:r>
          </a:p>
          <a:p>
            <a:pPr algn="just"/>
            <a:r>
              <a:rPr lang="el-GR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Herodotus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: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records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the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Persian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Wars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in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his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work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i="1" dirty="0" err="1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Ἱστορίαι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.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He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was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described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as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the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"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father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"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of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history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by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the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Roman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orator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Cicero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.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56263" cy="720080"/>
          </a:xfrm>
        </p:spPr>
        <p:txBody>
          <a:bodyPr/>
          <a:lstStyle/>
          <a:p>
            <a:pPr indent="457200"/>
            <a:r>
              <a:rPr lang="el-GR" sz="2400" b="1" dirty="0">
                <a:latin typeface="Constantia" panose="02030602050306030303" pitchFamily="18" charset="0"/>
              </a:rPr>
              <a:t>BIRTH AND EVOLUTION OF HISTORY SCIENCE</a:t>
            </a:r>
            <a:br>
              <a:rPr lang="el-GR" sz="2400" b="1" dirty="0">
                <a:latin typeface="Constantia" panose="02030602050306030303" pitchFamily="18" charset="0"/>
              </a:rPr>
            </a:br>
            <a:endParaRPr lang="el-GR" sz="2400" b="1" dirty="0">
              <a:latin typeface="Constantia" panose="02030602050306030303" pitchFamily="18" charset="0"/>
            </a:endParaRPr>
          </a:p>
        </p:txBody>
      </p:sp>
      <p:pic>
        <p:nvPicPr>
          <p:cNvPr id="2051" name="Picture 3" descr="C:\Users\User\Λήψεις\278917174_749557179747330_5772759738695620811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869160"/>
            <a:ext cx="2534264" cy="18449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68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699247" y="476673"/>
            <a:ext cx="7745505" cy="5649490"/>
          </a:xfrm>
        </p:spPr>
        <p:txBody>
          <a:bodyPr>
            <a:normAutofit fontScale="92500"/>
          </a:bodyPr>
          <a:lstStyle/>
          <a:p>
            <a:pPr algn="just"/>
            <a:r>
              <a:rPr lang="el-GR" dirty="0" err="1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Thucydides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: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records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the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Peloponnesian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War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in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his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work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i="1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Ἱστορίαι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.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For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the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first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time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issues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about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the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reliability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of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the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testimonies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the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cross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-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referencing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of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the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information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and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the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accuracy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in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the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recording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of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the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facts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are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raised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.</a:t>
            </a:r>
          </a:p>
          <a:p>
            <a:pPr marL="0" indent="0" algn="just">
              <a:buNone/>
            </a:pPr>
            <a:endParaRPr lang="el-GR" dirty="0">
              <a:solidFill>
                <a:schemeClr val="accent2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algn="just"/>
            <a:r>
              <a:rPr lang="el-GR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For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centuries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after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the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fall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of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the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Roman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Empire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the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written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histories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will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be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a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mixture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of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secular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and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ecclesiastical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elements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with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literary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characteristics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and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will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mainly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concern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the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works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of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kings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.</a:t>
            </a:r>
          </a:p>
          <a:p>
            <a:pPr marL="0" indent="0" algn="just">
              <a:buNone/>
            </a:pPr>
            <a:endParaRPr lang="el-GR" dirty="0">
              <a:solidFill>
                <a:schemeClr val="accent2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algn="just"/>
            <a:r>
              <a:rPr lang="el-GR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In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the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19th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century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the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movement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of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Positivism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will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lay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the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foundations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for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the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creation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of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real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historical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science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.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The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main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currents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that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will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be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created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will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be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those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of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Historicism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the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Annales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School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the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Marxist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School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and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New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History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3876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699247" y="1628800"/>
            <a:ext cx="7745505" cy="482453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l-GR" dirty="0" err="1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Modern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Greek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Enlightenment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movement 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(mid 18th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century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- 1821):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education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of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the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people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is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a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precondition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for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the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realization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of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the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value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of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freedom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and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the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claim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of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national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emancipation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(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Kountouris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, 2011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).</a:t>
            </a:r>
          </a:p>
          <a:p>
            <a:pPr algn="just"/>
            <a:endParaRPr lang="el-GR" dirty="0">
              <a:solidFill>
                <a:schemeClr val="accent2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algn="just"/>
            <a:r>
              <a:rPr lang="el-GR" dirty="0" err="1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Dominant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ideological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currents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: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Romanticism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(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creation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of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national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consciousness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)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and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Neoclassicism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(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revival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of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the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ancient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Greek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spirit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).</a:t>
            </a:r>
          </a:p>
          <a:p>
            <a:pPr algn="just"/>
            <a:endParaRPr lang="el-GR" dirty="0">
              <a:solidFill>
                <a:schemeClr val="accent2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algn="just"/>
            <a:r>
              <a:rPr lang="el-GR" dirty="0" err="1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During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the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period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of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Bavarian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rule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(1833-1862),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antiquarianism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prevailed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.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It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was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considered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that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classical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education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would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give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the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newly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formed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Greek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state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the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glamor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of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the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past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and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the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necessary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supplies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for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its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development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(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Bouzakis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, 2002)</a:t>
            </a:r>
          </a:p>
          <a:p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b="1" dirty="0">
                <a:latin typeface="Constantia" panose="02030602050306030303" pitchFamily="18" charset="0"/>
              </a:rPr>
              <a:t>DEVELOPMENT OF HISTORY TEACHING IN GREEK </a:t>
            </a:r>
            <a:r>
              <a:rPr lang="el-GR" sz="3600" b="1" dirty="0" smtClean="0">
                <a:latin typeface="Constantia" panose="02030602050306030303" pitchFamily="18" charset="0"/>
              </a:rPr>
              <a:t>EDUCATION</a:t>
            </a:r>
            <a:r>
              <a:rPr lang="el-GR" sz="3600" dirty="0" smtClean="0">
                <a:latin typeface="Constantia" panose="02030602050306030303" pitchFamily="18" charset="0"/>
              </a:rPr>
              <a:t/>
            </a:r>
            <a:br>
              <a:rPr lang="el-GR" sz="3600" dirty="0" smtClean="0">
                <a:latin typeface="Constantia" panose="02030602050306030303" pitchFamily="18" charset="0"/>
              </a:rPr>
            </a:br>
            <a:endParaRPr lang="el-GR" sz="36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49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Λήψεις\279228906_489456902934631_1143289021269500468_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384995"/>
            <a:ext cx="4572000" cy="2390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699247" y="404664"/>
            <a:ext cx="7745505" cy="6048671"/>
          </a:xfrm>
        </p:spPr>
        <p:txBody>
          <a:bodyPr/>
          <a:lstStyle/>
          <a:p>
            <a:pPr algn="just"/>
            <a:r>
              <a:rPr lang="el-GR" dirty="0" err="1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For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almost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two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centuries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emphasis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has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been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placed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on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the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continuity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of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Hellenism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from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antiquity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to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the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present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an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element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that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is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a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fundamental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component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of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Greek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national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identity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.</a:t>
            </a:r>
          </a:p>
          <a:p>
            <a:pPr algn="just"/>
            <a:endParaRPr lang="el-GR" dirty="0">
              <a:solidFill>
                <a:schemeClr val="accent2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algn="just"/>
            <a:r>
              <a:rPr lang="el-GR" dirty="0" err="1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Greece's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entry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into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the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European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Union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in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combination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with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the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modernization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of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didactic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concepts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led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to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a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tendency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to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shift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the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interest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of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school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history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from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the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national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dimension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to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the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formation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of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historical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consciousness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to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the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understanding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of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the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complexity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of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modern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societies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and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globalization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.</a:t>
            </a:r>
          </a:p>
          <a:p>
            <a:endParaRPr lang="el-GR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9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699247" y="1268760"/>
            <a:ext cx="7745505" cy="5400600"/>
          </a:xfrm>
        </p:spPr>
        <p:txBody>
          <a:bodyPr>
            <a:normAutofit fontScale="92500"/>
          </a:bodyPr>
          <a:lstStyle/>
          <a:p>
            <a:pPr algn="just"/>
            <a:r>
              <a:rPr lang="el-GR" dirty="0" err="1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Emphasis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on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mechanistic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memorization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and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rote learning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.</a:t>
            </a:r>
          </a:p>
          <a:p>
            <a:pPr algn="just"/>
            <a:endParaRPr lang="el-GR" dirty="0">
              <a:solidFill>
                <a:schemeClr val="accent2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algn="just"/>
            <a:r>
              <a:rPr lang="el-GR" dirty="0" err="1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Review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of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the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same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historical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periods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in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High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School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and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Lyceum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.</a:t>
            </a:r>
          </a:p>
          <a:p>
            <a:pPr algn="just"/>
            <a:endParaRPr lang="el-GR" dirty="0">
              <a:solidFill>
                <a:schemeClr val="accent2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algn="just"/>
            <a:r>
              <a:rPr lang="el-GR" dirty="0" err="1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Fragmentary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teaching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.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Unable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to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format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a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complete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image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for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events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people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eras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.</a:t>
            </a:r>
          </a:p>
          <a:p>
            <a:pPr algn="just"/>
            <a:endParaRPr lang="el-GR" dirty="0">
              <a:solidFill>
                <a:schemeClr val="accent2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algn="just"/>
            <a:r>
              <a:rPr lang="el-GR" dirty="0" err="1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Non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-</a:t>
            </a:r>
            <a:r>
              <a:rPr lang="el-GR" dirty="0" err="1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examination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of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modern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history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.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Absence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of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local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history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.</a:t>
            </a:r>
          </a:p>
          <a:p>
            <a:pPr algn="just"/>
            <a:endParaRPr lang="el-GR" dirty="0">
              <a:solidFill>
                <a:schemeClr val="accent2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algn="just"/>
            <a:r>
              <a:rPr lang="el-GR" dirty="0" err="1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Theoretical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approach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of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the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course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.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Lack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of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experientiality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.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Understanding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of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historical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terms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is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not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achieved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and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historical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consciousness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is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not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cultivated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.</a:t>
            </a:r>
          </a:p>
          <a:p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>
                <a:latin typeface="Constantia" panose="02030602050306030303" pitchFamily="18" charset="0"/>
              </a:rPr>
              <a:t>PROBLEMS </a:t>
            </a:r>
            <a:r>
              <a:rPr lang="en-US" sz="4000" b="1" dirty="0">
                <a:latin typeface="Constantia" panose="02030602050306030303" pitchFamily="18" charset="0"/>
              </a:rPr>
              <a:t>REGARDING</a:t>
            </a:r>
            <a:r>
              <a:rPr lang="el-GR" sz="4000" b="1" dirty="0">
                <a:latin typeface="Constantia" panose="02030602050306030303" pitchFamily="18" charset="0"/>
              </a:rPr>
              <a:t> HISTORY TEACHING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4194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Λήψεις\279451770_968320270513963_779621123644329210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181424"/>
            <a:ext cx="3600400" cy="25969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699247" y="404664"/>
            <a:ext cx="7745505" cy="6120679"/>
          </a:xfrm>
        </p:spPr>
        <p:txBody>
          <a:bodyPr/>
          <a:lstStyle/>
          <a:p>
            <a:pPr algn="just"/>
            <a:r>
              <a:rPr lang="el-GR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he subject is taught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by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teachers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who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do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not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have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the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necessary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scientific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and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pedagogical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training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.</a:t>
            </a:r>
          </a:p>
          <a:p>
            <a:pPr algn="just"/>
            <a:r>
              <a:rPr lang="el-GR" dirty="0" err="1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Reproduction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of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stereotypes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by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teachers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in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relation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to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historical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events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.</a:t>
            </a:r>
          </a:p>
          <a:p>
            <a:pPr algn="just"/>
            <a:r>
              <a:rPr lang="el-GR" dirty="0" err="1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Insufficient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further education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.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Inadequacy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of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textbooks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.</a:t>
            </a:r>
          </a:p>
          <a:p>
            <a:pPr algn="just"/>
            <a:r>
              <a:rPr lang="el-GR" dirty="0" err="1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Pre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-</a:t>
            </a:r>
            <a:r>
              <a:rPr lang="el-GR" dirty="0" err="1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formed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perception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of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historical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periods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and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events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by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students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that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is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often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based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on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unscientific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theories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.</a:t>
            </a:r>
          </a:p>
          <a:p>
            <a:pPr algn="just"/>
            <a:r>
              <a:rPr lang="el-GR" dirty="0" err="1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Established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belief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that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history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is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not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useful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.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Insufficient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connection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to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the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present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17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Λήψεις\279550532_1038167006788388_249893550210035439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618" y="1018635"/>
            <a:ext cx="3795739" cy="17622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627239" y="2636912"/>
            <a:ext cx="7745505" cy="5112567"/>
          </a:xfrm>
        </p:spPr>
        <p:txBody>
          <a:bodyPr/>
          <a:lstStyle/>
          <a:p>
            <a:pPr algn="just"/>
            <a:r>
              <a:rPr lang="el-GR" dirty="0" err="1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Restructure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and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re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-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approach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the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content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of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the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subject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of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history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.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Enrichment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of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teaching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material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.</a:t>
            </a:r>
          </a:p>
          <a:p>
            <a:pPr algn="just"/>
            <a:r>
              <a:rPr lang="el-GR" dirty="0" err="1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Modernization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of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textbooks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.</a:t>
            </a:r>
          </a:p>
          <a:p>
            <a:pPr algn="just"/>
            <a:r>
              <a:rPr lang="el-GR" dirty="0" err="1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Collaborative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teaching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and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assignment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giving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.</a:t>
            </a:r>
          </a:p>
          <a:p>
            <a:pPr algn="just"/>
            <a:r>
              <a:rPr lang="el-GR" dirty="0" err="1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Change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in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the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way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the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course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is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examined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.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Emphasis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on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the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cultivation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of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critical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and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historical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literacy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not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on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memorization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.</a:t>
            </a:r>
          </a:p>
          <a:p>
            <a:pPr algn="just"/>
            <a:r>
              <a:rPr lang="el-GR" dirty="0" err="1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Utilization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of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Communication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Information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Technologies (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Kokkinos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&amp;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Nakou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, 2006).</a:t>
            </a:r>
          </a:p>
          <a:p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>
                <a:latin typeface="Constantia" panose="02030602050306030303" pitchFamily="18" charset="0"/>
              </a:rPr>
              <a:t>SUGGESTIONS TO IMPROVE THE TEACHING OF THE HISTORICAL SUBJECT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4437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Λήψεις\279386435_545666153792519_570621105672152741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645023"/>
            <a:ext cx="3954016" cy="317762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699247" y="260649"/>
            <a:ext cx="7745505" cy="5865514"/>
          </a:xfrm>
        </p:spPr>
        <p:txBody>
          <a:bodyPr>
            <a:normAutofit/>
          </a:bodyPr>
          <a:lstStyle/>
          <a:p>
            <a:pPr algn="just"/>
            <a:r>
              <a:rPr lang="el-GR" dirty="0" err="1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Creation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of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appropriate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educational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software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.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Utilization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of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existing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electronic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games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with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historical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content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and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creation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of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new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ones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.</a:t>
            </a:r>
          </a:p>
          <a:p>
            <a:pPr algn="just"/>
            <a:r>
              <a:rPr lang="el-GR" dirty="0" err="1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Teacher’s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further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education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.</a:t>
            </a:r>
          </a:p>
          <a:p>
            <a:pPr algn="just"/>
            <a:r>
              <a:rPr lang="el-GR" dirty="0" err="1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Experiential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approach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to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historical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knowledge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.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Visits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to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places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of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historical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interest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.</a:t>
            </a:r>
          </a:p>
          <a:p>
            <a:pPr algn="just"/>
            <a:r>
              <a:rPr lang="el-GR" dirty="0" err="1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Connection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of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past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with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present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.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Awareness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of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historical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causality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.</a:t>
            </a:r>
          </a:p>
          <a:p>
            <a:pPr algn="just"/>
            <a:r>
              <a:rPr lang="el-GR" dirty="0" err="1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Creation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of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"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historical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workshops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"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in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schools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on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a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permanent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l-GR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basis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2022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Εξώφυλλο">
  <a:themeElements>
    <a:clrScheme name="Εξώφυλλο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Εξώφυλλο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Εξώφυλλο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93</TotalTime>
  <Words>858</Words>
  <Application>Microsoft Office PowerPoint</Application>
  <PresentationFormat>Προβολή στην οθόνη (4:3)</PresentationFormat>
  <Paragraphs>54</Paragraphs>
  <Slides>12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Εξώφυλλο</vt:lpstr>
      <vt:lpstr>      History Teaching in Greece: reflections and perspectives </vt:lpstr>
      <vt:lpstr>BIRTH AND EVOLUTION OF HISTORY SCIENCE </vt:lpstr>
      <vt:lpstr>Παρουσίαση του PowerPoint</vt:lpstr>
      <vt:lpstr>DEVELOPMENT OF HISTORY TEACHING IN GREEK EDUCATION </vt:lpstr>
      <vt:lpstr>Παρουσίαση του PowerPoint</vt:lpstr>
      <vt:lpstr>PROBLEMS REGARDING HISTORY TEACHING </vt:lpstr>
      <vt:lpstr>Παρουσίαση του PowerPoint</vt:lpstr>
      <vt:lpstr>SUGGESTIONS TO IMPROVE THE TEACHING OF THE HISTORICAL SUBJECT </vt:lpstr>
      <vt:lpstr>Παρουσίαση του PowerPoint</vt:lpstr>
      <vt:lpstr>THE IMPORTANCE OF HISTORICAL KNOWLEDGE IN MODERN TIMES</vt:lpstr>
      <vt:lpstr>Παρουσίαση του PowerPoint</vt:lpstr>
      <vt:lpstr>THANK YOU FOR YOUR ΑΤΤΕΝΤΙΟΝ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Φρόσω</dc:creator>
  <cp:lastModifiedBy>HP</cp:lastModifiedBy>
  <cp:revision>19</cp:revision>
  <dcterms:created xsi:type="dcterms:W3CDTF">2022-05-01T17:18:18Z</dcterms:created>
  <dcterms:modified xsi:type="dcterms:W3CDTF">2022-05-01T19:20:53Z</dcterms:modified>
</cp:coreProperties>
</file>