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841" r:id="rId2"/>
    <p:sldMasterId id="2147483837" r:id="rId3"/>
  </p:sldMasterIdLst>
  <p:notesMasterIdLst>
    <p:notesMasterId r:id="rId11"/>
  </p:notesMasterIdLst>
  <p:sldIdLst>
    <p:sldId id="712" r:id="rId4"/>
    <p:sldId id="667" r:id="rId5"/>
    <p:sldId id="714" r:id="rId6"/>
    <p:sldId id="755" r:id="rId7"/>
    <p:sldId id="754" r:id="rId8"/>
    <p:sldId id="756" r:id="rId9"/>
    <p:sldId id="52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02253C"/>
    <a:srgbClr val="0878BE"/>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1" autoAdjust="0"/>
    <p:restoredTop sz="94660"/>
  </p:normalViewPr>
  <p:slideViewPr>
    <p:cSldViewPr snapToGrid="0">
      <p:cViewPr varScale="1">
        <p:scale>
          <a:sx n="90" d="100"/>
          <a:sy n="90" d="100"/>
        </p:scale>
        <p:origin x="240" y="6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93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6C5DC-CDAA-4025-BCB6-BD740005C9EE}" type="datetimeFigureOut">
              <a:rPr lang="en-GB" smtClean="0"/>
              <a:t>02/04/2022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65E90-5706-4C3E-ADDD-8C62DCCAAD83}" type="slidenum">
              <a:rPr lang="en-GB" smtClean="0"/>
              <a:t>‹Nº›</a:t>
            </a:fld>
            <a:endParaRPr lang="en-GB"/>
          </a:p>
        </p:txBody>
      </p:sp>
    </p:spTree>
    <p:extLst>
      <p:ext uri="{BB962C8B-B14F-4D97-AF65-F5344CB8AC3E}">
        <p14:creationId xmlns:p14="http://schemas.microsoft.com/office/powerpoint/2010/main" val="97452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021446" y="9721271"/>
            <a:ext cx="3073008" cy="50810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7488" tIns="50694" rIns="97488" bIns="50694"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defRPr/>
            </a:pPr>
            <a:fld id="{648869C9-F639-4278-BC92-3DF2A40AC7BA}" type="slidenum">
              <a:rPr kumimoji="0" sz="18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486269" algn="l"/>
                  <a:tab pos="972929" algn="l"/>
                  <a:tab pos="1459590" algn="l"/>
                  <a:tab pos="1946250" algn="l"/>
                  <a:tab pos="2432911" algn="l"/>
                  <a:tab pos="2919571" algn="l"/>
                  <a:tab pos="3406231" algn="l"/>
                  <a:tab pos="3892891" algn="l"/>
                  <a:tab pos="4379550" algn="l"/>
                  <a:tab pos="4866211" algn="l"/>
                  <a:tab pos="5352870" algn="l"/>
                  <a:tab pos="5839531" algn="l"/>
                  <a:tab pos="6326191" algn="l"/>
                  <a:tab pos="6812851" algn="l"/>
                  <a:tab pos="7299511" algn="l"/>
                  <a:tab pos="7786172" algn="l"/>
                  <a:tab pos="8272832" algn="l"/>
                  <a:tab pos="8759491" algn="l"/>
                  <a:tab pos="9246152" algn="l"/>
                  <a:tab pos="9732812" algn="l"/>
                </a:tabLst>
                <a:defRPr/>
              </a:pPr>
              <a:t>7</a:t>
            </a:fld>
            <a:endParaRPr kumimoji="0" lang="fr-FR" sz="1300" b="0" i="0" u="none" strike="noStrike" kern="1200" cap="none" spc="0" normalizeH="0" baseline="0" noProof="0">
              <a:ln>
                <a:noFill/>
              </a:ln>
              <a:solidFill>
                <a:srgbClr val="000000"/>
              </a:solidFill>
              <a:effectLst/>
              <a:uLnTx/>
              <a:uFillTx/>
              <a:latin typeface="Arial" pitchFamily="18"/>
              <a:ea typeface="ヒラギノ角ゴ ProN W3" pitchFamily="2"/>
              <a:cs typeface="ヒラギノ角ゴ ProN W3" pitchFamily="2"/>
            </a:endParaRPr>
          </a:p>
        </p:txBody>
      </p:sp>
      <p:sp>
        <p:nvSpPr>
          <p:cNvPr id="3" name="Slide Image Placeholder 2"/>
          <p:cNvSpPr>
            <a:spLocks noGrp="1" noRot="1" noChangeAspect="1" noResize="1"/>
          </p:cNvSpPr>
          <p:nvPr>
            <p:ph type="sldImg"/>
          </p:nvPr>
        </p:nvSpPr>
        <p:spPr>
          <a:xfrm>
            <a:off x="139700" y="768350"/>
            <a:ext cx="6819900" cy="3836988"/>
          </a:xfrm>
          <a:solidFill>
            <a:schemeClr val="accent1"/>
          </a:solidFill>
          <a:ln w="25400">
            <a:solidFill>
              <a:schemeClr val="accent1">
                <a:shade val="50000"/>
              </a:schemeClr>
            </a:solidFill>
            <a:prstDash val="solid"/>
          </a:ln>
        </p:spPr>
      </p:sp>
      <p:sp>
        <p:nvSpPr>
          <p:cNvPr id="4" name="Notes Placeholder 3"/>
          <p:cNvSpPr txBox="1">
            <a:spLocks noGrp="1"/>
          </p:cNvSpPr>
          <p:nvPr>
            <p:ph type="body" sz="quarter" idx="1"/>
          </p:nvPr>
        </p:nvSpPr>
        <p:spPr>
          <a:xfrm>
            <a:off x="709558" y="4861038"/>
            <a:ext cx="5674594" cy="284675"/>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a:t>Scientix came to: </a:t>
            </a:r>
          </a:p>
          <a:p>
            <a:pPr marL="171450" indent="-171450">
              <a:buFont typeface="Wingdings" panose="05000000000000000000" pitchFamily="2" charset="2"/>
              <a:buChar char="à"/>
            </a:pPr>
            <a:r>
              <a:rPr lang="en-GB" kern="1200" dirty="0">
                <a:sym typeface="Wingdings" panose="05000000000000000000" pitchFamily="2" charset="2"/>
              </a:rPr>
              <a:t>Ensure the information doesn’t disappear (the portal) </a:t>
            </a:r>
          </a:p>
          <a:p>
            <a:pPr marL="171450" indent="-171450">
              <a:buFont typeface="Wingdings" panose="05000000000000000000" pitchFamily="2" charset="2"/>
              <a:buChar char="à"/>
            </a:pPr>
            <a:r>
              <a:rPr lang="en-GB" kern="1200" dirty="0">
                <a:sym typeface="Wingdings" panose="05000000000000000000" pitchFamily="2" charset="2"/>
              </a:rPr>
              <a:t>Help the dissemination (newsletters,</a:t>
            </a:r>
            <a:r>
              <a:rPr lang="en-GB" kern="1200" baseline="0" dirty="0">
                <a:sym typeface="Wingdings" panose="05000000000000000000" pitchFamily="2" charset="2"/>
              </a:rPr>
              <a:t> presentations, teacher training)</a:t>
            </a:r>
            <a:endParaRPr lang="en-GB" kern="1200" dirty="0">
              <a:sym typeface="Wingdings" panose="05000000000000000000" pitchFamily="2" charset="2"/>
            </a:endParaRPr>
          </a:p>
          <a:p>
            <a:pPr marL="171450" indent="-171450">
              <a:buFont typeface="Wingdings" panose="05000000000000000000" pitchFamily="2" charset="2"/>
              <a:buChar char="à"/>
            </a:pPr>
            <a:r>
              <a:rPr lang="en-GB" kern="1200" dirty="0">
                <a:sym typeface="Wingdings" panose="05000000000000000000" pitchFamily="2" charset="2"/>
              </a:rPr>
              <a:t>Ensure there is collaboration between projects (project workshops)</a:t>
            </a:r>
          </a:p>
          <a:p>
            <a:pPr marL="171450" indent="-171450">
              <a:buFont typeface="Wingdings" panose="05000000000000000000" pitchFamily="2" charset="2"/>
              <a:buChar char="à"/>
            </a:pPr>
            <a:endParaRPr lang="en-GB" kern="1200" dirty="0">
              <a:sym typeface="Wingdings" panose="05000000000000000000" pitchFamily="2" charset="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GB" kern="1200" dirty="0">
                <a:sym typeface="Wingdings" panose="05000000000000000000" pitchFamily="2" charset="2"/>
              </a:rPr>
              <a:t> very</a:t>
            </a:r>
            <a:r>
              <a:rPr lang="en-GB" kern="1200" baseline="0" dirty="0">
                <a:sym typeface="Wingdings" panose="05000000000000000000" pitchFamily="2" charset="2"/>
              </a:rPr>
              <a:t> important: Scientix HAS a portal. Scientix IS NOT a portal. </a:t>
            </a:r>
            <a:endParaRPr lang="en-GB" kern="1200" dirty="0">
              <a:sym typeface="Wingdings" panose="05000000000000000000" pitchFamily="2" charset="2"/>
            </a:endParaRPr>
          </a:p>
          <a:p>
            <a:pPr marL="171450" indent="-171450">
              <a:buFont typeface="Wingdings" panose="05000000000000000000" pitchFamily="2" charset="2"/>
              <a:buChar char="à"/>
            </a:pPr>
            <a:endParaRPr lang="en-GB" kern="1200" dirty="0"/>
          </a:p>
        </p:txBody>
      </p:sp>
    </p:spTree>
    <p:extLst>
      <p:ext uri="{BB962C8B-B14F-4D97-AF65-F5344CB8AC3E}">
        <p14:creationId xmlns:p14="http://schemas.microsoft.com/office/powerpoint/2010/main" val="3639238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93639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1">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1999" cy="45390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77548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09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87F13B-E62A-4BA1-8D44-C1DDC3CCA806}"/>
              </a:ext>
            </a:extLst>
          </p:cNvPr>
          <p:cNvSpPr>
            <a:spLocks noGrp="1"/>
          </p:cNvSpPr>
          <p:nvPr>
            <p:ph type="title"/>
          </p:nvPr>
        </p:nvSpPr>
        <p:spPr/>
        <p:txBody>
          <a:bodyPr/>
          <a:lstStyle/>
          <a:p>
            <a:r>
              <a:rPr lang="en-US" dirty="0"/>
              <a:t>Click to edit Master title style</a:t>
            </a:r>
            <a:endParaRPr lang="en-BE" dirty="0"/>
          </a:p>
        </p:txBody>
      </p:sp>
      <p:sp>
        <p:nvSpPr>
          <p:cNvPr id="8" name="Text Placeholder 7">
            <a:extLst>
              <a:ext uri="{FF2B5EF4-FFF2-40B4-BE49-F238E27FC236}">
                <a16:creationId xmlns:a16="http://schemas.microsoft.com/office/drawing/2014/main" id="{C3AFAD45-E602-49BD-BBFC-30B69DDB2798}"/>
              </a:ext>
            </a:extLst>
          </p:cNvPr>
          <p:cNvSpPr>
            <a:spLocks noGrp="1"/>
          </p:cNvSpPr>
          <p:nvPr>
            <p:ph type="body" sz="quarter" idx="10" hasCustomPrompt="1"/>
          </p:nvPr>
        </p:nvSpPr>
        <p:spPr>
          <a:xfrm>
            <a:off x="914400" y="1504950"/>
            <a:ext cx="10641013" cy="4189413"/>
          </a:xfrm>
        </p:spPr>
        <p:txBody>
          <a:bodyPr/>
          <a:lstStyle>
            <a:lvl1pPr>
              <a:defRPr sz="16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dirty="0"/>
              <a:t>Click to edit Master text styles:</a:t>
            </a:r>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333124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9787" y="2349380"/>
            <a:ext cx="11328880" cy="1595880"/>
          </a:xfrm>
          <a:solidFill>
            <a:srgbClr val="C2D6EF"/>
          </a:solidFill>
        </p:spPr>
        <p:txBody>
          <a:bodyPr/>
          <a:lstStyle>
            <a:lvl1pPr algn="ctr">
              <a:defRPr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1090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0854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94320" y="5696854"/>
            <a:ext cx="1091802" cy="667140"/>
          </a:xfrm>
          <a:prstGeom prst="rect">
            <a:avLst/>
          </a:prstGeom>
        </p:spPr>
      </p:pic>
      <p:sp>
        <p:nvSpPr>
          <p:cNvPr id="9" name="Text Box 2"/>
          <p:cNvSpPr txBox="1">
            <a:spLocks noChangeArrowheads="1"/>
          </p:cNvSpPr>
          <p:nvPr userDrawn="1"/>
        </p:nvSpPr>
        <p:spPr bwMode="auto">
          <a:xfrm>
            <a:off x="620070" y="5803976"/>
            <a:ext cx="6717032" cy="678223"/>
          </a:xfrm>
          <a:prstGeom prst="rect">
            <a:avLst/>
          </a:prstGeom>
          <a:solidFill>
            <a:srgbClr val="BED4EC"/>
          </a:solidFill>
          <a:ln w="9525">
            <a:noFill/>
            <a:miter lim="800000"/>
            <a:headEnd/>
            <a:tailEnd/>
          </a:ln>
          <a:effectLst>
            <a:softEdge rad="63500"/>
          </a:effectLst>
        </p:spPr>
        <p:txBody>
          <a:bodyPr rot="0" vert="horz" wrap="square" lIns="91440" tIns="45720" rIns="91440" bIns="45720" anchor="t" anchorCtr="0">
            <a:noAutofit/>
          </a:bodyPr>
          <a:lstStyle/>
          <a:p>
            <a:pPr algn="ctr">
              <a:spcAft>
                <a:spcPts val="0"/>
              </a:spcAft>
            </a:pPr>
            <a:r>
              <a:rPr lang="en-GB" sz="9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Scientix has received funding from the European Union’s H2020 research and innovation programme – project Scientix 4 (</a:t>
            </a:r>
            <a:r>
              <a:rPr lang="en-GB" sz="900" kern="1200" dirty="0">
                <a:solidFill>
                  <a:srgbClr val="7F7F7F"/>
                </a:solidFill>
                <a:effectLst/>
                <a:latin typeface="Arial" panose="020B0604020202020204" pitchFamily="34" charset="0"/>
                <a:ea typeface="MS Mincho" panose="02020609040205080304" pitchFamily="49" charset="-128"/>
                <a:cs typeface="Times New Roman" panose="02020603050405020304" pitchFamily="18" charset="0"/>
              </a:rPr>
              <a:t>Grant agreement N. 101000063) </a:t>
            </a:r>
            <a:r>
              <a:rPr lang="en-GB" sz="2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 </a:t>
            </a:r>
            <a:r>
              <a:rPr lang="en-GB" sz="900" dirty="0">
                <a:solidFill>
                  <a:srgbClr val="808080"/>
                </a:solidFill>
                <a:latin typeface="Arial" panose="020B0604020202020204" pitchFamily="34" charset="0"/>
                <a:ea typeface="MS Mincho" panose="02020609040205080304" pitchFamily="49" charset="-128"/>
                <a:cs typeface="Times New Roman" panose="02020603050405020304" pitchFamily="18" charset="0"/>
              </a:rPr>
              <a:t>coordinated by European Schoolnet (EUN). The content of the presentation is the sole responsibility of the presenter and it does not represent the opinion of the European Commission (EC), and the EC is not responsible for any use that might be made of information contained</a:t>
            </a:r>
            <a:endParaRPr lang="en-IE" sz="1100" dirty="0">
              <a:solidFill>
                <a:srgbClr val="808080"/>
              </a:solidFill>
              <a:effectLst/>
              <a:latin typeface="Arial" panose="020B0604020202020204" pitchFamily="34" charset="0"/>
              <a:ea typeface="MS Mincho" panose="02020609040205080304" pitchFamily="49" charset="-128"/>
              <a:cs typeface="Times New Roman" panose="02020603050405020304" pitchFamily="18" charset="0"/>
            </a:endParaRP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31320" y="5696854"/>
            <a:ext cx="1582071" cy="621866"/>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60459" y="375801"/>
            <a:ext cx="8976411" cy="4240534"/>
          </a:xfrm>
          <a:prstGeom prst="rect">
            <a:avLst/>
          </a:prstGeom>
        </p:spPr>
      </p:pic>
    </p:spTree>
    <p:extLst>
      <p:ext uri="{BB962C8B-B14F-4D97-AF65-F5344CB8AC3E}">
        <p14:creationId xmlns:p14="http://schemas.microsoft.com/office/powerpoint/2010/main" val="3491764408"/>
      </p:ext>
    </p:extLst>
  </p:cSld>
  <p:clrMap bg1="lt1" tx1="dk1" bg2="lt2" tx2="dk2" accent1="accent1" accent2="accent2" accent3="accent3" accent4="accent4" accent5="accent5" accent6="accent6" hlink="hlink" folHlink="folHlink"/>
  <p:sldLayoutIdLst>
    <p:sldLayoutId id="2147483750" r:id="rId1"/>
    <p:sldLayoutId id="2147483751" r:id="rId2"/>
  </p:sldLayoutIdLst>
  <p:txStyles>
    <p:titleStyle>
      <a:lvl1pPr marL="0" marR="0" indent="0" algn="ctr"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4400" b="0" i="0" u="none" strike="noStrike" baseline="0">
          <a:ln>
            <a:noFill/>
          </a:ln>
          <a:solidFill>
            <a:srgbClr val="000000"/>
          </a:solidFill>
          <a:latin typeface="Calibri" pitchFamily="34"/>
          <a:ea typeface="SimSun" pitchFamily="2"/>
        </a:defRPr>
      </a:lvl1pPr>
    </p:titleStyle>
    <p:bodyStyle>
      <a:lvl1pPr marL="342720" marR="0" indent="-342720" algn="l" rtl="0" hangingPunct="0">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baseline="0">
          <a:ln>
            <a:noFill/>
          </a:ln>
          <a:solidFill>
            <a:srgbClr val="000000"/>
          </a:solidFill>
          <a:latin typeface="Calibri" pitchFamily="34"/>
          <a:ea typeface="SimSun"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D18603-EC2E-4809-B24C-5DE9DDF6CC1B}"/>
              </a:ext>
            </a:extLst>
          </p:cNvPr>
          <p:cNvGrpSpPr/>
          <p:nvPr userDrawn="1"/>
        </p:nvGrpSpPr>
        <p:grpSpPr>
          <a:xfrm>
            <a:off x="0" y="0"/>
            <a:ext cx="11165343" cy="6858000"/>
            <a:chOff x="0" y="0"/>
            <a:chExt cx="11165343" cy="6858000"/>
          </a:xfrm>
        </p:grpSpPr>
        <p:pic>
          <p:nvPicPr>
            <p:cNvPr id="8" name="Picture 7" descr="A close up of a logo&#10;&#10;Description automatically generated">
              <a:extLst>
                <a:ext uri="{FF2B5EF4-FFF2-40B4-BE49-F238E27FC236}">
                  <a16:creationId xmlns:a16="http://schemas.microsoft.com/office/drawing/2014/main" id="{2574F109-D370-460A-BF7B-2492398C1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464" y="1629833"/>
              <a:ext cx="4942879" cy="2547744"/>
            </a:xfrm>
            <a:prstGeom prst="rect">
              <a:avLst/>
            </a:prstGeom>
          </p:spPr>
        </p:pic>
        <p:grpSp>
          <p:nvGrpSpPr>
            <p:cNvPr id="9" name="Group 8">
              <a:extLst>
                <a:ext uri="{FF2B5EF4-FFF2-40B4-BE49-F238E27FC236}">
                  <a16:creationId xmlns:a16="http://schemas.microsoft.com/office/drawing/2014/main" id="{961A680D-0A63-4E6D-A1A3-CF3A51B21AAA}"/>
                </a:ext>
              </a:extLst>
            </p:cNvPr>
            <p:cNvGrpSpPr/>
            <p:nvPr/>
          </p:nvGrpSpPr>
          <p:grpSpPr>
            <a:xfrm>
              <a:off x="0" y="0"/>
              <a:ext cx="5252936" cy="6858000"/>
              <a:chOff x="0" y="0"/>
              <a:chExt cx="5252936" cy="6858000"/>
            </a:xfrm>
          </p:grpSpPr>
          <p:sp>
            <p:nvSpPr>
              <p:cNvPr id="10" name="Rectangle 9">
                <a:extLst>
                  <a:ext uri="{FF2B5EF4-FFF2-40B4-BE49-F238E27FC236}">
                    <a16:creationId xmlns:a16="http://schemas.microsoft.com/office/drawing/2014/main" id="{8EEC820C-783B-49F5-B590-A2AF91739034}"/>
                  </a:ext>
                </a:extLst>
              </p:cNvPr>
              <p:cNvSpPr/>
              <p:nvPr/>
            </p:nvSpPr>
            <p:spPr>
              <a:xfrm>
                <a:off x="0" y="0"/>
                <a:ext cx="5252936"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2" name="Picture 11" descr="A close up of a logo&#10;&#10;Description automatically generated">
                <a:extLst>
                  <a:ext uri="{FF2B5EF4-FFF2-40B4-BE49-F238E27FC236}">
                    <a16:creationId xmlns:a16="http://schemas.microsoft.com/office/drawing/2014/main" id="{2E818AAD-6D54-463E-838E-AD1337C79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2909" y="5823984"/>
                <a:ext cx="1321146" cy="532366"/>
              </a:xfrm>
              <a:prstGeom prst="rect">
                <a:avLst/>
              </a:prstGeom>
            </p:spPr>
          </p:pic>
          <p:pic>
            <p:nvPicPr>
              <p:cNvPr id="13" name="Picture 12" descr="A picture containing sunflower, flower&#10;&#10;Description automatically generated">
                <a:extLst>
                  <a:ext uri="{FF2B5EF4-FFF2-40B4-BE49-F238E27FC236}">
                    <a16:creationId xmlns:a16="http://schemas.microsoft.com/office/drawing/2014/main" id="{86DA69A9-0841-46DB-8618-773F34BE38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191" y="5896922"/>
                <a:ext cx="689142" cy="459428"/>
              </a:xfrm>
              <a:prstGeom prst="rect">
                <a:avLst/>
              </a:prstGeom>
            </p:spPr>
          </p:pic>
        </p:grpSp>
      </p:grpSp>
      <p:sp>
        <p:nvSpPr>
          <p:cNvPr id="14" name="Footer Placeholder 2">
            <a:extLst>
              <a:ext uri="{FF2B5EF4-FFF2-40B4-BE49-F238E27FC236}">
                <a16:creationId xmlns:a16="http://schemas.microsoft.com/office/drawing/2014/main" id="{771CFB28-61E0-4070-AA02-3C32F65751C1}"/>
              </a:ext>
            </a:extLst>
          </p:cNvPr>
          <p:cNvSpPr txBox="1">
            <a:spLocks/>
          </p:cNvSpPr>
          <p:nvPr userDrawn="1"/>
        </p:nvSpPr>
        <p:spPr>
          <a:xfrm>
            <a:off x="5349240" y="6231794"/>
            <a:ext cx="6767343"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808080"/>
                </a:solidFill>
                <a:latin typeface="Arial" panose="020B0604020202020204" pitchFamily="34" charset="0"/>
                <a:ea typeface="MS Mincho" panose="02020609040205080304" pitchFamily="49" charset="-128"/>
                <a:cs typeface="Times New Roman" panose="02020603050405020304" pitchFamily="18" charset="0"/>
              </a:rPr>
              <a:t>Scientix has received funding from the European Union’s H2020 research and innovation programme – project Scientix 4 (</a:t>
            </a:r>
            <a:r>
              <a:rPr lang="en-GB">
                <a:solidFill>
                  <a:srgbClr val="7F7F7F"/>
                </a:solidFill>
                <a:latin typeface="Arial" panose="020B0604020202020204" pitchFamily="34" charset="0"/>
                <a:ea typeface="MS Mincho" panose="02020609040205080304" pitchFamily="49" charset="-128"/>
                <a:cs typeface="Times New Roman" panose="02020603050405020304" pitchFamily="18" charset="0"/>
              </a:rPr>
              <a:t>Grant agreement N. 101000063) </a:t>
            </a:r>
            <a:r>
              <a:rPr lang="en-GB">
                <a:solidFill>
                  <a:srgbClr val="808080"/>
                </a:solidFill>
                <a:latin typeface="Arial" panose="020B0604020202020204" pitchFamily="34" charset="0"/>
                <a:ea typeface="MS Mincho" panose="02020609040205080304" pitchFamily="49" charset="-128"/>
                <a:cs typeface="Times New Roman" panose="02020603050405020304" pitchFamily="18" charset="0"/>
              </a:rPr>
              <a:t> coordinated by European Schoolnet (EUN). The content of the presentation is the sole responsibility of the presenter and it does not represent the opinion of the European Commission (EC), and the EC is not responsible for any use that might be made of information contained</a:t>
            </a:r>
            <a:endParaRPr lang="en-IE" dirty="0">
              <a:solidFill>
                <a:srgbClr val="808080"/>
              </a:solidFill>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028459996"/>
      </p:ext>
    </p:extLst>
  </p:cSld>
  <p:clrMap bg1="lt1" tx1="dk1" bg2="lt2" tx2="dk2" accent1="accent1" accent2="accent2" accent3="accent3" accent4="accent4" accent5="accent5" accent6="accent6" hlink="hlink" folHlink="folHlink"/>
  <p:sldLayoutIdLst>
    <p:sldLayoutId id="2147483848"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612743" y="1310326"/>
            <a:ext cx="10941948" cy="3421930"/>
          </a:xfrm>
          <a:prstGeom prst="rect">
            <a:avLst/>
          </a:prstGeom>
          <a:noFill/>
          <a:ln>
            <a:noFill/>
          </a:ln>
        </p:spPr>
        <p:txBody>
          <a:bodyPr vert="horz" lIns="50760" tIns="50760" rIns="90000" bIns="50760" anchor="t" anchorCtr="0" compatLnSpc="1"/>
          <a:lstStyle>
            <a:def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defPPr>
            <a:lvl1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lvl1pPr>
            <a:lvl2pPr marL="742680" marR="0" lvl="1" indent="-285480" algn="l" rtl="0" hangingPunct="0">
              <a:lnSpc>
                <a:spcPct val="100000"/>
              </a:lnSpc>
              <a:spcBef>
                <a:spcPts val="598"/>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800" b="0" i="0" u="none" strike="noStrike" kern="1200" baseline="0">
                <a:ln>
                  <a:noFill/>
                </a:ln>
                <a:solidFill>
                  <a:srgbClr val="646464"/>
                </a:solidFill>
                <a:latin typeface="Arial" pitchFamily="2"/>
                <a:ea typeface="ヒラギノ角ゴ ProN W3" pitchFamily="2"/>
                <a:cs typeface="ヒラギノ角ゴ ProN W3"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400" b="0" i="0" u="none" strike="noStrike" kern="1200" baseline="0">
                <a:ln>
                  <a:noFill/>
                </a:ln>
                <a:solidFill>
                  <a:srgbClr val="646464"/>
                </a:solidFill>
                <a:latin typeface="Arial" pitchFamily="2"/>
                <a:ea typeface="ヒラギノ角ゴ ProN W3" pitchFamily="2"/>
                <a:cs typeface="ヒラギノ角ゴ ProN W3"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9pPr>
          </a:lstStyle>
          <a:p>
            <a:pPr lvl="0"/>
            <a:r>
              <a:rPr lang="en-US" dirty="0"/>
              <a:t>Click to edit Master text styles:</a:t>
            </a:r>
          </a:p>
        </p:txBody>
      </p:sp>
      <p:pic>
        <p:nvPicPr>
          <p:cNvPr id="9" name="Picture 8" descr="A picture containing sunflower, flower&#10;&#10;Description automatically generated">
            <a:extLst>
              <a:ext uri="{FF2B5EF4-FFF2-40B4-BE49-F238E27FC236}">
                <a16:creationId xmlns:a16="http://schemas.microsoft.com/office/drawing/2014/main" id="{25F60C09-A390-471C-9DE9-C406B850CAA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1912" y="6019623"/>
            <a:ext cx="746749" cy="497833"/>
          </a:xfrm>
          <a:prstGeom prst="rect">
            <a:avLst/>
          </a:prstGeom>
        </p:spPr>
      </p:pic>
      <p:pic>
        <p:nvPicPr>
          <p:cNvPr id="7" name="Picture 6" descr="A close up of a sign&#10;&#10;Description automatically generated">
            <a:extLst>
              <a:ext uri="{FF2B5EF4-FFF2-40B4-BE49-F238E27FC236}">
                <a16:creationId xmlns:a16="http://schemas.microsoft.com/office/drawing/2014/main" id="{397D62CA-B791-4D1C-AFBB-A342774D5EF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65223" y="5988611"/>
            <a:ext cx="1393137" cy="562447"/>
          </a:xfrm>
          <a:prstGeom prst="rect">
            <a:avLst/>
          </a:prstGeom>
        </p:spPr>
      </p:pic>
      <p:sp>
        <p:nvSpPr>
          <p:cNvPr id="15" name="Rectangle 14">
            <a:extLst>
              <a:ext uri="{FF2B5EF4-FFF2-40B4-BE49-F238E27FC236}">
                <a16:creationId xmlns:a16="http://schemas.microsoft.com/office/drawing/2014/main" id="{01732698-7451-438F-BE1C-06B6AE002044}"/>
              </a:ext>
            </a:extLst>
          </p:cNvPr>
          <p:cNvSpPr/>
          <p:nvPr userDrawn="1"/>
        </p:nvSpPr>
        <p:spPr>
          <a:xfrm>
            <a:off x="0" y="274321"/>
            <a:ext cx="12192000" cy="884583"/>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14" name="Picture 13" descr="A close up of a logo&#10;&#10;Description automatically generated">
            <a:extLst>
              <a:ext uri="{FF2B5EF4-FFF2-40B4-BE49-F238E27FC236}">
                <a16:creationId xmlns:a16="http://schemas.microsoft.com/office/drawing/2014/main" id="{837BE94B-0F57-49AB-A59B-4B14B10EDC1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71142" y="5888623"/>
            <a:ext cx="1285189" cy="662435"/>
          </a:xfrm>
          <a:prstGeom prst="rect">
            <a:avLst/>
          </a:prstGeom>
        </p:spPr>
      </p:pic>
      <p:sp>
        <p:nvSpPr>
          <p:cNvPr id="2" name="Title Placeholder 1"/>
          <p:cNvSpPr txBox="1">
            <a:spLocks noGrp="1"/>
          </p:cNvSpPr>
          <p:nvPr>
            <p:ph type="title"/>
          </p:nvPr>
        </p:nvSpPr>
        <p:spPr>
          <a:xfrm>
            <a:off x="612742" y="264896"/>
            <a:ext cx="10941947" cy="884582"/>
          </a:xfrm>
          <a:prstGeom prst="rect">
            <a:avLst/>
          </a:prstGeom>
          <a:noFill/>
          <a:ln>
            <a:noFill/>
          </a:ln>
        </p:spPr>
        <p:txBody>
          <a:bodyPr vert="horz" lIns="50760" tIns="50760" rIns="90000" bIns="5076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dirty="0"/>
          </a:p>
        </p:txBody>
      </p:sp>
    </p:spTree>
    <p:extLst>
      <p:ext uri="{BB962C8B-B14F-4D97-AF65-F5344CB8AC3E}">
        <p14:creationId xmlns:p14="http://schemas.microsoft.com/office/powerpoint/2010/main" val="251995315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Lst>
  <p:txStyles>
    <p:titleStyle>
      <a:lvl1pPr marL="0" marR="0" indent="0" algn="ctr" rtl="0" hangingPunc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3600" b="0" i="0" u="none" strike="noStrike" kern="1200" baseline="0">
          <a:ln>
            <a:noFill/>
          </a:ln>
          <a:solidFill>
            <a:schemeClr val="bg1"/>
          </a:solidFill>
          <a:latin typeface="Arial Bold" pitchFamily="18"/>
        </a:defRPr>
      </a:lvl1pPr>
    </p:titleStyle>
    <p:bodyStyle>
      <a:lvl1pPr marL="457200" marR="0" indent="-457200" algn="l" rtl="0" hangingPunct="0">
        <a:lnSpc>
          <a:spcPct val="100000"/>
        </a:lnSpc>
        <a:spcBef>
          <a:spcPts val="697"/>
        </a:spcBef>
        <a:spcAft>
          <a:spcPts val="0"/>
        </a:spcAft>
        <a:buFont typeface="Arial" panose="020B0604020202020204" pitchFamily="34" charset="0"/>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US" sz="3200" b="0" i="0" u="none" strike="noStrike" kern="1200" baseline="0" dirty="0">
          <a:ln>
            <a:noFill/>
          </a:ln>
          <a:solidFill>
            <a:schemeClr val="tx2"/>
          </a:solidFill>
          <a:latin typeface="Arial" panose="020B0604020202020204" pitchFamily="34" charset="0"/>
          <a:cs typeface="Arial" panose="020B0604020202020204" pitchFamily="34" charset="0"/>
        </a:defRPr>
      </a:lvl1pPr>
      <a:lvl2pPr>
        <a:defRPr lang="en-US" dirty="0">
          <a:solidFill>
            <a:schemeClr val="tx2"/>
          </a:solidFill>
          <a:latin typeface="HelveticaNeueLT Std Med" panose="020B0604020202020204" pitchFamily="34" charset="0"/>
        </a:defRPr>
      </a:lvl2pPr>
      <a:lvl3pPr>
        <a:defRPr lang="en-US" dirty="0">
          <a:solidFill>
            <a:schemeClr val="tx2"/>
          </a:solidFill>
          <a:latin typeface="HelveticaNeueLT Std Med" panose="020B0604020202020204" pitchFamily="34" charset="0"/>
        </a:defRPr>
      </a:lvl3pPr>
      <a:lvl4pPr>
        <a:defRPr lang="en-US" dirty="0">
          <a:solidFill>
            <a:schemeClr val="tx2"/>
          </a:solidFill>
          <a:latin typeface="HelveticaNeueLT Std Med" panose="020B0604020202020204" pitchFamily="34" charset="0"/>
        </a:defRPr>
      </a:lvl4pPr>
      <a:lvl5pPr>
        <a:defRPr lang="en-GB" dirty="0">
          <a:solidFill>
            <a:schemeClr val="tx2"/>
          </a:solidFill>
          <a:latin typeface="HelveticaNeueLT Std Med" panose="020B0604020202020204" pitchFamily="34" charset="0"/>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scientix.eu/" TargetMode="External"/><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hyperlink" Target="https://blog.scientix.eu/"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hyperlink" Target="http://www.scientix.eu/live/scientix-webinars" TargetMode="External"/><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hyperlink" Target="http://www.eun.org/es/professional-development/academy" TargetMode="Externa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hyperlink" Target="https://teachwitheuropeana.eun.org/updates/the-new-europeana-collections-from-a-teachers-perspective/" TargetMode="External"/><Relationship Id="rId3" Type="http://schemas.openxmlformats.org/officeDocument/2006/relationships/hyperlink" Target="http://www.scientix.eu/events/campaigns/sdc22" TargetMode="External"/><Relationship Id="rId7" Type="http://schemas.openxmlformats.org/officeDocument/2006/relationships/image" Target="../media/image25.jpe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europeana.eu/es" TargetMode="External"/><Relationship Id="rId1" Type="http://schemas.openxmlformats.org/officeDocument/2006/relationships/slideLayout" Target="../slideLayouts/slideLayout5.xml"/><Relationship Id="rId4" Type="http://schemas.openxmlformats.org/officeDocument/2006/relationships/hyperlink" Target="http://teachwitheuropeana.eun.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live.etwinning.net/hom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mailto:agueda.gras@eun.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EE3215-8C68-4836-AE95-982FE5DCB811}"/>
              </a:ext>
            </a:extLst>
          </p:cNvPr>
          <p:cNvSpPr txBox="1"/>
          <p:nvPr/>
        </p:nvSpPr>
        <p:spPr>
          <a:xfrm>
            <a:off x="304801" y="413427"/>
            <a:ext cx="4797778" cy="1569660"/>
          </a:xfrm>
          <a:prstGeom prst="rect">
            <a:avLst/>
          </a:prstGeom>
          <a:noFill/>
        </p:spPr>
        <p:txBody>
          <a:bodyPr wrap="square" rtlCol="0">
            <a:spAutoFit/>
          </a:bodyPr>
          <a:lstStyle/>
          <a:p>
            <a:pPr algn="ctr"/>
            <a:r>
              <a:rPr lang="en-IE" sz="3200" b="1" dirty="0">
                <a:solidFill>
                  <a:schemeClr val="bg1"/>
                </a:solidFill>
              </a:rPr>
              <a:t>European platforms for History teachers: </a:t>
            </a:r>
            <a:r>
              <a:rPr lang="en-IE" sz="3200" b="1" dirty="0" err="1">
                <a:solidFill>
                  <a:schemeClr val="bg1"/>
                </a:solidFill>
              </a:rPr>
              <a:t>Scientix</a:t>
            </a:r>
            <a:r>
              <a:rPr lang="en-IE" sz="3200" b="1" dirty="0">
                <a:solidFill>
                  <a:schemeClr val="bg1"/>
                </a:solidFill>
              </a:rPr>
              <a:t>, </a:t>
            </a:r>
            <a:r>
              <a:rPr lang="en-IE" sz="3200" b="1" dirty="0" err="1">
                <a:solidFill>
                  <a:schemeClr val="bg1"/>
                </a:solidFill>
              </a:rPr>
              <a:t>Europeana</a:t>
            </a:r>
            <a:r>
              <a:rPr lang="en-IE" sz="3200" b="1" dirty="0">
                <a:solidFill>
                  <a:schemeClr val="bg1"/>
                </a:solidFill>
              </a:rPr>
              <a:t>, eTwinning live  </a:t>
            </a:r>
          </a:p>
        </p:txBody>
      </p:sp>
      <p:sp>
        <p:nvSpPr>
          <p:cNvPr id="12" name="TextBox 11">
            <a:extLst>
              <a:ext uri="{FF2B5EF4-FFF2-40B4-BE49-F238E27FC236}">
                <a16:creationId xmlns:a16="http://schemas.microsoft.com/office/drawing/2014/main" id="{3DC75178-180A-43A3-BA7D-2960F9EC47E2}"/>
              </a:ext>
            </a:extLst>
          </p:cNvPr>
          <p:cNvSpPr txBox="1"/>
          <p:nvPr/>
        </p:nvSpPr>
        <p:spPr>
          <a:xfrm>
            <a:off x="644413" y="2344773"/>
            <a:ext cx="3877975" cy="400110"/>
          </a:xfrm>
          <a:prstGeom prst="rect">
            <a:avLst/>
          </a:prstGeom>
          <a:noFill/>
        </p:spPr>
        <p:txBody>
          <a:bodyPr wrap="square" rtlCol="0">
            <a:spAutoFit/>
          </a:bodyPr>
          <a:lstStyle/>
          <a:p>
            <a:pPr algn="ctr"/>
            <a:r>
              <a:rPr lang="en-IE" sz="2000" b="1" dirty="0">
                <a:solidFill>
                  <a:schemeClr val="bg1"/>
                </a:solidFill>
              </a:rPr>
              <a:t>Angeles Anaya García- </a:t>
            </a:r>
            <a:r>
              <a:rPr lang="en-IE" sz="2000" b="1" dirty="0" err="1">
                <a:solidFill>
                  <a:schemeClr val="bg1"/>
                </a:solidFill>
              </a:rPr>
              <a:t>Tapetado</a:t>
            </a:r>
            <a:endParaRPr lang="en-IE" sz="2000" b="1" dirty="0">
              <a:solidFill>
                <a:schemeClr val="bg1"/>
              </a:solidFill>
            </a:endParaRPr>
          </a:p>
        </p:txBody>
      </p:sp>
      <p:sp>
        <p:nvSpPr>
          <p:cNvPr id="7" name="Oval 6">
            <a:extLst>
              <a:ext uri="{FF2B5EF4-FFF2-40B4-BE49-F238E27FC236}">
                <a16:creationId xmlns:a16="http://schemas.microsoft.com/office/drawing/2014/main" id="{68D87880-D488-4847-A2BF-B2D2F5AEF426}"/>
              </a:ext>
            </a:extLst>
          </p:cNvPr>
          <p:cNvSpPr/>
          <p:nvPr/>
        </p:nvSpPr>
        <p:spPr>
          <a:xfrm>
            <a:off x="1766656" y="5637321"/>
            <a:ext cx="160685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100" dirty="0"/>
          </a:p>
        </p:txBody>
      </p:sp>
      <p:sp>
        <p:nvSpPr>
          <p:cNvPr id="10" name="TextBox 9">
            <a:extLst>
              <a:ext uri="{FF2B5EF4-FFF2-40B4-BE49-F238E27FC236}">
                <a16:creationId xmlns:a16="http://schemas.microsoft.com/office/drawing/2014/main" id="{9D5B9B3C-23BA-4D19-BBCD-D5C79EE82F31}"/>
              </a:ext>
            </a:extLst>
          </p:cNvPr>
          <p:cNvSpPr txBox="1"/>
          <p:nvPr/>
        </p:nvSpPr>
        <p:spPr>
          <a:xfrm>
            <a:off x="644413" y="3506680"/>
            <a:ext cx="3693111" cy="369332"/>
          </a:xfrm>
          <a:prstGeom prst="rect">
            <a:avLst/>
          </a:prstGeom>
          <a:noFill/>
        </p:spPr>
        <p:txBody>
          <a:bodyPr wrap="square" rtlCol="0">
            <a:spAutoFit/>
          </a:bodyPr>
          <a:lstStyle/>
          <a:p>
            <a:pPr algn="ctr"/>
            <a:r>
              <a:rPr lang="en-IE" dirty="0">
                <a:solidFill>
                  <a:schemeClr val="bg1"/>
                </a:solidFill>
              </a:rPr>
              <a:t>Scientix Ambassador</a:t>
            </a:r>
          </a:p>
        </p:txBody>
      </p:sp>
      <p:pic>
        <p:nvPicPr>
          <p:cNvPr id="2" name="Imagen 1">
            <a:extLst>
              <a:ext uri="{FF2B5EF4-FFF2-40B4-BE49-F238E27FC236}">
                <a16:creationId xmlns:a16="http://schemas.microsoft.com/office/drawing/2014/main" id="{A1A96268-2598-1947-9B34-1B2A9116F325}"/>
              </a:ext>
            </a:extLst>
          </p:cNvPr>
          <p:cNvPicPr>
            <a:picLocks noChangeAspect="1"/>
          </p:cNvPicPr>
          <p:nvPr/>
        </p:nvPicPr>
        <p:blipFill>
          <a:blip r:embed="rId2"/>
          <a:stretch>
            <a:fillRect/>
          </a:stretch>
        </p:blipFill>
        <p:spPr>
          <a:xfrm>
            <a:off x="2703690" y="5631498"/>
            <a:ext cx="753905" cy="914400"/>
          </a:xfrm>
          <a:prstGeom prst="rect">
            <a:avLst/>
          </a:prstGeom>
        </p:spPr>
      </p:pic>
      <p:pic>
        <p:nvPicPr>
          <p:cNvPr id="3" name="Imagen 2">
            <a:extLst>
              <a:ext uri="{FF2B5EF4-FFF2-40B4-BE49-F238E27FC236}">
                <a16:creationId xmlns:a16="http://schemas.microsoft.com/office/drawing/2014/main" id="{A0AB8557-BFC6-FC46-B2FC-A5D281078C3F}"/>
              </a:ext>
            </a:extLst>
          </p:cNvPr>
          <p:cNvPicPr>
            <a:picLocks noChangeAspect="1"/>
          </p:cNvPicPr>
          <p:nvPr/>
        </p:nvPicPr>
        <p:blipFill>
          <a:blip r:embed="rId3"/>
          <a:stretch>
            <a:fillRect/>
          </a:stretch>
        </p:blipFill>
        <p:spPr>
          <a:xfrm>
            <a:off x="1603265" y="5682160"/>
            <a:ext cx="1016344" cy="813075"/>
          </a:xfrm>
          <a:prstGeom prst="rect">
            <a:avLst/>
          </a:prstGeom>
        </p:spPr>
      </p:pic>
      <p:pic>
        <p:nvPicPr>
          <p:cNvPr id="9" name="Imagen 8" descr="Imagen que contiene Icono&#10;&#10;Descripción generada automáticamente">
            <a:extLst>
              <a:ext uri="{FF2B5EF4-FFF2-40B4-BE49-F238E27FC236}">
                <a16:creationId xmlns:a16="http://schemas.microsoft.com/office/drawing/2014/main" id="{FAA07F3F-19A3-D948-9352-949559685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690" y="6346619"/>
            <a:ext cx="753905" cy="210925"/>
          </a:xfrm>
          <a:prstGeom prst="rect">
            <a:avLst/>
          </a:prstGeom>
        </p:spPr>
      </p:pic>
      <p:pic>
        <p:nvPicPr>
          <p:cNvPr id="13" name="Imagen 12" descr="Interfaz de usuario gráfica, Aplicación, Word&#10;&#10;Descripción generada automáticamente">
            <a:extLst>
              <a:ext uri="{FF2B5EF4-FFF2-40B4-BE49-F238E27FC236}">
                <a16:creationId xmlns:a16="http://schemas.microsoft.com/office/drawing/2014/main" id="{FD0FD8EC-2BD7-1541-8A6A-7CC02E558C73}"/>
              </a:ext>
            </a:extLst>
          </p:cNvPr>
          <p:cNvPicPr>
            <a:picLocks noChangeAspect="1"/>
          </p:cNvPicPr>
          <p:nvPr/>
        </p:nvPicPr>
        <p:blipFill rotWithShape="1">
          <a:blip r:embed="rId5">
            <a:extLst>
              <a:ext uri="{28A0092B-C50C-407E-A947-70E740481C1C}">
                <a14:useLocalDpi xmlns:a14="http://schemas.microsoft.com/office/drawing/2010/main" val="0"/>
              </a:ext>
            </a:extLst>
          </a:blip>
          <a:srcRect l="2061" t="-162" r="4609"/>
          <a:stretch/>
        </p:blipFill>
        <p:spPr>
          <a:xfrm>
            <a:off x="9201149" y="4501086"/>
            <a:ext cx="1957389" cy="988545"/>
          </a:xfrm>
          <a:prstGeom prst="rect">
            <a:avLst/>
          </a:prstGeom>
        </p:spPr>
      </p:pic>
      <p:pic>
        <p:nvPicPr>
          <p:cNvPr id="16" name="Imagen 15" descr="Logotipo, nombre de la empresa&#10;&#10;Descripción generada automáticamente">
            <a:extLst>
              <a:ext uri="{FF2B5EF4-FFF2-40B4-BE49-F238E27FC236}">
                <a16:creationId xmlns:a16="http://schemas.microsoft.com/office/drawing/2014/main" id="{77DF1E2E-B00A-C947-87FB-D3045FDEBD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2659" y="4502683"/>
            <a:ext cx="1301376" cy="988545"/>
          </a:xfrm>
          <a:prstGeom prst="rect">
            <a:avLst/>
          </a:prstGeom>
        </p:spPr>
      </p:pic>
    </p:spTree>
    <p:extLst>
      <p:ext uri="{BB962C8B-B14F-4D97-AF65-F5344CB8AC3E}">
        <p14:creationId xmlns:p14="http://schemas.microsoft.com/office/powerpoint/2010/main" val="281362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0BCC2D5F-DFC3-4E4A-B390-F2A28951A215}"/>
              </a:ext>
            </a:extLst>
          </p:cNvPr>
          <p:cNvPicPr>
            <a:picLocks noChangeAspect="1"/>
          </p:cNvPicPr>
          <p:nvPr/>
        </p:nvPicPr>
        <p:blipFill>
          <a:blip r:embed="rId2"/>
          <a:stretch>
            <a:fillRect/>
          </a:stretch>
        </p:blipFill>
        <p:spPr>
          <a:xfrm>
            <a:off x="7241933" y="440838"/>
            <a:ext cx="2945478" cy="1494617"/>
          </a:xfrm>
          <a:prstGeom prst="rect">
            <a:avLst/>
          </a:prstGeom>
          <a:effectLst>
            <a:outerShdw blurRad="63500" sx="102000" sy="102000" algn="ctr" rotWithShape="0">
              <a:prstClr val="black">
                <a:alpha val="40000"/>
              </a:prstClr>
            </a:outerShdw>
          </a:effectLst>
        </p:spPr>
      </p:pic>
      <p:grpSp>
        <p:nvGrpSpPr>
          <p:cNvPr id="2" name="Group 58">
            <a:extLst>
              <a:ext uri="{FF2B5EF4-FFF2-40B4-BE49-F238E27FC236}">
                <a16:creationId xmlns:a16="http://schemas.microsoft.com/office/drawing/2014/main" id="{DC0EAD36-8939-D147-9C64-A15751CCC125}"/>
              </a:ext>
            </a:extLst>
          </p:cNvPr>
          <p:cNvGrpSpPr/>
          <p:nvPr/>
        </p:nvGrpSpPr>
        <p:grpSpPr>
          <a:xfrm>
            <a:off x="8374205" y="357919"/>
            <a:ext cx="3388731" cy="680936"/>
            <a:chOff x="3190672" y="1245671"/>
            <a:chExt cx="3388731" cy="680936"/>
          </a:xfrm>
        </p:grpSpPr>
        <p:sp>
          <p:nvSpPr>
            <p:cNvPr id="3" name="Rectangle 13">
              <a:extLst>
                <a:ext uri="{FF2B5EF4-FFF2-40B4-BE49-F238E27FC236}">
                  <a16:creationId xmlns:a16="http://schemas.microsoft.com/office/drawing/2014/main" id="{5C589D06-7EB7-9447-9057-0222EBAE6E06}"/>
                </a:ext>
              </a:extLst>
            </p:cNvPr>
            <p:cNvSpPr/>
            <p:nvPr/>
          </p:nvSpPr>
          <p:spPr>
            <a:xfrm>
              <a:off x="3902645" y="1401472"/>
              <a:ext cx="2676758" cy="369332"/>
            </a:xfrm>
            <a:prstGeom prst="rect">
              <a:avLst/>
            </a:prstGeom>
          </p:spPr>
          <p:txBody>
            <a:bodyPr wrap="none">
              <a:spAutoFit/>
            </a:bodyPr>
            <a:lstStyle/>
            <a:p>
              <a:r>
                <a:rPr lang="fr-BE" b="1" dirty="0">
                  <a:solidFill>
                    <a:schemeClr val="tx2"/>
                  </a:solidFill>
                  <a:latin typeface="Arial" panose="020B0604020202020204" pitchFamily="34" charset="0"/>
                  <a:cs typeface="Arial" panose="020B0604020202020204" pitchFamily="34" charset="0"/>
                  <a:hlinkClick r:id="rId3"/>
                </a:rPr>
                <a:t>http</a:t>
              </a:r>
              <a:r>
                <a:rPr lang="fr-BE" b="1" dirty="0">
                  <a:solidFill>
                    <a:schemeClr val="tx2"/>
                  </a:solidFill>
                  <a:latin typeface="Arial" panose="020B0604020202020204" pitchFamily="34" charset="0"/>
                  <a:cs typeface="Arial" panose="020B0604020202020204" pitchFamily="34" charset="0"/>
                </a:rPr>
                <a:t>://www.scientix.eu</a:t>
              </a:r>
            </a:p>
          </p:txBody>
        </p:sp>
        <p:grpSp>
          <p:nvGrpSpPr>
            <p:cNvPr id="4" name="Group 17">
              <a:extLst>
                <a:ext uri="{FF2B5EF4-FFF2-40B4-BE49-F238E27FC236}">
                  <a16:creationId xmlns:a16="http://schemas.microsoft.com/office/drawing/2014/main" id="{36229857-3384-C84E-9EB8-B78C04EA80AB}"/>
                </a:ext>
              </a:extLst>
            </p:cNvPr>
            <p:cNvGrpSpPr/>
            <p:nvPr/>
          </p:nvGrpSpPr>
          <p:grpSpPr>
            <a:xfrm>
              <a:off x="3190672" y="1245671"/>
              <a:ext cx="680936" cy="680936"/>
              <a:chOff x="3219856" y="1245671"/>
              <a:chExt cx="680936" cy="680936"/>
            </a:xfrm>
          </p:grpSpPr>
          <p:sp>
            <p:nvSpPr>
              <p:cNvPr id="5" name="Oval 11">
                <a:extLst>
                  <a:ext uri="{FF2B5EF4-FFF2-40B4-BE49-F238E27FC236}">
                    <a16:creationId xmlns:a16="http://schemas.microsoft.com/office/drawing/2014/main" id="{8CEC7850-8C71-A540-BC5A-B5341C35522B}"/>
                  </a:ext>
                </a:extLst>
              </p:cNvPr>
              <p:cNvSpPr/>
              <p:nvPr/>
            </p:nvSpPr>
            <p:spPr>
              <a:xfrm>
                <a:off x="3219856" y="1245671"/>
                <a:ext cx="680936" cy="6809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BE"/>
              </a:p>
            </p:txBody>
          </p:sp>
          <p:pic>
            <p:nvPicPr>
              <p:cNvPr id="6" name="Graphic 16" descr="Link">
                <a:extLst>
                  <a:ext uri="{FF2B5EF4-FFF2-40B4-BE49-F238E27FC236}">
                    <a16:creationId xmlns:a16="http://schemas.microsoft.com/office/drawing/2014/main" id="{EF9F0323-B4AD-D44C-97C7-C01D276846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2775" y="1328590"/>
                <a:ext cx="515097" cy="515097"/>
              </a:xfrm>
              <a:prstGeom prst="rect">
                <a:avLst/>
              </a:prstGeom>
            </p:spPr>
          </p:pic>
        </p:grpSp>
      </p:grpSp>
      <p:sp>
        <p:nvSpPr>
          <p:cNvPr id="7" name="Rectangle: Top Corners Rounded 1">
            <a:extLst>
              <a:ext uri="{FF2B5EF4-FFF2-40B4-BE49-F238E27FC236}">
                <a16:creationId xmlns:a16="http://schemas.microsoft.com/office/drawing/2014/main" id="{08366A6D-8D34-F347-A2DF-26B993B30C11}"/>
              </a:ext>
            </a:extLst>
          </p:cNvPr>
          <p:cNvSpPr/>
          <p:nvPr/>
        </p:nvSpPr>
        <p:spPr>
          <a:xfrm rot="5400000">
            <a:off x="682541" y="2967827"/>
            <a:ext cx="2585324" cy="3507669"/>
          </a:xfrm>
          <a:prstGeom prst="round2Same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8" name="Rectangle 56">
            <a:extLst>
              <a:ext uri="{FF2B5EF4-FFF2-40B4-BE49-F238E27FC236}">
                <a16:creationId xmlns:a16="http://schemas.microsoft.com/office/drawing/2014/main" id="{23ED90F5-6C11-A942-8517-36C27C78F328}"/>
              </a:ext>
            </a:extLst>
          </p:cNvPr>
          <p:cNvSpPr/>
          <p:nvPr/>
        </p:nvSpPr>
        <p:spPr>
          <a:xfrm>
            <a:off x="349956" y="3429000"/>
            <a:ext cx="2833511" cy="2308324"/>
          </a:xfrm>
          <a:prstGeom prst="rect">
            <a:avLst/>
          </a:prstGeom>
        </p:spPr>
        <p:txBody>
          <a:bodyPr wrap="square">
            <a:spAutoFit/>
          </a:bodyPr>
          <a:lstStyle/>
          <a:p>
            <a:pPr marL="285750" indent="-285750">
              <a:buFont typeface="Arial" panose="020B0604020202020204" pitchFamily="34" charset="0"/>
              <a:buChar char="•"/>
            </a:pPr>
            <a:r>
              <a:rPr lang="en-IE" dirty="0">
                <a:solidFill>
                  <a:schemeClr val="bg1"/>
                </a:solidFill>
                <a:latin typeface="Arial" panose="020B0604020202020204" pitchFamily="34" charset="0"/>
                <a:cs typeface="Arial" panose="020B0604020202020204" pitchFamily="34" charset="0"/>
              </a:rPr>
              <a:t>Projects on STEM education</a:t>
            </a:r>
          </a:p>
          <a:p>
            <a:pPr marL="285750" indent="-285750">
              <a:buFont typeface="Arial" panose="020B0604020202020204" pitchFamily="34" charset="0"/>
              <a:buChar char="•"/>
            </a:pPr>
            <a:r>
              <a:rPr lang="en-IE" dirty="0">
                <a:solidFill>
                  <a:schemeClr val="bg1"/>
                </a:solidFill>
                <a:latin typeface="Arial" panose="020B0604020202020204" pitchFamily="34" charset="0"/>
                <a:cs typeface="Arial" panose="020B0604020202020204" pitchFamily="34" charset="0"/>
              </a:rPr>
              <a:t>Resources</a:t>
            </a:r>
          </a:p>
          <a:p>
            <a:pPr marL="285750" indent="-285750">
              <a:buFont typeface="Arial" panose="020B0604020202020204" pitchFamily="34" charset="0"/>
              <a:buChar char="•"/>
            </a:pPr>
            <a:r>
              <a:rPr lang="en-IE" dirty="0" err="1">
                <a:solidFill>
                  <a:schemeClr val="bg1"/>
                </a:solidFill>
                <a:latin typeface="Arial" panose="020B0604020202020204" pitchFamily="34" charset="0"/>
                <a:cs typeface="Arial" panose="020B0604020202020204" pitchFamily="34" charset="0"/>
              </a:rPr>
              <a:t>Europeana</a:t>
            </a:r>
            <a:endParaRPr lang="en-IE"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E" dirty="0">
                <a:solidFill>
                  <a:schemeClr val="bg1"/>
                </a:solidFill>
                <a:latin typeface="Arial" panose="020B0604020202020204" pitchFamily="34" charset="0"/>
                <a:cs typeface="Arial" panose="020B0604020202020204" pitchFamily="34" charset="0"/>
              </a:rPr>
              <a:t>Training opportunities for teachers</a:t>
            </a:r>
          </a:p>
          <a:p>
            <a:pPr marL="285750" indent="-285750">
              <a:buFont typeface="Arial" panose="020B0604020202020204" pitchFamily="34" charset="0"/>
              <a:buChar char="•"/>
            </a:pPr>
            <a:r>
              <a:rPr lang="en-IE" dirty="0">
                <a:solidFill>
                  <a:schemeClr val="bg1"/>
                </a:solidFill>
                <a:latin typeface="Arial" panose="020B0604020202020204" pitchFamily="34" charset="0"/>
                <a:cs typeface="Arial" panose="020B0604020202020204" pitchFamily="34" charset="0"/>
              </a:rPr>
              <a:t>Blog entries: </a:t>
            </a:r>
            <a:r>
              <a:rPr lang="en-IE" dirty="0">
                <a:solidFill>
                  <a:schemeClr val="bg1"/>
                </a:solidFill>
                <a:latin typeface="Arial" panose="020B0604020202020204" pitchFamily="34" charset="0"/>
                <a:cs typeface="Arial" panose="020B0604020202020204" pitchFamily="34" charset="0"/>
                <a:hlinkClick r:id="rId6"/>
              </a:rPr>
              <a:t>https://blog.scientix.eu/</a:t>
            </a:r>
            <a:endParaRPr lang="en-IE" dirty="0">
              <a:solidFill>
                <a:schemeClr val="bg1"/>
              </a:solidFill>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3AF45DBB-6139-8540-AE33-3E40579320D9}"/>
              </a:ext>
            </a:extLst>
          </p:cNvPr>
          <p:cNvPicPr>
            <a:picLocks noChangeAspect="1"/>
          </p:cNvPicPr>
          <p:nvPr/>
        </p:nvPicPr>
        <p:blipFill>
          <a:blip r:embed="rId7"/>
          <a:stretch>
            <a:fillRect/>
          </a:stretch>
        </p:blipFill>
        <p:spPr>
          <a:xfrm>
            <a:off x="3183467" y="4602344"/>
            <a:ext cx="4717521" cy="800549"/>
          </a:xfrm>
          <a:prstGeom prst="rect">
            <a:avLst/>
          </a:prstGeom>
        </p:spPr>
      </p:pic>
    </p:spTree>
    <p:extLst>
      <p:ext uri="{BB962C8B-B14F-4D97-AF65-F5344CB8AC3E}">
        <p14:creationId xmlns:p14="http://schemas.microsoft.com/office/powerpoint/2010/main" val="1755027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7D959-6967-4D4C-BF7D-CA53CE9E44A6}"/>
              </a:ext>
            </a:extLst>
          </p:cNvPr>
          <p:cNvSpPr>
            <a:spLocks noGrp="1"/>
          </p:cNvSpPr>
          <p:nvPr>
            <p:ph type="title"/>
          </p:nvPr>
        </p:nvSpPr>
        <p:spPr>
          <a:xfrm>
            <a:off x="0" y="264896"/>
            <a:ext cx="12192000" cy="884582"/>
          </a:xfrm>
        </p:spPr>
        <p:txBody>
          <a:bodyPr/>
          <a:lstStyle/>
          <a:p>
            <a:r>
              <a:rPr lang="en-GB" sz="2800" dirty="0"/>
              <a:t>Training Opportunities for teachers (online and onsite)</a:t>
            </a:r>
            <a:endParaRPr lang="en-BE" sz="2800" dirty="0"/>
          </a:p>
        </p:txBody>
      </p:sp>
      <p:sp>
        <p:nvSpPr>
          <p:cNvPr id="4" name="Text Placeholder 3">
            <a:extLst>
              <a:ext uri="{FF2B5EF4-FFF2-40B4-BE49-F238E27FC236}">
                <a16:creationId xmlns:a16="http://schemas.microsoft.com/office/drawing/2014/main" id="{D9E40CCD-AE2B-4B4F-A67C-EB2658C025BB}"/>
              </a:ext>
            </a:extLst>
          </p:cNvPr>
          <p:cNvSpPr>
            <a:spLocks noGrp="1"/>
          </p:cNvSpPr>
          <p:nvPr>
            <p:ph type="body" sz="quarter" idx="10"/>
          </p:nvPr>
        </p:nvSpPr>
        <p:spPr>
          <a:xfrm>
            <a:off x="1387110" y="2891117"/>
            <a:ext cx="3404682" cy="3701987"/>
          </a:xfrm>
        </p:spPr>
        <p:txBody>
          <a:bodyPr/>
          <a:lstStyle/>
          <a:p>
            <a:pPr marL="0" indent="0" algn="ctr">
              <a:spcBef>
                <a:spcPts val="1200"/>
              </a:spcBef>
              <a:spcAft>
                <a:spcPts val="1200"/>
              </a:spcAft>
            </a:pPr>
            <a:r>
              <a:rPr lang="en-IE" sz="2800" dirty="0"/>
              <a:t>Workshops for teachers (in the Future Classroom Lab in Brussels, online and within other events)</a:t>
            </a:r>
            <a:endParaRPr lang="en-BE" sz="2800" dirty="0"/>
          </a:p>
        </p:txBody>
      </p:sp>
      <p:pic>
        <p:nvPicPr>
          <p:cNvPr id="10" name="Picture 9" descr="A picture containing drawing, clock&#10;&#10;Description automatically generated">
            <a:extLst>
              <a:ext uri="{FF2B5EF4-FFF2-40B4-BE49-F238E27FC236}">
                <a16:creationId xmlns:a16="http://schemas.microsoft.com/office/drawing/2014/main" id="{A4F18FA7-CFD3-4A7A-A3A3-D474914C9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926" y="1430332"/>
            <a:ext cx="1219048" cy="1219048"/>
          </a:xfrm>
          <a:prstGeom prst="rect">
            <a:avLst/>
          </a:prstGeom>
        </p:spPr>
      </p:pic>
      <p:pic>
        <p:nvPicPr>
          <p:cNvPr id="16" name="Picture 15" descr="A picture containing drawing&#10;&#10;Description automatically generated">
            <a:hlinkClick r:id="rId3"/>
            <a:extLst>
              <a:ext uri="{FF2B5EF4-FFF2-40B4-BE49-F238E27FC236}">
                <a16:creationId xmlns:a16="http://schemas.microsoft.com/office/drawing/2014/main" id="{DE78AF14-B2B2-41FE-A761-B05D084F2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2550" y="1430332"/>
            <a:ext cx="1219048" cy="1219048"/>
          </a:xfrm>
          <a:prstGeom prst="rect">
            <a:avLst/>
          </a:prstGeom>
        </p:spPr>
      </p:pic>
      <p:pic>
        <p:nvPicPr>
          <p:cNvPr id="20" name="Picture 19" descr="A picture containing drawing&#10;&#10;Description automatically generated">
            <a:hlinkClick r:id="rId5"/>
            <a:extLst>
              <a:ext uri="{FF2B5EF4-FFF2-40B4-BE49-F238E27FC236}">
                <a16:creationId xmlns:a16="http://schemas.microsoft.com/office/drawing/2014/main" id="{A49E3349-06A6-4DEB-A6F1-97CEB80A0D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1831" y="1430256"/>
            <a:ext cx="1219200" cy="1219200"/>
          </a:xfrm>
          <a:prstGeom prst="rect">
            <a:avLst/>
          </a:prstGeom>
        </p:spPr>
      </p:pic>
      <p:sp>
        <p:nvSpPr>
          <p:cNvPr id="7" name="Text Placeholder 3">
            <a:extLst>
              <a:ext uri="{FF2B5EF4-FFF2-40B4-BE49-F238E27FC236}">
                <a16:creationId xmlns:a16="http://schemas.microsoft.com/office/drawing/2014/main" id="{61392315-1FEC-48F8-B6F8-CAF90FAE2CB9}"/>
              </a:ext>
            </a:extLst>
          </p:cNvPr>
          <p:cNvSpPr txBox="1">
            <a:spLocks/>
          </p:cNvSpPr>
          <p:nvPr/>
        </p:nvSpPr>
        <p:spPr>
          <a:xfrm>
            <a:off x="5340813" y="2930235"/>
            <a:ext cx="2161237" cy="3064733"/>
          </a:xfrm>
          <a:prstGeom prst="rect">
            <a:avLst/>
          </a:prstGeom>
          <a:noFill/>
          <a:ln>
            <a:noFill/>
          </a:ln>
        </p:spPr>
        <p:txBody>
          <a:bodyPr vert="horz" lIns="50760" tIns="50760" rIns="90000" bIns="50760" anchor="t" anchorCtr="0" compatLnSpc="1"/>
          <a:lstStyle>
            <a:def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defPPr>
            <a:lvl1pPr marL="342720" marR="0" lvl="0" indent="-342720" algn="l" rtl="0" hangingPunct="0">
              <a:lnSpc>
                <a:spcPct val="100000"/>
              </a:lnSpc>
              <a:spcBef>
                <a:spcPts val="697"/>
              </a:spcBef>
              <a:spcAft>
                <a:spcPts val="0"/>
              </a:spcAft>
              <a:buFont typeface="Arial" panose="020B0604020202020204" pitchFamily="34" charset="0"/>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1600" b="0" i="0" u="none" strike="noStrike" kern="1200" baseline="0">
                <a:ln>
                  <a:noFill/>
                </a:ln>
                <a:solidFill>
                  <a:schemeClr val="tx2"/>
                </a:solidFill>
                <a:latin typeface="Arial" pitchFamily="2"/>
                <a:ea typeface="ヒラギノ角ゴ ProN W3" pitchFamily="2"/>
                <a:cs typeface="ヒラギノ角ゴ ProN W3" pitchFamily="2"/>
              </a:defRPr>
            </a:lvl1pPr>
            <a:lvl2pPr marL="742680" marR="0" lvl="1" indent="-285480" algn="l" rtl="0" hangingPunct="0">
              <a:lnSpc>
                <a:spcPct val="100000"/>
              </a:lnSpc>
              <a:spcBef>
                <a:spcPts val="598"/>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000" b="0" i="0" u="none" strike="noStrike" kern="1200" baseline="0">
                <a:ln>
                  <a:noFill/>
                </a:ln>
                <a:solidFill>
                  <a:schemeClr val="tx2"/>
                </a:solidFill>
                <a:latin typeface="Arial" pitchFamily="2"/>
                <a:ea typeface="ヒラギノ角ゴ ProN W3" pitchFamily="2"/>
                <a:cs typeface="ヒラギノ角ゴ ProN W3"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000" b="0" i="0" u="none" strike="noStrike" kern="1200" baseline="0">
                <a:ln>
                  <a:noFill/>
                </a:ln>
                <a:solidFill>
                  <a:schemeClr val="tx2"/>
                </a:solidFill>
                <a:latin typeface="Arial" pitchFamily="2"/>
                <a:ea typeface="ヒラギノ角ゴ ProN W3" pitchFamily="2"/>
                <a:cs typeface="ヒラギノ角ゴ ProN W3"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kern="1200" baseline="0">
                <a:ln>
                  <a:noFill/>
                </a:ln>
                <a:solidFill>
                  <a:schemeClr val="tx2"/>
                </a:solidFill>
                <a:latin typeface="Arial" pitchFamily="2"/>
                <a:ea typeface="ヒラギノ角ゴ ProN W3" pitchFamily="2"/>
                <a:cs typeface="ヒラギノ角ゴ ProN W3"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chemeClr val="tx2"/>
                </a:solidFill>
                <a:latin typeface="Arial" pitchFamily="2"/>
                <a:ea typeface="ヒラギノ角ゴ ProN W3" pitchFamily="2"/>
                <a:cs typeface="ヒラギノ角ゴ ProN W3"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9pPr>
          </a:lstStyle>
          <a:p>
            <a:pPr marL="0" indent="0" algn="ctr">
              <a:spcBef>
                <a:spcPts val="1200"/>
              </a:spcBef>
              <a:spcAft>
                <a:spcPts val="1200"/>
              </a:spcAft>
            </a:pPr>
            <a:r>
              <a:rPr lang="en-IE" sz="2800" dirty="0"/>
              <a:t>Online courses on the EUN (European </a:t>
            </a:r>
            <a:r>
              <a:rPr lang="en-IE" sz="2800" dirty="0" err="1"/>
              <a:t>Schoolnet</a:t>
            </a:r>
            <a:r>
              <a:rPr lang="en-IE" sz="2800" dirty="0"/>
              <a:t> Academy) Academy</a:t>
            </a:r>
          </a:p>
          <a:p>
            <a:pPr marL="0" indent="0" algn="ctr">
              <a:spcBef>
                <a:spcPts val="1200"/>
              </a:spcBef>
              <a:spcAft>
                <a:spcPts val="1200"/>
              </a:spcAft>
            </a:pPr>
            <a:r>
              <a:rPr lang="en-IE" sz="2800" dirty="0"/>
              <a:t>(MOOCs)</a:t>
            </a:r>
          </a:p>
        </p:txBody>
      </p:sp>
      <p:sp>
        <p:nvSpPr>
          <p:cNvPr id="8" name="Text Placeholder 3">
            <a:extLst>
              <a:ext uri="{FF2B5EF4-FFF2-40B4-BE49-F238E27FC236}">
                <a16:creationId xmlns:a16="http://schemas.microsoft.com/office/drawing/2014/main" id="{BC95FC3F-4F5B-42C2-9828-72BBA60E35FA}"/>
              </a:ext>
            </a:extLst>
          </p:cNvPr>
          <p:cNvSpPr txBox="1">
            <a:spLocks/>
          </p:cNvSpPr>
          <p:nvPr/>
        </p:nvSpPr>
        <p:spPr>
          <a:xfrm>
            <a:off x="8917162" y="3039780"/>
            <a:ext cx="1662546" cy="2054866"/>
          </a:xfrm>
          <a:prstGeom prst="rect">
            <a:avLst/>
          </a:prstGeom>
          <a:noFill/>
          <a:ln>
            <a:noFill/>
          </a:ln>
        </p:spPr>
        <p:txBody>
          <a:bodyPr vert="horz" lIns="50760" tIns="50760" rIns="90000" bIns="50760" anchor="t" anchorCtr="0" compatLnSpc="1"/>
          <a:lstStyle>
            <a:defPPr marL="342720" marR="0" lvl="0" indent="-342720" algn="l" rtl="0" hangingPunct="0">
              <a:lnSpc>
                <a:spcPct val="100000"/>
              </a:lnSpc>
              <a:spcBef>
                <a:spcPts val="697"/>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3200" b="0" i="0" u="none" strike="noStrike" kern="1200" baseline="0">
                <a:ln>
                  <a:noFill/>
                </a:ln>
                <a:solidFill>
                  <a:srgbClr val="646464"/>
                </a:solidFill>
                <a:latin typeface="Arial" pitchFamily="2"/>
                <a:ea typeface="ヒラギノ角ゴ ProN W3" pitchFamily="2"/>
                <a:cs typeface="ヒラギノ角ゴ ProN W3" pitchFamily="2"/>
              </a:defRPr>
            </a:defPPr>
            <a:lvl1pPr marL="342720" marR="0" lvl="0" indent="-342720" algn="l" rtl="0" hangingPunct="0">
              <a:lnSpc>
                <a:spcPct val="100000"/>
              </a:lnSpc>
              <a:spcBef>
                <a:spcPts val="697"/>
              </a:spcBef>
              <a:spcAft>
                <a:spcPts val="0"/>
              </a:spcAft>
              <a:buFont typeface="Arial" panose="020B0604020202020204" pitchFamily="34" charset="0"/>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GB" sz="1600" b="0" i="0" u="none" strike="noStrike" kern="1200" baseline="0">
                <a:ln>
                  <a:noFill/>
                </a:ln>
                <a:solidFill>
                  <a:schemeClr val="tx2"/>
                </a:solidFill>
                <a:latin typeface="Arial" pitchFamily="2"/>
                <a:ea typeface="ヒラギノ角ゴ ProN W3" pitchFamily="2"/>
                <a:cs typeface="ヒラギノ角ゴ ProN W3" pitchFamily="2"/>
              </a:defRPr>
            </a:lvl1pPr>
            <a:lvl2pPr marL="742680" marR="0" lvl="1" indent="-285480" algn="l" rtl="0" hangingPunct="0">
              <a:lnSpc>
                <a:spcPct val="100000"/>
              </a:lnSpc>
              <a:spcBef>
                <a:spcPts val="598"/>
              </a:spcBef>
              <a:spcAft>
                <a:spcPts val="0"/>
              </a:spcAft>
              <a:buClr>
                <a:srgbClr val="000000"/>
              </a:buClr>
              <a:buSzPct val="100000"/>
              <a:buFont typeface="Times New Roman" pitchFamily="18"/>
              <a:buChar char="–"/>
              <a:tabLst>
                <a:tab pos="742680" algn="l"/>
                <a:tab pos="898200" algn="l"/>
                <a:tab pos="1347480" algn="l"/>
                <a:tab pos="1796760" algn="l"/>
                <a:tab pos="2246040" algn="l"/>
                <a:tab pos="2694960" algn="l"/>
                <a:tab pos="3144240" algn="l"/>
                <a:tab pos="3593520" algn="l"/>
                <a:tab pos="4042800" algn="l"/>
                <a:tab pos="4492080" algn="l"/>
                <a:tab pos="4941360" algn="l"/>
                <a:tab pos="5390640" algn="l"/>
                <a:tab pos="5839920" algn="l"/>
                <a:tab pos="6289200" algn="l"/>
                <a:tab pos="6738480" algn="l"/>
                <a:tab pos="7187759" algn="l"/>
                <a:tab pos="7637040" algn="l"/>
                <a:tab pos="8086320" algn="l"/>
                <a:tab pos="8535600" algn="l"/>
                <a:tab pos="8984880" algn="l"/>
                <a:tab pos="9434160" algn="l"/>
              </a:tabLst>
              <a:defRPr lang="en-GB" sz="2000" b="0" i="0" u="none" strike="noStrike" kern="1200" baseline="0">
                <a:ln>
                  <a:noFill/>
                </a:ln>
                <a:solidFill>
                  <a:schemeClr val="tx2"/>
                </a:solidFill>
                <a:latin typeface="Arial" pitchFamily="2"/>
                <a:ea typeface="ヒラギノ角ゴ ProN W3" pitchFamily="2"/>
                <a:cs typeface="ヒラギノ角ゴ ProN W3" pitchFamily="2"/>
              </a:defRPr>
            </a:lvl2pPr>
            <a:lvl3pPr marL="1143000" marR="0" lvl="2" indent="-228600" algn="l" rtl="0" hangingPunct="0">
              <a:lnSpc>
                <a:spcPct val="100000"/>
              </a:lnSpc>
              <a:spcBef>
                <a:spcPts val="598"/>
              </a:spcBef>
              <a:spcAft>
                <a:spcPts val="0"/>
              </a:spcAft>
              <a:buClr>
                <a:srgbClr val="000000"/>
              </a:buClr>
              <a:buSzPct val="100000"/>
              <a:buFont typeface="Times New Roman" pitchFamily="18"/>
              <a:buChar char="•"/>
              <a:tabLst>
                <a:tab pos="1143000" algn="l"/>
                <a:tab pos="1347480" algn="l"/>
                <a:tab pos="1796760" algn="l"/>
                <a:tab pos="2246040" algn="l"/>
                <a:tab pos="2695319" algn="l"/>
                <a:tab pos="3144599" algn="l"/>
                <a:tab pos="3593880" algn="l"/>
                <a:tab pos="4043160" algn="l"/>
                <a:tab pos="4492440" algn="l"/>
                <a:tab pos="4941720" algn="l"/>
                <a:tab pos="5391000" algn="l"/>
                <a:tab pos="5840279" algn="l"/>
                <a:tab pos="6289560" algn="l"/>
                <a:tab pos="6738840" algn="l"/>
                <a:tab pos="7188119" algn="l"/>
                <a:tab pos="7637400" algn="l"/>
                <a:tab pos="8086679" algn="l"/>
                <a:tab pos="8535960" algn="l"/>
                <a:tab pos="8985240" algn="l"/>
                <a:tab pos="9434160" algn="l"/>
                <a:tab pos="9883440" algn="l"/>
              </a:tabLst>
              <a:defRPr lang="en-GB" sz="2000" b="0" i="0" u="none" strike="noStrike" kern="1200" baseline="0">
                <a:ln>
                  <a:noFill/>
                </a:ln>
                <a:solidFill>
                  <a:schemeClr val="tx2"/>
                </a:solidFill>
                <a:latin typeface="Arial" pitchFamily="2"/>
                <a:ea typeface="ヒラギノ角ゴ ProN W3" pitchFamily="2"/>
                <a:cs typeface="ヒラギノ角ゴ ProN W3" pitchFamily="2"/>
              </a:defRPr>
            </a:lvl3pPr>
            <a:lvl4pPr marL="1600199" marR="0" lvl="3" indent="-228600" algn="l" rtl="0" hangingPunct="0">
              <a:lnSpc>
                <a:spcPct val="100000"/>
              </a:lnSpc>
              <a:spcBef>
                <a:spcPts val="499"/>
              </a:spcBef>
              <a:spcAft>
                <a:spcPts val="0"/>
              </a:spcAft>
              <a:buClr>
                <a:srgbClr val="000000"/>
              </a:buClr>
              <a:buSzPct val="100000"/>
              <a:buFont typeface="Times New Roman" pitchFamily="18"/>
              <a:buChar char="–"/>
              <a:tabLst>
                <a:tab pos="1600200" algn="l"/>
                <a:tab pos="179676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80" algn="l"/>
                <a:tab pos="8535959" algn="l"/>
                <a:tab pos="8985240" algn="l"/>
                <a:tab pos="9434160" algn="l"/>
                <a:tab pos="9883440" algn="l"/>
                <a:tab pos="10332720" algn="l"/>
              </a:tabLst>
              <a:defRPr lang="en-GB" sz="2000" b="0" i="0" u="none" strike="noStrike" kern="1200" baseline="0">
                <a:ln>
                  <a:noFill/>
                </a:ln>
                <a:solidFill>
                  <a:schemeClr val="tx2"/>
                </a:solidFill>
                <a:latin typeface="Arial" pitchFamily="2"/>
                <a:ea typeface="ヒラギノ角ゴ ProN W3" pitchFamily="2"/>
                <a:cs typeface="ヒラギノ角ゴ ProN W3" pitchFamily="2"/>
              </a:defRPr>
            </a:lvl4pPr>
            <a:lvl5pPr marL="2057400" marR="0" lvl="4"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chemeClr val="tx2"/>
                </a:solidFill>
                <a:latin typeface="Arial" pitchFamily="2"/>
                <a:ea typeface="ヒラギノ角ゴ ProN W3" pitchFamily="2"/>
                <a:cs typeface="ヒラギノ角ゴ ProN W3" pitchFamily="2"/>
              </a:defRPr>
            </a:lvl5pPr>
            <a:lvl6pPr marL="2057400" marR="0" lvl="5"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6pPr>
            <a:lvl7pPr marL="2057400" marR="0" lvl="6"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7pPr>
            <a:lvl8pPr marL="2057400" marR="0" lvl="7"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8pPr>
            <a:lvl9pPr marL="2057400" marR="0" lvl="8" indent="-228600" algn="l" rtl="0" hangingPunct="0">
              <a:lnSpc>
                <a:spcPct val="100000"/>
              </a:lnSpc>
              <a:spcBef>
                <a:spcPts val="499"/>
              </a:spcBef>
              <a:spcAft>
                <a:spcPts val="0"/>
              </a:spcAft>
              <a:buClr>
                <a:srgbClr val="000000"/>
              </a:buClr>
              <a:buSzPct val="100000"/>
              <a:buFont typeface="Times New Roman" pitchFamily="18"/>
              <a:buChar char="»"/>
              <a:tabLst>
                <a:tab pos="2057400" algn="l"/>
                <a:tab pos="2246040" algn="l"/>
                <a:tab pos="2695320" algn="l"/>
                <a:tab pos="3144600" algn="l"/>
                <a:tab pos="3593880" algn="l"/>
                <a:tab pos="4043160" algn="l"/>
                <a:tab pos="4492439" algn="l"/>
                <a:tab pos="4941720" algn="l"/>
                <a:tab pos="5391000" algn="l"/>
                <a:tab pos="5840279" algn="l"/>
                <a:tab pos="6289560" algn="l"/>
                <a:tab pos="6738840" algn="l"/>
                <a:tab pos="7188120" algn="l"/>
                <a:tab pos="7637400" algn="l"/>
                <a:tab pos="8086679" algn="l"/>
                <a:tab pos="8535959" algn="l"/>
                <a:tab pos="8985240" algn="l"/>
                <a:tab pos="9434160" algn="l"/>
                <a:tab pos="9883440" algn="l"/>
                <a:tab pos="10332719" algn="l"/>
                <a:tab pos="10782000" algn="l"/>
              </a:tabLst>
              <a:defRPr lang="en-GB" sz="2000" b="0" i="0" u="none" strike="noStrike" kern="1200" baseline="0">
                <a:ln>
                  <a:noFill/>
                </a:ln>
                <a:solidFill>
                  <a:srgbClr val="646464"/>
                </a:solidFill>
                <a:latin typeface="Arial" pitchFamily="2"/>
                <a:ea typeface="ヒラギノ角ゴ ProN W3" pitchFamily="2"/>
                <a:cs typeface="ヒラギノ角ゴ ProN W3" pitchFamily="2"/>
              </a:defRPr>
            </a:lvl9pPr>
          </a:lstStyle>
          <a:p>
            <a:pPr marL="0" indent="0" algn="ctr">
              <a:spcBef>
                <a:spcPts val="1200"/>
              </a:spcBef>
              <a:spcAft>
                <a:spcPts val="1200"/>
              </a:spcAft>
            </a:pPr>
            <a:r>
              <a:rPr lang="en-IE" sz="2800" dirty="0"/>
              <a:t>Webinars</a:t>
            </a:r>
          </a:p>
          <a:p>
            <a:pPr marL="457200" indent="-457200" algn="ctr">
              <a:spcBef>
                <a:spcPts val="600"/>
              </a:spcBef>
              <a:spcAft>
                <a:spcPts val="1200"/>
              </a:spcAft>
              <a:buFont typeface="Arial" panose="020B0604020202020204" pitchFamily="34" charset="0"/>
              <a:buChar char="•"/>
            </a:pPr>
            <a:endParaRPr lang="en-BE" sz="2800" dirty="0"/>
          </a:p>
        </p:txBody>
      </p:sp>
    </p:spTree>
    <p:extLst>
      <p:ext uri="{BB962C8B-B14F-4D97-AF65-F5344CB8AC3E}">
        <p14:creationId xmlns:p14="http://schemas.microsoft.com/office/powerpoint/2010/main" val="43767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91472-1934-A94A-A61A-FBC387AA1992}"/>
              </a:ext>
            </a:extLst>
          </p:cNvPr>
          <p:cNvSpPr>
            <a:spLocks noGrp="1"/>
          </p:cNvSpPr>
          <p:nvPr>
            <p:ph type="title"/>
          </p:nvPr>
        </p:nvSpPr>
        <p:spPr>
          <a:xfrm>
            <a:off x="2629718" y="2357690"/>
            <a:ext cx="6007581" cy="1595880"/>
          </a:xfrm>
        </p:spPr>
        <p:txBody>
          <a:bodyPr/>
          <a:lstStyle/>
          <a:p>
            <a:r>
              <a:rPr lang="es-ES" sz="1800" dirty="0" err="1">
                <a:solidFill>
                  <a:srgbClr val="C00000"/>
                </a:solidFill>
              </a:rPr>
              <a:t>There</a:t>
            </a:r>
            <a:r>
              <a:rPr lang="es-ES" sz="1800" dirty="0">
                <a:solidFill>
                  <a:srgbClr val="C00000"/>
                </a:solidFill>
              </a:rPr>
              <a:t> </a:t>
            </a:r>
            <a:r>
              <a:rPr lang="es-ES" sz="1800" dirty="0" err="1">
                <a:solidFill>
                  <a:srgbClr val="C00000"/>
                </a:solidFill>
              </a:rPr>
              <a:t>is</a:t>
            </a:r>
            <a:r>
              <a:rPr lang="es-ES" sz="1800" dirty="0">
                <a:solidFill>
                  <a:srgbClr val="C00000"/>
                </a:solidFill>
              </a:rPr>
              <a:t> </a:t>
            </a:r>
            <a:r>
              <a:rPr lang="es-ES" sz="1800" dirty="0" err="1">
                <a:solidFill>
                  <a:srgbClr val="C00000"/>
                </a:solidFill>
              </a:rPr>
              <a:t>science</a:t>
            </a:r>
            <a:r>
              <a:rPr lang="es-ES" sz="1800" dirty="0">
                <a:solidFill>
                  <a:srgbClr val="C00000"/>
                </a:solidFill>
              </a:rPr>
              <a:t> in art, in </a:t>
            </a:r>
            <a:r>
              <a:rPr lang="es-ES" sz="1800" dirty="0" err="1">
                <a:solidFill>
                  <a:srgbClr val="C00000"/>
                </a:solidFill>
              </a:rPr>
              <a:t>history</a:t>
            </a:r>
            <a:r>
              <a:rPr lang="es-ES" sz="1800" dirty="0">
                <a:solidFill>
                  <a:srgbClr val="C00000"/>
                </a:solidFill>
              </a:rPr>
              <a:t>, in </a:t>
            </a:r>
            <a:r>
              <a:rPr lang="es-ES" sz="1800" dirty="0" err="1">
                <a:solidFill>
                  <a:srgbClr val="C00000"/>
                </a:solidFill>
              </a:rPr>
              <a:t>politicts</a:t>
            </a:r>
            <a:r>
              <a:rPr lang="es-ES" sz="1800" dirty="0">
                <a:solidFill>
                  <a:srgbClr val="C00000"/>
                </a:solidFill>
              </a:rPr>
              <a:t> and </a:t>
            </a:r>
            <a:r>
              <a:rPr lang="es-ES" sz="1800" dirty="0" err="1">
                <a:solidFill>
                  <a:srgbClr val="C00000"/>
                </a:solidFill>
              </a:rPr>
              <a:t>values</a:t>
            </a:r>
            <a:r>
              <a:rPr lang="es-ES" sz="1800" dirty="0">
                <a:solidFill>
                  <a:srgbClr val="C00000"/>
                </a:solidFill>
              </a:rPr>
              <a:t> </a:t>
            </a:r>
          </a:p>
        </p:txBody>
      </p:sp>
      <p:pic>
        <p:nvPicPr>
          <p:cNvPr id="4" name="Imagen 3" descr="Logotipo, nombre de la empresa&#10;&#10;Descripción generada automáticamente">
            <a:hlinkClick r:id="rId3"/>
            <a:extLst>
              <a:ext uri="{FF2B5EF4-FFF2-40B4-BE49-F238E27FC236}">
                <a16:creationId xmlns:a16="http://schemas.microsoft.com/office/drawing/2014/main" id="{25E235E8-37EC-224F-8D30-1DA943BE3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717" y="3791891"/>
            <a:ext cx="2011363" cy="1891419"/>
          </a:xfrm>
          <a:prstGeom prst="rect">
            <a:avLst/>
          </a:prstGeom>
        </p:spPr>
      </p:pic>
      <p:pic>
        <p:nvPicPr>
          <p:cNvPr id="1025" name="Picture 1" descr="page42image25590992">
            <a:extLst>
              <a:ext uri="{FF2B5EF4-FFF2-40B4-BE49-F238E27FC236}">
                <a16:creationId xmlns:a16="http://schemas.microsoft.com/office/drawing/2014/main" id="{9FA9EAF6-B1D0-2D46-85A1-143DB0755A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7825" y="1187289"/>
            <a:ext cx="3013621" cy="10702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42image25583712">
            <a:extLst>
              <a:ext uri="{FF2B5EF4-FFF2-40B4-BE49-F238E27FC236}">
                <a16:creationId xmlns:a16="http://schemas.microsoft.com/office/drawing/2014/main" id="{BCAE73E9-82B6-A64A-B314-F16724BD35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719" y="1174690"/>
            <a:ext cx="2032000" cy="22987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CD7CA516-8161-9A4C-B2C5-6BA794C151A9}"/>
              </a:ext>
            </a:extLst>
          </p:cNvPr>
          <p:cNvSpPr txBox="1"/>
          <p:nvPr/>
        </p:nvSpPr>
        <p:spPr>
          <a:xfrm>
            <a:off x="16452562" y="3102879"/>
            <a:ext cx="184731" cy="369332"/>
          </a:xfrm>
          <a:prstGeom prst="rect">
            <a:avLst/>
          </a:prstGeom>
          <a:noFill/>
        </p:spPr>
        <p:txBody>
          <a:bodyPr wrap="none" rtlCol="0">
            <a:spAutoFit/>
          </a:bodyPr>
          <a:lstStyle/>
          <a:p>
            <a:endParaRPr lang="es-ES" dirty="0"/>
          </a:p>
        </p:txBody>
      </p:sp>
      <p:pic>
        <p:nvPicPr>
          <p:cNvPr id="1028" name="Picture 4" descr="page43image8906496">
            <a:extLst>
              <a:ext uri="{FF2B5EF4-FFF2-40B4-BE49-F238E27FC236}">
                <a16:creationId xmlns:a16="http://schemas.microsoft.com/office/drawing/2014/main" id="{A5ADDEF9-7E48-2941-B75B-D80AC0FC11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7299" y="1288366"/>
            <a:ext cx="32893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Interfaz de usuario gráfica, Aplicación, Word&#10;&#10;Descripción generada automáticamente">
            <a:hlinkClick r:id="rId8"/>
            <a:extLst>
              <a:ext uri="{FF2B5EF4-FFF2-40B4-BE49-F238E27FC236}">
                <a16:creationId xmlns:a16="http://schemas.microsoft.com/office/drawing/2014/main" id="{31204D9F-C049-E048-9D9F-C1FA429E8912}"/>
              </a:ext>
            </a:extLst>
          </p:cNvPr>
          <p:cNvPicPr>
            <a:picLocks noChangeAspect="1"/>
          </p:cNvPicPr>
          <p:nvPr/>
        </p:nvPicPr>
        <p:blipFill rotWithShape="1">
          <a:blip r:embed="rId9">
            <a:extLst>
              <a:ext uri="{28A0092B-C50C-407E-A947-70E740481C1C}">
                <a14:useLocalDpi xmlns:a14="http://schemas.microsoft.com/office/drawing/2010/main" val="0"/>
              </a:ext>
            </a:extLst>
          </a:blip>
          <a:srcRect l="2061" t="-162" r="4609"/>
          <a:stretch/>
        </p:blipFill>
        <p:spPr>
          <a:xfrm>
            <a:off x="5135851" y="4131960"/>
            <a:ext cx="2541299" cy="1283439"/>
          </a:xfrm>
          <a:prstGeom prst="rect">
            <a:avLst/>
          </a:prstGeom>
        </p:spPr>
      </p:pic>
    </p:spTree>
    <p:extLst>
      <p:ext uri="{BB962C8B-B14F-4D97-AF65-F5344CB8AC3E}">
        <p14:creationId xmlns:p14="http://schemas.microsoft.com/office/powerpoint/2010/main" val="67811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9843B5B-BCAF-AE4E-9352-9E0F886CB18E}"/>
              </a:ext>
            </a:extLst>
          </p:cNvPr>
          <p:cNvSpPr/>
          <p:nvPr/>
        </p:nvSpPr>
        <p:spPr>
          <a:xfrm>
            <a:off x="643498" y="1668142"/>
            <a:ext cx="6096000" cy="2862322"/>
          </a:xfrm>
          <a:prstGeom prst="rect">
            <a:avLst/>
          </a:prstGeom>
        </p:spPr>
        <p:txBody>
          <a:bodyPr wrap="square">
            <a:spAutoFit/>
          </a:bodyPr>
          <a:lstStyle/>
          <a:p>
            <a:r>
              <a:rPr lang="es-ES" b="1" dirty="0" err="1">
                <a:solidFill>
                  <a:srgbClr val="234457"/>
                </a:solidFill>
                <a:latin typeface="Lora" panose="020F0502020204030204" pitchFamily="34" charset="0"/>
              </a:rPr>
              <a:t>About</a:t>
            </a:r>
            <a:r>
              <a:rPr lang="es-ES" b="1" dirty="0">
                <a:solidFill>
                  <a:srgbClr val="234457"/>
                </a:solidFill>
                <a:latin typeface="Lora" panose="020F0502020204030204" pitchFamily="34" charset="0"/>
              </a:rPr>
              <a:t> </a:t>
            </a:r>
            <a:r>
              <a:rPr lang="es-ES" b="1" dirty="0" err="1">
                <a:solidFill>
                  <a:srgbClr val="234457"/>
                </a:solidFill>
                <a:latin typeface="Lora" panose="020F0502020204030204" pitchFamily="34" charset="0"/>
              </a:rPr>
              <a:t>Europeana</a:t>
            </a:r>
            <a:endParaRPr lang="es-ES" b="1" dirty="0">
              <a:solidFill>
                <a:srgbClr val="234457"/>
              </a:solidFill>
              <a:latin typeface="Lora" panose="020F0502020204030204" pitchFamily="34" charset="0"/>
            </a:endParaRPr>
          </a:p>
          <a:p>
            <a:endParaRPr lang="es-ES" dirty="0">
              <a:solidFill>
                <a:srgbClr val="234457"/>
              </a:solidFill>
              <a:latin typeface="Lora" panose="020F0502020204030204" pitchFamily="34" charset="0"/>
            </a:endParaRPr>
          </a:p>
          <a:p>
            <a:pPr algn="just"/>
            <a:r>
              <a:rPr lang="es-ES" dirty="0" err="1">
                <a:solidFill>
                  <a:srgbClr val="234457"/>
                </a:solidFill>
                <a:latin typeface="Lora" panose="020F0502020204030204" pitchFamily="34" charset="0"/>
                <a:hlinkClick r:id="rId2"/>
              </a:rPr>
              <a:t>Europeana</a:t>
            </a:r>
            <a:r>
              <a:rPr lang="es-ES" dirty="0">
                <a:solidFill>
                  <a:srgbClr val="234457"/>
                </a:solidFill>
                <a:latin typeface="Lora" panose="020F0502020204030204" pitchFamily="34" charset="0"/>
              </a:rPr>
              <a:t> </a:t>
            </a:r>
            <a:r>
              <a:rPr lang="es-ES" dirty="0" err="1">
                <a:solidFill>
                  <a:srgbClr val="234457"/>
                </a:solidFill>
                <a:latin typeface="Lora" panose="020F0502020204030204" pitchFamily="34" charset="0"/>
              </a:rPr>
              <a:t>is</a:t>
            </a:r>
            <a:r>
              <a:rPr lang="es-ES" dirty="0">
                <a:solidFill>
                  <a:srgbClr val="234457"/>
                </a:solidFill>
                <a:latin typeface="Lora" panose="020F0502020204030204" pitchFamily="34" charset="0"/>
              </a:rPr>
              <a:t> </a:t>
            </a:r>
            <a:r>
              <a:rPr lang="es-ES" dirty="0" err="1">
                <a:solidFill>
                  <a:srgbClr val="234457"/>
                </a:solidFill>
                <a:latin typeface="Lora" panose="020F0502020204030204" pitchFamily="34" charset="0"/>
              </a:rPr>
              <a:t>Europe’s</a:t>
            </a:r>
            <a:r>
              <a:rPr lang="es-ES" dirty="0">
                <a:solidFill>
                  <a:srgbClr val="234457"/>
                </a:solidFill>
                <a:latin typeface="Lora" panose="020F0502020204030204" pitchFamily="34" charset="0"/>
              </a:rPr>
              <a:t> digital cultural </a:t>
            </a:r>
            <a:r>
              <a:rPr lang="es-ES" dirty="0" err="1">
                <a:solidFill>
                  <a:srgbClr val="234457"/>
                </a:solidFill>
                <a:latin typeface="Lora" panose="020F0502020204030204" pitchFamily="34" charset="0"/>
              </a:rPr>
              <a:t>heritage</a:t>
            </a:r>
            <a:r>
              <a:rPr lang="es-ES" dirty="0">
                <a:solidFill>
                  <a:srgbClr val="234457"/>
                </a:solidFill>
                <a:latin typeface="Lora" panose="020F0502020204030204" pitchFamily="34" charset="0"/>
              </a:rPr>
              <a:t> </a:t>
            </a:r>
            <a:r>
              <a:rPr lang="es-ES" dirty="0" err="1">
                <a:solidFill>
                  <a:srgbClr val="234457"/>
                </a:solidFill>
                <a:latin typeface="Lora" panose="020F0502020204030204" pitchFamily="34" charset="0"/>
              </a:rPr>
              <a:t>platform</a:t>
            </a:r>
            <a:r>
              <a:rPr lang="es-ES" dirty="0">
                <a:solidFill>
                  <a:srgbClr val="234457"/>
                </a:solidFill>
                <a:latin typeface="Lora" panose="020F0502020204030204" pitchFamily="34" charset="0"/>
              </a:rPr>
              <a:t> and </a:t>
            </a:r>
            <a:r>
              <a:rPr lang="es-ES" dirty="0" err="1">
                <a:solidFill>
                  <a:srgbClr val="234457"/>
                </a:solidFill>
                <a:latin typeface="Lora" panose="020F0502020204030204" pitchFamily="34" charset="0"/>
              </a:rPr>
              <a:t>provides</a:t>
            </a:r>
            <a:r>
              <a:rPr lang="es-ES" dirty="0">
                <a:solidFill>
                  <a:srgbClr val="234457"/>
                </a:solidFill>
                <a:latin typeface="Lora" panose="020F0502020204030204" pitchFamily="34" charset="0"/>
              </a:rPr>
              <a:t> </a:t>
            </a:r>
            <a:r>
              <a:rPr lang="es-ES" dirty="0" err="1">
                <a:solidFill>
                  <a:srgbClr val="234457"/>
                </a:solidFill>
                <a:latin typeface="Lora" panose="020F0502020204030204" pitchFamily="34" charset="0"/>
              </a:rPr>
              <a:t>access</a:t>
            </a:r>
            <a:r>
              <a:rPr lang="es-ES" dirty="0">
                <a:solidFill>
                  <a:srgbClr val="234457"/>
                </a:solidFill>
                <a:latin typeface="Lora" panose="020F0502020204030204" pitchFamily="34" charset="0"/>
              </a:rPr>
              <a:t> to </a:t>
            </a:r>
            <a:r>
              <a:rPr lang="es-ES" dirty="0" err="1">
                <a:solidFill>
                  <a:srgbClr val="234457"/>
                </a:solidFill>
                <a:latin typeface="Lora" panose="020F0502020204030204" pitchFamily="34" charset="0"/>
              </a:rPr>
              <a:t>almost</a:t>
            </a:r>
            <a:r>
              <a:rPr lang="es-ES" dirty="0">
                <a:solidFill>
                  <a:srgbClr val="234457"/>
                </a:solidFill>
                <a:latin typeface="Lora" panose="020F0502020204030204" pitchFamily="34" charset="0"/>
              </a:rPr>
              <a:t> 58 </a:t>
            </a:r>
            <a:r>
              <a:rPr lang="es-ES" dirty="0" err="1">
                <a:solidFill>
                  <a:srgbClr val="234457"/>
                </a:solidFill>
                <a:latin typeface="Lora" panose="020F0502020204030204" pitchFamily="34" charset="0"/>
              </a:rPr>
              <a:t>million</a:t>
            </a:r>
            <a:r>
              <a:rPr lang="es-ES" dirty="0">
                <a:solidFill>
                  <a:srgbClr val="234457"/>
                </a:solidFill>
                <a:latin typeface="Lora" panose="020F0502020204030204" pitchFamily="34" charset="0"/>
              </a:rPr>
              <a:t> </a:t>
            </a:r>
            <a:r>
              <a:rPr lang="es-ES" dirty="0" err="1">
                <a:solidFill>
                  <a:srgbClr val="234457"/>
                </a:solidFill>
                <a:latin typeface="Lora" panose="020F0502020204030204" pitchFamily="34" charset="0"/>
              </a:rPr>
              <a:t>items</a:t>
            </a:r>
            <a:r>
              <a:rPr lang="es-ES" dirty="0">
                <a:solidFill>
                  <a:srgbClr val="234457"/>
                </a:solidFill>
                <a:latin typeface="Lora" panose="020F0502020204030204" pitchFamily="34" charset="0"/>
              </a:rPr>
              <a:t> in a digital </a:t>
            </a:r>
            <a:r>
              <a:rPr lang="es-ES" dirty="0" err="1">
                <a:solidFill>
                  <a:srgbClr val="234457"/>
                </a:solidFill>
                <a:latin typeface="Lora" panose="020F0502020204030204" pitchFamily="34" charset="0"/>
              </a:rPr>
              <a:t>format</a:t>
            </a:r>
            <a:r>
              <a:rPr lang="es-ES" dirty="0">
                <a:solidFill>
                  <a:srgbClr val="234457"/>
                </a:solidFill>
                <a:latin typeface="Lora" panose="020F0502020204030204" pitchFamily="34" charset="0"/>
              </a:rPr>
              <a:t> </a:t>
            </a:r>
            <a:r>
              <a:rPr lang="es-ES" dirty="0" err="1">
                <a:solidFill>
                  <a:srgbClr val="234457"/>
                </a:solidFill>
                <a:latin typeface="Lora" panose="020F0502020204030204" pitchFamily="34" charset="0"/>
              </a:rPr>
              <a:t>from</a:t>
            </a:r>
            <a:r>
              <a:rPr lang="es-ES" dirty="0">
                <a:solidFill>
                  <a:srgbClr val="234457"/>
                </a:solidFill>
                <a:latin typeface="Lora" panose="020F0502020204030204" pitchFamily="34" charset="0"/>
              </a:rPr>
              <a:t> more </a:t>
            </a:r>
            <a:r>
              <a:rPr lang="es-ES" dirty="0" err="1">
                <a:solidFill>
                  <a:srgbClr val="234457"/>
                </a:solidFill>
                <a:latin typeface="Lora" panose="020F0502020204030204" pitchFamily="34" charset="0"/>
              </a:rPr>
              <a:t>than</a:t>
            </a:r>
            <a:r>
              <a:rPr lang="es-ES" dirty="0">
                <a:solidFill>
                  <a:srgbClr val="234457"/>
                </a:solidFill>
                <a:latin typeface="Lora" panose="020F0502020204030204" pitchFamily="34" charset="0"/>
              </a:rPr>
              <a:t> 3,700 </a:t>
            </a:r>
            <a:r>
              <a:rPr lang="es-ES" dirty="0" err="1">
                <a:solidFill>
                  <a:srgbClr val="234457"/>
                </a:solidFill>
                <a:latin typeface="Lora" panose="020F0502020204030204" pitchFamily="34" charset="0"/>
              </a:rPr>
              <a:t>European</a:t>
            </a:r>
            <a:r>
              <a:rPr lang="es-ES" dirty="0">
                <a:solidFill>
                  <a:srgbClr val="234457"/>
                </a:solidFill>
                <a:latin typeface="Lora" panose="020F0502020204030204" pitchFamily="34" charset="0"/>
              </a:rPr>
              <a:t> </a:t>
            </a:r>
            <a:r>
              <a:rPr lang="es-ES" dirty="0" err="1">
                <a:solidFill>
                  <a:srgbClr val="234457"/>
                </a:solidFill>
                <a:latin typeface="Lora" panose="020F0502020204030204" pitchFamily="34" charset="0"/>
              </a:rPr>
              <a:t>museums</a:t>
            </a:r>
            <a:r>
              <a:rPr lang="es-ES" dirty="0">
                <a:solidFill>
                  <a:srgbClr val="234457"/>
                </a:solidFill>
                <a:latin typeface="Lora" panose="020F0502020204030204" pitchFamily="34" charset="0"/>
              </a:rPr>
              <a:t>, </a:t>
            </a:r>
            <a:r>
              <a:rPr lang="es-ES" dirty="0" err="1">
                <a:solidFill>
                  <a:srgbClr val="234457"/>
                </a:solidFill>
                <a:latin typeface="Lora" panose="020F0502020204030204" pitchFamily="34" charset="0"/>
              </a:rPr>
              <a:t>galleries</a:t>
            </a:r>
            <a:r>
              <a:rPr lang="es-ES" dirty="0">
                <a:solidFill>
                  <a:srgbClr val="234457"/>
                </a:solidFill>
                <a:latin typeface="Lora" panose="020F0502020204030204" pitchFamily="34" charset="0"/>
              </a:rPr>
              <a:t>, </a:t>
            </a:r>
            <a:r>
              <a:rPr lang="es-ES" dirty="0" err="1">
                <a:solidFill>
                  <a:srgbClr val="234457"/>
                </a:solidFill>
                <a:latin typeface="Lora" panose="020F0502020204030204" pitchFamily="34" charset="0"/>
              </a:rPr>
              <a:t>libraries</a:t>
            </a:r>
            <a:r>
              <a:rPr lang="es-ES" dirty="0">
                <a:solidFill>
                  <a:srgbClr val="234457"/>
                </a:solidFill>
                <a:latin typeface="Lora" panose="020F0502020204030204" pitchFamily="34" charset="0"/>
              </a:rPr>
              <a:t> and archives. </a:t>
            </a:r>
          </a:p>
          <a:p>
            <a:pPr algn="just"/>
            <a:r>
              <a:rPr lang="es-ES" dirty="0" err="1">
                <a:solidFill>
                  <a:srgbClr val="234457"/>
                </a:solidFill>
                <a:latin typeface="Lora" panose="020F0502020204030204" pitchFamily="34" charset="0"/>
              </a:rPr>
              <a:t>Over</a:t>
            </a:r>
            <a:r>
              <a:rPr lang="es-ES" dirty="0">
                <a:solidFill>
                  <a:srgbClr val="234457"/>
                </a:solidFill>
                <a:latin typeface="Lora" panose="020F0502020204030204" pitchFamily="34" charset="0"/>
              </a:rPr>
              <a:t> 20 </a:t>
            </a:r>
            <a:r>
              <a:rPr lang="es-ES" dirty="0" err="1">
                <a:solidFill>
                  <a:srgbClr val="234457"/>
                </a:solidFill>
                <a:latin typeface="Lora" panose="020F0502020204030204" pitchFamily="34" charset="0"/>
              </a:rPr>
              <a:t>million</a:t>
            </a:r>
            <a:r>
              <a:rPr lang="es-ES" dirty="0">
                <a:solidFill>
                  <a:srgbClr val="234457"/>
                </a:solidFill>
                <a:latin typeface="Lora" panose="020F0502020204030204" pitchFamily="34" charset="0"/>
              </a:rPr>
              <a:t> of </a:t>
            </a:r>
            <a:r>
              <a:rPr lang="es-ES" dirty="0" err="1">
                <a:solidFill>
                  <a:srgbClr val="234457"/>
                </a:solidFill>
                <a:latin typeface="Lora" panose="020F0502020204030204" pitchFamily="34" charset="0"/>
              </a:rPr>
              <a:t>these</a:t>
            </a:r>
            <a:r>
              <a:rPr lang="es-ES" dirty="0">
                <a:solidFill>
                  <a:srgbClr val="234457"/>
                </a:solidFill>
                <a:latin typeface="Lora" panose="020F0502020204030204" pitchFamily="34" charset="0"/>
              </a:rPr>
              <a:t> </a:t>
            </a:r>
            <a:r>
              <a:rPr lang="es-ES" dirty="0" err="1">
                <a:solidFill>
                  <a:srgbClr val="234457"/>
                </a:solidFill>
                <a:latin typeface="Lora" panose="020F0502020204030204" pitchFamily="34" charset="0"/>
              </a:rPr>
              <a:t>artworks</a:t>
            </a:r>
            <a:r>
              <a:rPr lang="es-ES" dirty="0">
                <a:solidFill>
                  <a:srgbClr val="234457"/>
                </a:solidFill>
                <a:latin typeface="Lora" panose="020F0502020204030204" pitchFamily="34" charset="0"/>
              </a:rPr>
              <a:t>, </a:t>
            </a:r>
            <a:r>
              <a:rPr lang="es-ES" dirty="0" err="1">
                <a:solidFill>
                  <a:srgbClr val="234457"/>
                </a:solidFill>
                <a:latin typeface="Lora" panose="020F0502020204030204" pitchFamily="34" charset="0"/>
              </a:rPr>
              <a:t>artefacts</a:t>
            </a:r>
            <a:r>
              <a:rPr lang="es-ES" dirty="0">
                <a:solidFill>
                  <a:srgbClr val="234457"/>
                </a:solidFill>
                <a:latin typeface="Lora" panose="020F0502020204030204" pitchFamily="34" charset="0"/>
              </a:rPr>
              <a:t>, </a:t>
            </a:r>
            <a:r>
              <a:rPr lang="es-ES" dirty="0" err="1">
                <a:solidFill>
                  <a:srgbClr val="234457"/>
                </a:solidFill>
                <a:latin typeface="Lora" panose="020F0502020204030204" pitchFamily="34" charset="0"/>
              </a:rPr>
              <a:t>books</a:t>
            </a:r>
            <a:r>
              <a:rPr lang="es-ES" dirty="0">
                <a:solidFill>
                  <a:srgbClr val="234457"/>
                </a:solidFill>
                <a:latin typeface="Lora" panose="020F0502020204030204" pitchFamily="34" charset="0"/>
              </a:rPr>
              <a:t>, films and </a:t>
            </a:r>
            <a:r>
              <a:rPr lang="es-ES" dirty="0" err="1">
                <a:solidFill>
                  <a:srgbClr val="234457"/>
                </a:solidFill>
                <a:latin typeface="Lora" panose="020F0502020204030204" pitchFamily="34" charset="0"/>
              </a:rPr>
              <a:t>music</a:t>
            </a:r>
            <a:r>
              <a:rPr lang="es-ES" dirty="0">
                <a:solidFill>
                  <a:srgbClr val="234457"/>
                </a:solidFill>
                <a:latin typeface="Lora" panose="020F0502020204030204" pitchFamily="34" charset="0"/>
              </a:rPr>
              <a:t> are </a:t>
            </a:r>
            <a:r>
              <a:rPr lang="es-ES" dirty="0" err="1">
                <a:solidFill>
                  <a:srgbClr val="234457"/>
                </a:solidFill>
                <a:latin typeface="Lora" panose="020F0502020204030204" pitchFamily="34" charset="0"/>
              </a:rPr>
              <a:t>openly</a:t>
            </a:r>
            <a:r>
              <a:rPr lang="es-ES" dirty="0">
                <a:solidFill>
                  <a:srgbClr val="234457"/>
                </a:solidFill>
                <a:latin typeface="Lora" panose="020F0502020204030204" pitchFamily="34" charset="0"/>
              </a:rPr>
              <a:t> </a:t>
            </a:r>
            <a:r>
              <a:rPr lang="es-ES" dirty="0" err="1">
                <a:solidFill>
                  <a:srgbClr val="234457"/>
                </a:solidFill>
                <a:latin typeface="Lora" panose="020F0502020204030204" pitchFamily="34" charset="0"/>
              </a:rPr>
              <a:t>licensed</a:t>
            </a:r>
            <a:r>
              <a:rPr lang="es-ES" dirty="0">
                <a:solidFill>
                  <a:srgbClr val="234457"/>
                </a:solidFill>
                <a:latin typeface="Lora" panose="020F0502020204030204" pitchFamily="34" charset="0"/>
              </a:rPr>
              <a:t> and can be </a:t>
            </a:r>
            <a:r>
              <a:rPr lang="es-ES" dirty="0" err="1">
                <a:solidFill>
                  <a:srgbClr val="234457"/>
                </a:solidFill>
                <a:latin typeface="Lora" panose="020F0502020204030204" pitchFamily="34" charset="0"/>
              </a:rPr>
              <a:t>freely</a:t>
            </a:r>
            <a:r>
              <a:rPr lang="es-ES" dirty="0">
                <a:solidFill>
                  <a:srgbClr val="234457"/>
                </a:solidFill>
                <a:latin typeface="Lora" panose="020F0502020204030204" pitchFamily="34" charset="0"/>
              </a:rPr>
              <a:t> </a:t>
            </a:r>
            <a:r>
              <a:rPr lang="es-ES" dirty="0" err="1">
                <a:solidFill>
                  <a:srgbClr val="234457"/>
                </a:solidFill>
                <a:latin typeface="Lora" panose="020F0502020204030204" pitchFamily="34" charset="0"/>
              </a:rPr>
              <a:t>reused</a:t>
            </a:r>
            <a:r>
              <a:rPr lang="es-ES" dirty="0">
                <a:solidFill>
                  <a:srgbClr val="234457"/>
                </a:solidFill>
                <a:latin typeface="Lora" panose="020F0502020204030204" pitchFamily="34" charset="0"/>
              </a:rPr>
              <a:t> in </a:t>
            </a:r>
            <a:r>
              <a:rPr lang="es-ES" dirty="0" err="1">
                <a:solidFill>
                  <a:srgbClr val="234457"/>
                </a:solidFill>
                <a:latin typeface="Lora" panose="020F0502020204030204" pitchFamily="34" charset="0"/>
              </a:rPr>
              <a:t>various</a:t>
            </a:r>
            <a:r>
              <a:rPr lang="es-ES" dirty="0">
                <a:solidFill>
                  <a:srgbClr val="234457"/>
                </a:solidFill>
                <a:latin typeface="Lora" panose="020F0502020204030204" pitchFamily="34" charset="0"/>
              </a:rPr>
              <a:t> </a:t>
            </a:r>
            <a:r>
              <a:rPr lang="es-ES" dirty="0" err="1">
                <a:solidFill>
                  <a:srgbClr val="234457"/>
                </a:solidFill>
                <a:latin typeface="Lora" panose="020F0502020204030204" pitchFamily="34" charset="0"/>
              </a:rPr>
              <a:t>educational</a:t>
            </a:r>
            <a:r>
              <a:rPr lang="es-ES" dirty="0">
                <a:solidFill>
                  <a:srgbClr val="234457"/>
                </a:solidFill>
                <a:latin typeface="Lora" panose="020F0502020204030204" pitchFamily="34" charset="0"/>
              </a:rPr>
              <a:t> and </a:t>
            </a:r>
            <a:r>
              <a:rPr lang="es-ES" dirty="0" err="1">
                <a:solidFill>
                  <a:srgbClr val="234457"/>
                </a:solidFill>
                <a:latin typeface="Lora" panose="020F0502020204030204" pitchFamily="34" charset="0"/>
              </a:rPr>
              <a:t>research</a:t>
            </a:r>
            <a:r>
              <a:rPr lang="es-ES" dirty="0">
                <a:solidFill>
                  <a:srgbClr val="234457"/>
                </a:solidFill>
                <a:latin typeface="Lora" panose="020F0502020204030204" pitchFamily="34" charset="0"/>
              </a:rPr>
              <a:t> </a:t>
            </a:r>
            <a:r>
              <a:rPr lang="es-ES" dirty="0" err="1">
                <a:solidFill>
                  <a:srgbClr val="234457"/>
                </a:solidFill>
                <a:latin typeface="Lora" panose="020F0502020204030204" pitchFamily="34" charset="0"/>
              </a:rPr>
              <a:t>projects</a:t>
            </a:r>
            <a:r>
              <a:rPr lang="es-ES" dirty="0">
                <a:solidFill>
                  <a:srgbClr val="234457"/>
                </a:solidFill>
                <a:latin typeface="Lora" panose="020F0502020204030204" pitchFamily="34" charset="0"/>
              </a:rPr>
              <a:t>. </a:t>
            </a:r>
            <a:br>
              <a:rPr lang="es-ES" dirty="0"/>
            </a:br>
            <a:endParaRPr lang="es-ES" dirty="0"/>
          </a:p>
        </p:txBody>
      </p:sp>
      <p:pic>
        <p:nvPicPr>
          <p:cNvPr id="4" name="Imagen 3" descr="Interfaz de usuario gráfica, Aplicación, Word&#10;&#10;Descripción generada automáticamente">
            <a:extLst>
              <a:ext uri="{FF2B5EF4-FFF2-40B4-BE49-F238E27FC236}">
                <a16:creationId xmlns:a16="http://schemas.microsoft.com/office/drawing/2014/main" id="{6EA23565-624D-8649-8EF0-4D0D48B6B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13" y="345809"/>
            <a:ext cx="2809957" cy="1322333"/>
          </a:xfrm>
          <a:prstGeom prst="rect">
            <a:avLst/>
          </a:prstGeom>
        </p:spPr>
      </p:pic>
      <p:sp>
        <p:nvSpPr>
          <p:cNvPr id="5" name="Rectángulo 4">
            <a:extLst>
              <a:ext uri="{FF2B5EF4-FFF2-40B4-BE49-F238E27FC236}">
                <a16:creationId xmlns:a16="http://schemas.microsoft.com/office/drawing/2014/main" id="{46D20260-7AA1-EB42-A09D-7A523435CF29}"/>
              </a:ext>
            </a:extLst>
          </p:cNvPr>
          <p:cNvSpPr/>
          <p:nvPr/>
        </p:nvSpPr>
        <p:spPr>
          <a:xfrm>
            <a:off x="7027768" y="1391142"/>
            <a:ext cx="4329953" cy="4247317"/>
          </a:xfrm>
          <a:prstGeom prst="rect">
            <a:avLst/>
          </a:prstGeom>
        </p:spPr>
        <p:txBody>
          <a:bodyPr wrap="square">
            <a:spAutoFit/>
          </a:bodyPr>
          <a:lstStyle/>
          <a:p>
            <a:r>
              <a:rPr lang="es-ES" dirty="0" err="1">
                <a:solidFill>
                  <a:srgbClr val="234457"/>
                </a:solidFill>
                <a:latin typeface="Lora" pitchFamily="2" charset="77"/>
              </a:rPr>
              <a:t>The</a:t>
            </a:r>
            <a:r>
              <a:rPr lang="es-ES" dirty="0">
                <a:solidFill>
                  <a:srgbClr val="234457"/>
                </a:solidFill>
                <a:latin typeface="Lora" pitchFamily="2" charset="77"/>
              </a:rPr>
              <a:t> </a:t>
            </a:r>
            <a:r>
              <a:rPr lang="es-ES" dirty="0">
                <a:solidFill>
                  <a:srgbClr val="249DE3"/>
                </a:solidFill>
                <a:latin typeface="Lora" pitchFamily="2" charset="77"/>
                <a:hlinkClick r:id="rId4"/>
              </a:rPr>
              <a:t>Teaching with Europeana</a:t>
            </a:r>
            <a:r>
              <a:rPr lang="es-ES" dirty="0">
                <a:solidFill>
                  <a:srgbClr val="234457"/>
                </a:solidFill>
                <a:latin typeface="Lora" pitchFamily="2" charset="77"/>
              </a:rPr>
              <a:t> blog </a:t>
            </a:r>
            <a:r>
              <a:rPr lang="es-ES" dirty="0" err="1">
                <a:solidFill>
                  <a:srgbClr val="234457"/>
                </a:solidFill>
                <a:latin typeface="Lora" pitchFamily="2" charset="77"/>
              </a:rPr>
              <a:t>is</a:t>
            </a:r>
            <a:r>
              <a:rPr lang="es-ES" dirty="0">
                <a:solidFill>
                  <a:srgbClr val="234457"/>
                </a:solidFill>
                <a:latin typeface="Lora" pitchFamily="2" charset="77"/>
              </a:rPr>
              <a:t> </a:t>
            </a:r>
            <a:r>
              <a:rPr lang="es-ES" dirty="0" err="1">
                <a:solidFill>
                  <a:srgbClr val="234457"/>
                </a:solidFill>
                <a:latin typeface="Lora" pitchFamily="2" charset="77"/>
              </a:rPr>
              <a:t>first</a:t>
            </a:r>
            <a:r>
              <a:rPr lang="es-ES" dirty="0">
                <a:solidFill>
                  <a:srgbClr val="234457"/>
                </a:solidFill>
                <a:latin typeface="Lora" pitchFamily="2" charset="77"/>
              </a:rPr>
              <a:t> and </a:t>
            </a:r>
            <a:r>
              <a:rPr lang="es-ES" dirty="0" err="1">
                <a:solidFill>
                  <a:srgbClr val="234457"/>
                </a:solidFill>
                <a:latin typeface="Lora" pitchFamily="2" charset="77"/>
              </a:rPr>
              <a:t>foremost</a:t>
            </a:r>
            <a:r>
              <a:rPr lang="es-ES" dirty="0">
                <a:solidFill>
                  <a:srgbClr val="234457"/>
                </a:solidFill>
                <a:latin typeface="Lora" pitchFamily="2" charset="77"/>
              </a:rPr>
              <a:t> a meeting </a:t>
            </a:r>
            <a:r>
              <a:rPr lang="es-ES" dirty="0" err="1">
                <a:solidFill>
                  <a:srgbClr val="234457"/>
                </a:solidFill>
                <a:latin typeface="Lora" pitchFamily="2" charset="77"/>
              </a:rPr>
              <a:t>point</a:t>
            </a:r>
            <a:r>
              <a:rPr lang="es-ES" dirty="0">
                <a:solidFill>
                  <a:srgbClr val="234457"/>
                </a:solidFill>
                <a:latin typeface="Lora" pitchFamily="2" charset="77"/>
              </a:rPr>
              <a:t> </a:t>
            </a:r>
            <a:r>
              <a:rPr lang="es-ES" dirty="0" err="1">
                <a:solidFill>
                  <a:srgbClr val="234457"/>
                </a:solidFill>
                <a:latin typeface="Lora" pitchFamily="2" charset="77"/>
              </a:rPr>
              <a:t>for</a:t>
            </a:r>
            <a:r>
              <a:rPr lang="es-ES" dirty="0">
                <a:solidFill>
                  <a:srgbClr val="234457"/>
                </a:solidFill>
                <a:latin typeface="Lora" pitchFamily="2" charset="77"/>
              </a:rPr>
              <a:t> </a:t>
            </a:r>
            <a:r>
              <a:rPr lang="es-ES" dirty="0" err="1">
                <a:solidFill>
                  <a:srgbClr val="234457"/>
                </a:solidFill>
                <a:latin typeface="Lora" pitchFamily="2" charset="77"/>
              </a:rPr>
              <a:t>teachers</a:t>
            </a:r>
            <a:r>
              <a:rPr lang="es-ES" dirty="0">
                <a:solidFill>
                  <a:srgbClr val="234457"/>
                </a:solidFill>
                <a:latin typeface="Lora" pitchFamily="2" charset="77"/>
              </a:rPr>
              <a:t> </a:t>
            </a:r>
            <a:r>
              <a:rPr lang="es-ES" dirty="0" err="1">
                <a:solidFill>
                  <a:srgbClr val="234457"/>
                </a:solidFill>
                <a:latin typeface="Lora" pitchFamily="2" charset="77"/>
              </a:rPr>
              <a:t>searching</a:t>
            </a:r>
            <a:r>
              <a:rPr lang="es-ES" dirty="0">
                <a:solidFill>
                  <a:srgbClr val="234457"/>
                </a:solidFill>
                <a:latin typeface="Lora" pitchFamily="2" charset="77"/>
              </a:rPr>
              <a:t> </a:t>
            </a:r>
            <a:r>
              <a:rPr lang="es-ES" dirty="0" err="1">
                <a:solidFill>
                  <a:srgbClr val="234457"/>
                </a:solidFill>
                <a:latin typeface="Lora" pitchFamily="2" charset="77"/>
              </a:rPr>
              <a:t>for</a:t>
            </a:r>
            <a:r>
              <a:rPr lang="es-ES" dirty="0">
                <a:solidFill>
                  <a:srgbClr val="234457"/>
                </a:solidFill>
                <a:latin typeface="Lora" pitchFamily="2" charset="77"/>
              </a:rPr>
              <a:t> </a:t>
            </a:r>
            <a:r>
              <a:rPr lang="es-ES" dirty="0" err="1">
                <a:solidFill>
                  <a:srgbClr val="234457"/>
                </a:solidFill>
                <a:latin typeface="Lora" pitchFamily="2" charset="77"/>
              </a:rPr>
              <a:t>resources</a:t>
            </a:r>
            <a:r>
              <a:rPr lang="es-ES" dirty="0">
                <a:solidFill>
                  <a:srgbClr val="234457"/>
                </a:solidFill>
                <a:latin typeface="Lora" pitchFamily="2" charset="77"/>
              </a:rPr>
              <a:t> and </a:t>
            </a:r>
            <a:r>
              <a:rPr lang="es-ES" dirty="0" err="1">
                <a:solidFill>
                  <a:srgbClr val="234457"/>
                </a:solidFill>
                <a:latin typeface="Lora" pitchFamily="2" charset="77"/>
              </a:rPr>
              <a:t>advice</a:t>
            </a:r>
            <a:r>
              <a:rPr lang="es-ES" dirty="0">
                <a:solidFill>
                  <a:srgbClr val="234457"/>
                </a:solidFill>
                <a:latin typeface="Lora" pitchFamily="2" charset="77"/>
              </a:rPr>
              <a:t> </a:t>
            </a:r>
            <a:r>
              <a:rPr lang="es-ES" dirty="0" err="1">
                <a:solidFill>
                  <a:srgbClr val="234457"/>
                </a:solidFill>
                <a:latin typeface="Lora" pitchFamily="2" charset="77"/>
              </a:rPr>
              <a:t>connected</a:t>
            </a:r>
            <a:r>
              <a:rPr lang="es-ES" dirty="0">
                <a:solidFill>
                  <a:srgbClr val="234457"/>
                </a:solidFill>
                <a:latin typeface="Lora" pitchFamily="2" charset="77"/>
              </a:rPr>
              <a:t> to </a:t>
            </a:r>
            <a:r>
              <a:rPr lang="es-ES" dirty="0" err="1">
                <a:solidFill>
                  <a:srgbClr val="234457"/>
                </a:solidFill>
                <a:latin typeface="Lora" pitchFamily="2" charset="77"/>
              </a:rPr>
              <a:t>much</a:t>
            </a:r>
            <a:r>
              <a:rPr lang="es-ES" dirty="0">
                <a:solidFill>
                  <a:srgbClr val="234457"/>
                </a:solidFill>
                <a:latin typeface="Lora" pitchFamily="2" charset="77"/>
              </a:rPr>
              <a:t> of </a:t>
            </a:r>
            <a:r>
              <a:rPr lang="es-ES" dirty="0" err="1">
                <a:solidFill>
                  <a:srgbClr val="234457"/>
                </a:solidFill>
                <a:latin typeface="Lora" pitchFamily="2" charset="77"/>
              </a:rPr>
              <a:t>Europe’s</a:t>
            </a:r>
            <a:r>
              <a:rPr lang="es-ES" dirty="0">
                <a:solidFill>
                  <a:srgbClr val="234457"/>
                </a:solidFill>
                <a:latin typeface="Lora" pitchFamily="2" charset="77"/>
              </a:rPr>
              <a:t> </a:t>
            </a:r>
            <a:r>
              <a:rPr lang="es-ES" dirty="0" err="1">
                <a:solidFill>
                  <a:srgbClr val="234457"/>
                </a:solidFill>
                <a:latin typeface="Lora" pitchFamily="2" charset="77"/>
              </a:rPr>
              <a:t>rich</a:t>
            </a:r>
            <a:r>
              <a:rPr lang="es-ES" dirty="0">
                <a:solidFill>
                  <a:srgbClr val="234457"/>
                </a:solidFill>
                <a:latin typeface="Lora" pitchFamily="2" charset="77"/>
              </a:rPr>
              <a:t> digital cultural data. Te </a:t>
            </a:r>
            <a:r>
              <a:rPr lang="es-ES" dirty="0" err="1">
                <a:solidFill>
                  <a:srgbClr val="234457"/>
                </a:solidFill>
                <a:latin typeface="Lora" pitchFamily="2" charset="77"/>
              </a:rPr>
              <a:t>main</a:t>
            </a:r>
            <a:r>
              <a:rPr lang="es-ES" dirty="0">
                <a:solidFill>
                  <a:srgbClr val="234457"/>
                </a:solidFill>
                <a:latin typeface="Lora" pitchFamily="2" charset="77"/>
              </a:rPr>
              <a:t> </a:t>
            </a:r>
            <a:r>
              <a:rPr lang="es-ES" dirty="0" err="1">
                <a:solidFill>
                  <a:srgbClr val="234457"/>
                </a:solidFill>
                <a:latin typeface="Lora" pitchFamily="2" charset="77"/>
              </a:rPr>
              <a:t>objective</a:t>
            </a:r>
            <a:r>
              <a:rPr lang="es-ES" dirty="0">
                <a:solidFill>
                  <a:srgbClr val="234457"/>
                </a:solidFill>
                <a:latin typeface="Lora" pitchFamily="2" charset="77"/>
              </a:rPr>
              <a:t> </a:t>
            </a:r>
            <a:r>
              <a:rPr lang="es-ES" dirty="0" err="1">
                <a:solidFill>
                  <a:srgbClr val="234457"/>
                </a:solidFill>
                <a:latin typeface="Lora" pitchFamily="2" charset="77"/>
              </a:rPr>
              <a:t>is</a:t>
            </a:r>
            <a:r>
              <a:rPr lang="es-ES" dirty="0">
                <a:solidFill>
                  <a:srgbClr val="234457"/>
                </a:solidFill>
                <a:latin typeface="Lora" pitchFamily="2" charset="77"/>
              </a:rPr>
              <a:t> to use </a:t>
            </a:r>
            <a:r>
              <a:rPr lang="es-ES" dirty="0" err="1">
                <a:solidFill>
                  <a:srgbClr val="234457"/>
                </a:solidFill>
                <a:latin typeface="Lora" pitchFamily="2" charset="77"/>
              </a:rPr>
              <a:t>Europeana</a:t>
            </a:r>
            <a:r>
              <a:rPr lang="es-ES" dirty="0">
                <a:solidFill>
                  <a:srgbClr val="234457"/>
                </a:solidFill>
                <a:latin typeface="Lora" pitchFamily="2" charset="77"/>
              </a:rPr>
              <a:t> </a:t>
            </a:r>
            <a:r>
              <a:rPr lang="es-ES" dirty="0" err="1">
                <a:solidFill>
                  <a:srgbClr val="234457"/>
                </a:solidFill>
                <a:latin typeface="Lora" pitchFamily="2" charset="77"/>
              </a:rPr>
              <a:t>resources</a:t>
            </a:r>
            <a:r>
              <a:rPr lang="es-ES" dirty="0">
                <a:solidFill>
                  <a:srgbClr val="234457"/>
                </a:solidFill>
                <a:latin typeface="Lora" pitchFamily="2" charset="77"/>
              </a:rPr>
              <a:t> in </a:t>
            </a:r>
            <a:r>
              <a:rPr lang="es-ES" dirty="0" err="1">
                <a:solidFill>
                  <a:srgbClr val="234457"/>
                </a:solidFill>
                <a:latin typeface="Lora" pitchFamily="2" charset="77"/>
              </a:rPr>
              <a:t>their</a:t>
            </a:r>
            <a:r>
              <a:rPr lang="es-ES" dirty="0">
                <a:solidFill>
                  <a:srgbClr val="234457"/>
                </a:solidFill>
                <a:latin typeface="Lora" pitchFamily="2" charset="77"/>
              </a:rPr>
              <a:t> </a:t>
            </a:r>
            <a:r>
              <a:rPr lang="es-ES" dirty="0" err="1">
                <a:solidFill>
                  <a:srgbClr val="234457"/>
                </a:solidFill>
                <a:latin typeface="Lora" pitchFamily="2" charset="77"/>
              </a:rPr>
              <a:t>classroom</a:t>
            </a:r>
            <a:r>
              <a:rPr lang="es-ES" dirty="0">
                <a:solidFill>
                  <a:srgbClr val="234457"/>
                </a:solidFill>
                <a:latin typeface="Lora" pitchFamily="2" charset="77"/>
              </a:rPr>
              <a:t>. </a:t>
            </a:r>
          </a:p>
          <a:p>
            <a:r>
              <a:rPr lang="es-ES" dirty="0" err="1">
                <a:solidFill>
                  <a:srgbClr val="234457"/>
                </a:solidFill>
                <a:latin typeface="Lora" pitchFamily="2" charset="77"/>
              </a:rPr>
              <a:t>You</a:t>
            </a:r>
            <a:r>
              <a:rPr lang="es-ES" dirty="0">
                <a:solidFill>
                  <a:srgbClr val="234457"/>
                </a:solidFill>
                <a:latin typeface="Lora" pitchFamily="2" charset="77"/>
              </a:rPr>
              <a:t> </a:t>
            </a:r>
            <a:r>
              <a:rPr lang="es-ES" dirty="0" err="1">
                <a:solidFill>
                  <a:srgbClr val="234457"/>
                </a:solidFill>
                <a:latin typeface="Lora" pitchFamily="2" charset="77"/>
              </a:rPr>
              <a:t>have</a:t>
            </a:r>
            <a:r>
              <a:rPr lang="es-ES" dirty="0">
                <a:solidFill>
                  <a:srgbClr val="234457"/>
                </a:solidFill>
                <a:latin typeface="Lora" pitchFamily="2" charset="77"/>
              </a:rPr>
              <a:t> </a:t>
            </a:r>
            <a:r>
              <a:rPr lang="es-ES" dirty="0" err="1">
                <a:solidFill>
                  <a:srgbClr val="234457"/>
                </a:solidFill>
                <a:latin typeface="Lora" pitchFamily="2" charset="77"/>
              </a:rPr>
              <a:t>display</a:t>
            </a:r>
            <a:r>
              <a:rPr lang="es-ES" dirty="0">
                <a:solidFill>
                  <a:srgbClr val="234457"/>
                </a:solidFill>
                <a:latin typeface="Lora" pitchFamily="2" charset="77"/>
              </a:rPr>
              <a:t> a catalogue of </a:t>
            </a:r>
            <a:r>
              <a:rPr lang="es-ES" dirty="0" err="1">
                <a:solidFill>
                  <a:srgbClr val="234457"/>
                </a:solidFill>
                <a:latin typeface="Lora" pitchFamily="2" charset="77"/>
              </a:rPr>
              <a:t>learning</a:t>
            </a:r>
            <a:r>
              <a:rPr lang="es-ES" dirty="0">
                <a:solidFill>
                  <a:srgbClr val="234457"/>
                </a:solidFill>
                <a:latin typeface="Lora" pitchFamily="2" charset="77"/>
              </a:rPr>
              <a:t> </a:t>
            </a:r>
            <a:r>
              <a:rPr lang="es-ES" dirty="0" err="1">
                <a:solidFill>
                  <a:srgbClr val="234457"/>
                </a:solidFill>
                <a:latin typeface="Lora" pitchFamily="2" charset="77"/>
              </a:rPr>
              <a:t>scenarios</a:t>
            </a:r>
            <a:r>
              <a:rPr lang="es-ES" dirty="0">
                <a:solidFill>
                  <a:srgbClr val="234457"/>
                </a:solidFill>
                <a:latin typeface="Lora" pitchFamily="2" charset="77"/>
              </a:rPr>
              <a:t> </a:t>
            </a:r>
            <a:r>
              <a:rPr lang="es-ES" dirty="0" err="1">
                <a:solidFill>
                  <a:srgbClr val="234457"/>
                </a:solidFill>
                <a:latin typeface="Lora" pitchFamily="2" charset="77"/>
              </a:rPr>
              <a:t>based</a:t>
            </a:r>
            <a:r>
              <a:rPr lang="es-ES" dirty="0">
                <a:solidFill>
                  <a:srgbClr val="234457"/>
                </a:solidFill>
                <a:latin typeface="Lora" pitchFamily="2" charset="77"/>
              </a:rPr>
              <a:t> </a:t>
            </a:r>
            <a:r>
              <a:rPr lang="es-ES" dirty="0" err="1">
                <a:solidFill>
                  <a:srgbClr val="234457"/>
                </a:solidFill>
                <a:latin typeface="Lora" pitchFamily="2" charset="77"/>
              </a:rPr>
              <a:t>on</a:t>
            </a:r>
            <a:r>
              <a:rPr lang="es-ES" dirty="0">
                <a:solidFill>
                  <a:srgbClr val="234457"/>
                </a:solidFill>
                <a:latin typeface="Lora" pitchFamily="2" charset="77"/>
              </a:rPr>
              <a:t> </a:t>
            </a:r>
            <a:r>
              <a:rPr lang="es-ES" dirty="0" err="1">
                <a:solidFill>
                  <a:srgbClr val="234457"/>
                </a:solidFill>
                <a:latin typeface="Lora" pitchFamily="2" charset="77"/>
              </a:rPr>
              <a:t>Europeana</a:t>
            </a:r>
            <a:r>
              <a:rPr lang="es-ES" dirty="0">
                <a:solidFill>
                  <a:srgbClr val="234457"/>
                </a:solidFill>
                <a:latin typeface="Lora" pitchFamily="2" charset="77"/>
              </a:rPr>
              <a:t> </a:t>
            </a:r>
            <a:r>
              <a:rPr lang="es-ES" dirty="0" err="1">
                <a:solidFill>
                  <a:srgbClr val="234457"/>
                </a:solidFill>
                <a:latin typeface="Lora" pitchFamily="2" charset="77"/>
              </a:rPr>
              <a:t>content</a:t>
            </a:r>
            <a:r>
              <a:rPr lang="es-ES" dirty="0">
                <a:solidFill>
                  <a:srgbClr val="234457"/>
                </a:solidFill>
                <a:latin typeface="Lora" pitchFamily="2" charset="77"/>
              </a:rPr>
              <a:t>, </a:t>
            </a:r>
            <a:r>
              <a:rPr lang="es-ES" dirty="0" err="1">
                <a:solidFill>
                  <a:srgbClr val="234457"/>
                </a:solidFill>
                <a:latin typeface="Lora" pitchFamily="2" charset="77"/>
              </a:rPr>
              <a:t>updated</a:t>
            </a:r>
            <a:r>
              <a:rPr lang="es-ES" dirty="0">
                <a:solidFill>
                  <a:srgbClr val="234457"/>
                </a:solidFill>
                <a:latin typeface="Lora" pitchFamily="2" charset="77"/>
              </a:rPr>
              <a:t> </a:t>
            </a:r>
            <a:r>
              <a:rPr lang="es-ES" dirty="0" err="1">
                <a:solidFill>
                  <a:srgbClr val="234457"/>
                </a:solidFill>
                <a:latin typeface="Lora" pitchFamily="2" charset="77"/>
              </a:rPr>
              <a:t>almost</a:t>
            </a:r>
            <a:r>
              <a:rPr lang="es-ES" dirty="0">
                <a:solidFill>
                  <a:srgbClr val="234457"/>
                </a:solidFill>
                <a:latin typeface="Lora" pitchFamily="2" charset="77"/>
              </a:rPr>
              <a:t> </a:t>
            </a:r>
            <a:r>
              <a:rPr lang="es-ES" dirty="0" err="1">
                <a:solidFill>
                  <a:srgbClr val="234457"/>
                </a:solidFill>
                <a:latin typeface="Lora" pitchFamily="2" charset="77"/>
              </a:rPr>
              <a:t>every</a:t>
            </a:r>
            <a:r>
              <a:rPr lang="es-ES" dirty="0">
                <a:solidFill>
                  <a:srgbClr val="234457"/>
                </a:solidFill>
                <a:latin typeface="Lora" pitchFamily="2" charset="77"/>
              </a:rPr>
              <a:t> </a:t>
            </a:r>
            <a:r>
              <a:rPr lang="es-ES" dirty="0" err="1">
                <a:solidFill>
                  <a:srgbClr val="234457"/>
                </a:solidFill>
                <a:latin typeface="Lora" pitchFamily="2" charset="77"/>
              </a:rPr>
              <a:t>day</a:t>
            </a:r>
            <a:r>
              <a:rPr lang="es-ES" dirty="0">
                <a:solidFill>
                  <a:srgbClr val="234457"/>
                </a:solidFill>
                <a:latin typeface="Lora" pitchFamily="2" charset="77"/>
              </a:rPr>
              <a:t>. </a:t>
            </a:r>
            <a:r>
              <a:rPr lang="es-ES" dirty="0" err="1">
                <a:solidFill>
                  <a:srgbClr val="234457"/>
                </a:solidFill>
                <a:latin typeface="Lora" pitchFamily="2" charset="77"/>
              </a:rPr>
              <a:t>There</a:t>
            </a:r>
            <a:r>
              <a:rPr lang="es-ES" dirty="0">
                <a:solidFill>
                  <a:srgbClr val="234457"/>
                </a:solidFill>
                <a:latin typeface="Lora" pitchFamily="2" charset="77"/>
              </a:rPr>
              <a:t> are </a:t>
            </a:r>
            <a:r>
              <a:rPr lang="es-ES" dirty="0" err="1">
                <a:solidFill>
                  <a:srgbClr val="234457"/>
                </a:solidFill>
                <a:latin typeface="Lora" pitchFamily="2" charset="77"/>
              </a:rPr>
              <a:t>also</a:t>
            </a:r>
            <a:r>
              <a:rPr lang="es-ES" dirty="0">
                <a:solidFill>
                  <a:srgbClr val="234457"/>
                </a:solidFill>
                <a:latin typeface="Lora" pitchFamily="2" charset="77"/>
              </a:rPr>
              <a:t> </a:t>
            </a:r>
            <a:r>
              <a:rPr lang="es-ES" dirty="0" err="1">
                <a:solidFill>
                  <a:srgbClr val="234457"/>
                </a:solidFill>
                <a:latin typeface="Lora" pitchFamily="2" charset="77"/>
              </a:rPr>
              <a:t>stories</a:t>
            </a:r>
            <a:r>
              <a:rPr lang="es-ES" dirty="0">
                <a:solidFill>
                  <a:srgbClr val="234457"/>
                </a:solidFill>
                <a:latin typeface="Lora" pitchFamily="2" charset="77"/>
              </a:rPr>
              <a:t> of </a:t>
            </a:r>
            <a:r>
              <a:rPr lang="es-ES" dirty="0" err="1">
                <a:solidFill>
                  <a:srgbClr val="234457"/>
                </a:solidFill>
                <a:latin typeface="Lora" pitchFamily="2" charset="77"/>
              </a:rPr>
              <a:t>implementation</a:t>
            </a:r>
            <a:r>
              <a:rPr lang="es-ES" dirty="0">
                <a:solidFill>
                  <a:srgbClr val="234457"/>
                </a:solidFill>
                <a:latin typeface="Lora" pitchFamily="2" charset="77"/>
              </a:rPr>
              <a:t> </a:t>
            </a:r>
            <a:r>
              <a:rPr lang="es-ES" dirty="0" err="1">
                <a:solidFill>
                  <a:srgbClr val="234457"/>
                </a:solidFill>
                <a:latin typeface="Lora" pitchFamily="2" charset="77"/>
              </a:rPr>
              <a:t>on</a:t>
            </a:r>
            <a:r>
              <a:rPr lang="es-ES" dirty="0">
                <a:solidFill>
                  <a:srgbClr val="234457"/>
                </a:solidFill>
                <a:latin typeface="Lora" pitchFamily="2" charset="77"/>
              </a:rPr>
              <a:t> </a:t>
            </a:r>
            <a:r>
              <a:rPr lang="es-ES" dirty="0" err="1">
                <a:solidFill>
                  <a:srgbClr val="234457"/>
                </a:solidFill>
                <a:latin typeface="Lora" pitchFamily="2" charset="77"/>
              </a:rPr>
              <a:t>how</a:t>
            </a:r>
            <a:r>
              <a:rPr lang="es-ES" dirty="0">
                <a:solidFill>
                  <a:srgbClr val="234457"/>
                </a:solidFill>
                <a:latin typeface="Lora" pitchFamily="2" charset="77"/>
              </a:rPr>
              <a:t> </a:t>
            </a:r>
            <a:r>
              <a:rPr lang="es-ES" dirty="0" err="1">
                <a:solidFill>
                  <a:srgbClr val="234457"/>
                </a:solidFill>
                <a:latin typeface="Lora" pitchFamily="2" charset="77"/>
              </a:rPr>
              <a:t>the</a:t>
            </a:r>
            <a:r>
              <a:rPr lang="es-ES" dirty="0">
                <a:solidFill>
                  <a:srgbClr val="234457"/>
                </a:solidFill>
                <a:latin typeface="Lora" pitchFamily="2" charset="77"/>
              </a:rPr>
              <a:t> </a:t>
            </a:r>
            <a:r>
              <a:rPr lang="es-ES" dirty="0" err="1">
                <a:solidFill>
                  <a:srgbClr val="234457"/>
                </a:solidFill>
                <a:latin typeface="Lora" pitchFamily="2" charset="77"/>
              </a:rPr>
              <a:t>learning</a:t>
            </a:r>
            <a:r>
              <a:rPr lang="es-ES" dirty="0">
                <a:solidFill>
                  <a:srgbClr val="234457"/>
                </a:solidFill>
                <a:latin typeface="Lora" pitchFamily="2" charset="77"/>
              </a:rPr>
              <a:t> </a:t>
            </a:r>
            <a:r>
              <a:rPr lang="es-ES" dirty="0" err="1">
                <a:solidFill>
                  <a:srgbClr val="234457"/>
                </a:solidFill>
                <a:latin typeface="Lora" pitchFamily="2" charset="77"/>
              </a:rPr>
              <a:t>scenarios</a:t>
            </a:r>
            <a:r>
              <a:rPr lang="es-ES" dirty="0">
                <a:solidFill>
                  <a:srgbClr val="234457"/>
                </a:solidFill>
                <a:latin typeface="Lora" pitchFamily="2" charset="77"/>
              </a:rPr>
              <a:t> </a:t>
            </a:r>
            <a:r>
              <a:rPr lang="es-ES" dirty="0" err="1">
                <a:solidFill>
                  <a:srgbClr val="234457"/>
                </a:solidFill>
                <a:latin typeface="Lora" pitchFamily="2" charset="77"/>
              </a:rPr>
              <a:t>presented</a:t>
            </a:r>
            <a:r>
              <a:rPr lang="es-ES" dirty="0">
                <a:solidFill>
                  <a:srgbClr val="234457"/>
                </a:solidFill>
                <a:latin typeface="Lora" pitchFamily="2" charset="77"/>
              </a:rPr>
              <a:t> are </a:t>
            </a:r>
            <a:r>
              <a:rPr lang="es-ES" dirty="0" err="1">
                <a:solidFill>
                  <a:srgbClr val="234457"/>
                </a:solidFill>
                <a:latin typeface="Lora" pitchFamily="2" charset="77"/>
              </a:rPr>
              <a:t>being</a:t>
            </a:r>
            <a:r>
              <a:rPr lang="es-ES" dirty="0">
                <a:solidFill>
                  <a:srgbClr val="234457"/>
                </a:solidFill>
                <a:latin typeface="Lora" pitchFamily="2" charset="77"/>
              </a:rPr>
              <a:t> </a:t>
            </a:r>
            <a:r>
              <a:rPr lang="es-ES" dirty="0" err="1">
                <a:solidFill>
                  <a:srgbClr val="234457"/>
                </a:solidFill>
                <a:latin typeface="Lora" pitchFamily="2" charset="77"/>
              </a:rPr>
              <a:t>implemented</a:t>
            </a:r>
            <a:r>
              <a:rPr lang="es-ES" dirty="0">
                <a:solidFill>
                  <a:srgbClr val="234457"/>
                </a:solidFill>
                <a:latin typeface="Lora" pitchFamily="2" charset="77"/>
              </a:rPr>
              <a:t> </a:t>
            </a:r>
            <a:r>
              <a:rPr lang="es-ES" dirty="0" err="1">
                <a:solidFill>
                  <a:srgbClr val="234457"/>
                </a:solidFill>
                <a:latin typeface="Lora" pitchFamily="2" charset="77"/>
              </a:rPr>
              <a:t>by</a:t>
            </a:r>
            <a:r>
              <a:rPr lang="es-ES" dirty="0">
                <a:solidFill>
                  <a:srgbClr val="234457"/>
                </a:solidFill>
                <a:latin typeface="Lora" pitchFamily="2" charset="77"/>
              </a:rPr>
              <a:t> </a:t>
            </a:r>
            <a:r>
              <a:rPr lang="es-ES" dirty="0" err="1">
                <a:solidFill>
                  <a:srgbClr val="234457"/>
                </a:solidFill>
                <a:latin typeface="Lora" pitchFamily="2" charset="77"/>
              </a:rPr>
              <a:t>teachers</a:t>
            </a:r>
            <a:r>
              <a:rPr lang="es-ES" dirty="0">
                <a:solidFill>
                  <a:srgbClr val="234457"/>
                </a:solidFill>
                <a:latin typeface="Lora" pitchFamily="2" charset="77"/>
              </a:rPr>
              <a:t> in </a:t>
            </a:r>
            <a:r>
              <a:rPr lang="es-ES" dirty="0" err="1">
                <a:solidFill>
                  <a:srgbClr val="234457"/>
                </a:solidFill>
                <a:latin typeface="Lora" pitchFamily="2" charset="77"/>
              </a:rPr>
              <a:t>their</a:t>
            </a:r>
            <a:r>
              <a:rPr lang="es-ES" dirty="0">
                <a:solidFill>
                  <a:srgbClr val="234457"/>
                </a:solidFill>
                <a:latin typeface="Lora" pitchFamily="2" charset="77"/>
              </a:rPr>
              <a:t> </a:t>
            </a:r>
            <a:r>
              <a:rPr lang="es-ES" dirty="0" err="1">
                <a:solidFill>
                  <a:srgbClr val="234457"/>
                </a:solidFill>
                <a:latin typeface="Lora" pitchFamily="2" charset="77"/>
              </a:rPr>
              <a:t>classrooms</a:t>
            </a:r>
            <a:r>
              <a:rPr lang="es-ES" dirty="0">
                <a:solidFill>
                  <a:srgbClr val="234457"/>
                </a:solidFill>
                <a:latin typeface="Lora" pitchFamily="2" charset="77"/>
              </a:rPr>
              <a:t>.</a:t>
            </a:r>
            <a:endParaRPr lang="es-ES" dirty="0"/>
          </a:p>
        </p:txBody>
      </p:sp>
    </p:spTree>
    <p:extLst>
      <p:ext uri="{BB962C8B-B14F-4D97-AF65-F5344CB8AC3E}">
        <p14:creationId xmlns:p14="http://schemas.microsoft.com/office/powerpoint/2010/main" val="106305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B54FCC-88E9-EA4B-BBD6-C981D3FAB006}"/>
              </a:ext>
            </a:extLst>
          </p:cNvPr>
          <p:cNvSpPr>
            <a:spLocks noGrp="1"/>
          </p:cNvSpPr>
          <p:nvPr>
            <p:ph type="title"/>
          </p:nvPr>
        </p:nvSpPr>
        <p:spPr/>
        <p:txBody>
          <a:bodyPr/>
          <a:lstStyle/>
          <a:p>
            <a:r>
              <a:rPr lang="es-ES" dirty="0" err="1">
                <a:solidFill>
                  <a:srgbClr val="C00000"/>
                </a:solidFill>
              </a:rPr>
              <a:t>eTwinning</a:t>
            </a:r>
            <a:r>
              <a:rPr lang="es-ES" dirty="0">
                <a:solidFill>
                  <a:srgbClr val="C00000"/>
                </a:solidFill>
              </a:rPr>
              <a:t>, </a:t>
            </a:r>
            <a:r>
              <a:rPr lang="es-ES" dirty="0" err="1">
                <a:solidFill>
                  <a:srgbClr val="C00000"/>
                </a:solidFill>
              </a:rPr>
              <a:t>our</a:t>
            </a:r>
            <a:r>
              <a:rPr lang="es-ES" dirty="0">
                <a:solidFill>
                  <a:srgbClr val="C00000"/>
                </a:solidFill>
              </a:rPr>
              <a:t> </a:t>
            </a:r>
            <a:r>
              <a:rPr lang="es-ES" dirty="0" err="1">
                <a:solidFill>
                  <a:srgbClr val="C00000"/>
                </a:solidFill>
              </a:rPr>
              <a:t>hero</a:t>
            </a:r>
            <a:r>
              <a:rPr lang="es-ES" dirty="0">
                <a:solidFill>
                  <a:srgbClr val="C00000"/>
                </a:solidFill>
              </a:rPr>
              <a:t> ; ) </a:t>
            </a:r>
          </a:p>
        </p:txBody>
      </p:sp>
      <p:pic>
        <p:nvPicPr>
          <p:cNvPr id="4" name="Imagen 3" descr="Logotipo, nombre de la empresa&#10;&#10;Descripción generada automáticamente">
            <a:hlinkClick r:id="rId2"/>
            <a:extLst>
              <a:ext uri="{FF2B5EF4-FFF2-40B4-BE49-F238E27FC236}">
                <a16:creationId xmlns:a16="http://schemas.microsoft.com/office/drawing/2014/main" id="{5C70AF91-0C89-FD47-B783-C872A9311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645" y="1497011"/>
            <a:ext cx="1905654" cy="1447564"/>
          </a:xfrm>
          <a:prstGeom prst="rect">
            <a:avLst/>
          </a:prstGeom>
        </p:spPr>
      </p:pic>
    </p:spTree>
    <p:extLst>
      <p:ext uri="{BB962C8B-B14F-4D97-AF65-F5344CB8AC3E}">
        <p14:creationId xmlns:p14="http://schemas.microsoft.com/office/powerpoint/2010/main" val="255117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6204000" y="55440"/>
            <a:ext cx="4500360" cy="70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lstStyle/>
          <a:p>
            <a:pPr marL="0" marR="0" lvl="0" indent="0" algn="l" defTabSz="914400" rtl="0" eaLnBrk="1" fontAlgn="auto" latinLnBrk="0" hangingPunct="1">
              <a:lnSpc>
                <a:spcPct val="100000"/>
              </a:lnSpc>
              <a:spcBef>
                <a:spcPts val="448"/>
              </a:spcBef>
              <a:spcAft>
                <a:spcPts val="0"/>
              </a:spcAft>
              <a:buClrTx/>
              <a:buSzTx/>
              <a:buFontTx/>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kumimoji="0" lang="fr-BE" sz="4000" b="1" i="0" u="none" strike="noStrike" kern="1200" cap="none" spc="0" normalizeH="0" baseline="0" noProof="0" dirty="0" err="1">
                <a:ln>
                  <a:noFill/>
                </a:ln>
                <a:solidFill>
                  <a:srgbClr val="0177C1"/>
                </a:solidFill>
                <a:effectLst/>
                <a:uLnTx/>
                <a:uFillTx/>
                <a:latin typeface="Arial" pitchFamily="18"/>
                <a:ea typeface="ヒラギノ角ゴ ProN W3" pitchFamily="2"/>
                <a:cs typeface="ヒラギノ角ゴ ProN W3" pitchFamily="2"/>
              </a:rPr>
              <a:t>Thank</a:t>
            </a:r>
            <a:r>
              <a:rPr kumimoji="0" lang="fr-BE" sz="4000" b="1" i="0" u="none" strike="noStrike" kern="1200" cap="none" spc="0" normalizeH="0" baseline="0" noProof="0" dirty="0">
                <a:ln>
                  <a:noFill/>
                </a:ln>
                <a:solidFill>
                  <a:srgbClr val="0177C1"/>
                </a:solidFill>
                <a:effectLst/>
                <a:uLnTx/>
                <a:uFillTx/>
                <a:latin typeface="Arial" pitchFamily="18"/>
                <a:ea typeface="ヒラギノ角ゴ ProN W3" pitchFamily="2"/>
                <a:cs typeface="ヒラギノ角ゴ ProN W3" pitchFamily="2"/>
              </a:rPr>
              <a:t> </a:t>
            </a:r>
            <a:r>
              <a:rPr kumimoji="0" lang="fr-BE" sz="4000" b="1" i="0" u="none" strike="noStrike" kern="1200" cap="none" spc="0" normalizeH="0" baseline="0" noProof="0" dirty="0" err="1">
                <a:ln>
                  <a:noFill/>
                </a:ln>
                <a:solidFill>
                  <a:srgbClr val="0177C1"/>
                </a:solidFill>
                <a:effectLst/>
                <a:uLnTx/>
                <a:uFillTx/>
                <a:latin typeface="Arial" pitchFamily="18"/>
                <a:ea typeface="ヒラギノ角ゴ ProN W3" pitchFamily="2"/>
                <a:cs typeface="ヒラギノ角ゴ ProN W3" pitchFamily="2"/>
              </a:rPr>
              <a:t>you</a:t>
            </a:r>
            <a:r>
              <a:rPr kumimoji="0" lang="fr-BE" sz="4000" b="1" i="0" u="none" strike="noStrike" kern="1200" cap="none" spc="0" normalizeH="0" baseline="0" noProof="0" dirty="0">
                <a:ln>
                  <a:noFill/>
                </a:ln>
                <a:solidFill>
                  <a:srgbClr val="0177C1"/>
                </a:solidFill>
                <a:effectLst/>
                <a:uLnTx/>
                <a:uFillTx/>
                <a:latin typeface="Arial" pitchFamily="18"/>
                <a:ea typeface="ヒラギノ角ゴ ProN W3" pitchFamily="2"/>
                <a:cs typeface="ヒラギノ角ゴ ProN W3" pitchFamily="2"/>
              </a:rPr>
              <a:t> &lt;3</a:t>
            </a:r>
          </a:p>
        </p:txBody>
      </p:sp>
      <p:sp>
        <p:nvSpPr>
          <p:cNvPr id="5" name="TextBox 4">
            <a:extLst>
              <a:ext uri="{FF2B5EF4-FFF2-40B4-BE49-F238E27FC236}">
                <a16:creationId xmlns:a16="http://schemas.microsoft.com/office/drawing/2014/main" id="{44BA3CD8-A33B-40D0-9FB6-F73973BD2D22}"/>
              </a:ext>
            </a:extLst>
          </p:cNvPr>
          <p:cNvSpPr txBox="1"/>
          <p:nvPr/>
        </p:nvSpPr>
        <p:spPr>
          <a:xfrm>
            <a:off x="5842786" y="4417899"/>
            <a:ext cx="6753265" cy="646331"/>
          </a:xfrm>
          <a:prstGeom prst="rect">
            <a:avLst/>
          </a:prstGeom>
          <a:noFill/>
        </p:spPr>
        <p:txBody>
          <a:bodyPr wrap="square" rtlCol="0">
            <a:spAutoFit/>
          </a:bodyPr>
          <a:lstStyle/>
          <a:p>
            <a:r>
              <a:rPr lang="en-GB" dirty="0">
                <a:solidFill>
                  <a:srgbClr val="02253C"/>
                </a:solidFill>
              </a:rPr>
              <a:t>More information: Agueda Gras </a:t>
            </a:r>
            <a:r>
              <a:rPr lang="en-GB" dirty="0">
                <a:solidFill>
                  <a:srgbClr val="02253C"/>
                </a:solidFill>
                <a:hlinkClick r:id="rId3">
                  <a:extLst>
                    <a:ext uri="{A12FA001-AC4F-418D-AE19-62706E023703}">
                      <ahyp:hlinkClr xmlns:ahyp="http://schemas.microsoft.com/office/drawing/2018/hyperlinkcolor" val="tx"/>
                    </a:ext>
                  </a:extLst>
                </a:hlinkClick>
              </a:rPr>
              <a:t>agueda.gras@eun.org</a:t>
            </a:r>
            <a:endParaRPr lang="en-GB" dirty="0">
              <a:solidFill>
                <a:srgbClr val="02253C"/>
              </a:solidFill>
            </a:endParaRPr>
          </a:p>
          <a:p>
            <a:r>
              <a:rPr lang="en-GB" dirty="0">
                <a:solidFill>
                  <a:srgbClr val="02253C"/>
                </a:solidFill>
              </a:rPr>
              <a:t>Head of the Science Education Department</a:t>
            </a:r>
          </a:p>
        </p:txBody>
      </p:sp>
    </p:spTree>
    <p:extLst>
      <p:ext uri="{BB962C8B-B14F-4D97-AF65-F5344CB8AC3E}">
        <p14:creationId xmlns:p14="http://schemas.microsoft.com/office/powerpoint/2010/main" val="932525047"/>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TotalTime>
  <Words>323</Words>
  <Application>Microsoft Macintosh PowerPoint</Application>
  <PresentationFormat>Panorámica</PresentationFormat>
  <Paragraphs>32</Paragraphs>
  <Slides>7</Slides>
  <Notes>1</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7</vt:i4>
      </vt:variant>
    </vt:vector>
  </HeadingPairs>
  <TitlesOfParts>
    <vt:vector size="18" baseType="lpstr">
      <vt:lpstr>Arial</vt:lpstr>
      <vt:lpstr>Arial Bold</vt:lpstr>
      <vt:lpstr>Calibri</vt:lpstr>
      <vt:lpstr>HelveticaNeueLT Std Med</vt:lpstr>
      <vt:lpstr>Lora</vt:lpstr>
      <vt:lpstr>StarSymbol</vt:lpstr>
      <vt:lpstr>Times New Roman</vt:lpstr>
      <vt:lpstr>Wingdings</vt:lpstr>
      <vt:lpstr>Default</vt:lpstr>
      <vt:lpstr>1_Custom Design</vt:lpstr>
      <vt:lpstr>1_Title1</vt:lpstr>
      <vt:lpstr>Presentación de PowerPoint</vt:lpstr>
      <vt:lpstr>Presentación de PowerPoint</vt:lpstr>
      <vt:lpstr>Training Opportunities for teachers (online and onsite)</vt:lpstr>
      <vt:lpstr>There is science in art, in history, in politicts and values </vt:lpstr>
      <vt:lpstr>Presentación de PowerPoint</vt:lpstr>
      <vt:lpstr>eTwinning, our hero ; )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Agueda Gras-Velazquez</dc:creator>
  <cp:lastModifiedBy>MARCO ANTONIO MORALES CEPEDA</cp:lastModifiedBy>
  <cp:revision>51</cp:revision>
  <dcterms:created xsi:type="dcterms:W3CDTF">2020-04-20T15:31:36Z</dcterms:created>
  <dcterms:modified xsi:type="dcterms:W3CDTF">2022-04-02T18:34:24Z</dcterms:modified>
</cp:coreProperties>
</file>