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795A1-5B03-429C-9FC8-1DB310453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F4FA39-2B4F-4AAF-8DDF-967C596C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D7061-35CC-4847-968D-441C87FD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5AD9B6-7A86-4C16-A36F-CF69C4A6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A44766-85AF-4009-818A-BDFBA24C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3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1C9D93-40C0-4D1A-BE07-2AF12E64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5B5EA38-FAAF-4A19-89E5-FC925688A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0ABB46-2FF4-4F44-97BC-75714537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350E7C-69CF-4CC4-A8A4-3F1D189A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59BA76-B4D4-41DB-AA00-979DF98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22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E61A92C-A430-4133-A580-79A8BE999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27F144-0D84-4681-A7FF-E9674F2FB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2981CB-C34A-4EAC-8D36-535C9C53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5598B7-582C-4A9E-81A3-9E67E9C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B76601-832C-4B58-8FC0-007EBF3A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89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71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97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32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03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27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1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03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FC6EE-8170-431A-AC95-2A3201BF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1AF51B-E11B-40EF-97CD-3B22B664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9CA540-20BB-43DD-92A8-8105A660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E3E016-A120-4F28-BFF2-DC8D0EDF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AB3C49-84E8-4E7C-B322-DB682E9B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040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033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19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7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A0E015-CDB2-472E-A14A-BC580ECE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58E1EE-17A1-475A-A03C-05EB99324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2B135C-686D-435C-A173-259F17B1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C29D6D-C31A-48E1-9F75-2783AC7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F10D08-8BC2-4B11-B9B5-78BE2508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10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6FF9C-898E-462D-8764-8DFA081B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56532D-61DC-4381-847E-792A4C53F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F9F5EA-FF41-4648-9EEE-1C2B9193D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5A415A-AE55-41BB-ACC6-88C98D72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BB81B7-3894-4CFD-BA8B-E31BF198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91FF68-22B1-4AAF-BF39-CB08AE32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74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B218F-ABE2-4816-B128-7DDEA53B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0C7E639-92BB-474E-AEB3-C7139A34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F76246A-E062-46A7-A060-7B75134C7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7FBEE6A-FCBD-4E4A-8DC6-EE5990A1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FE43BD-BB0D-4AC5-8B67-79DFA91CD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1A7A901-2821-42A6-954F-1D3414B6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170760-3070-4CC5-9D83-2C7C0AD7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47497C4-B227-43D3-972D-240622E4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7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FBBB61-0430-4268-BC6C-52F34089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90FE3FF-D3A1-4AF1-A26A-49FC963A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7DD841E-35EE-4013-8C02-F0A40E44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574EC29-1C8E-4C31-8AA0-4A4B8337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50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95F0CED-D666-49A9-85DA-C4F0AFFE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3735F48-E7B6-475C-803B-1FA960DC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305536-AAAA-426A-AF78-54F13583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25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82A83-10D6-42D6-8FEE-CD3529B1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C07F60-AFFB-4423-A0A7-7FE33DE6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FA0E23-F0C8-44A2-876F-CA5557D20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1CFD81-B4E5-42D8-B04B-FB2657A6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89604C-CA0C-4CB3-B552-1CBC91D9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0E34E4-1906-454E-999D-6D47350E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9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C970CA-B853-46C7-A54F-92810BEA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57D366D-02EA-42E9-8920-3F5B0A437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AB72F6A-2203-4854-9BF5-6309181E8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B770F2-8757-4915-ADD9-06CF92ED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A9FF63-A32A-4198-A413-DAB5808D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BB26C3-05B0-40CE-AC1B-DCB4AD85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25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BE8B84D-4B93-4133-AF5B-C7B843D7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D5D76C-0038-467E-9D73-8D92CACC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C81EC3-4195-4D1B-9AD9-66AA35B15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793C-C9B6-4B45-85AC-98D11F72AAC9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61BCB6-BE59-4923-8AB1-B986166AF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06DE6B-EA60-41D1-96B4-A9C06CF8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5AD3-D01B-4297-BE5B-BA23E69B6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8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DD93-2E99-45E0-9C63-4A523E6805BD}" type="datetimeFigureOut">
              <a:rPr lang="hr-HR" smtClean="0"/>
              <a:t>27.4.2022.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C718-6FF1-4814-A13A-21867526A3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7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378E0BF-4EAB-4C35-BBFA-C7700DAABA69}"/>
              </a:ext>
            </a:extLst>
          </p:cNvPr>
          <p:cNvSpPr/>
          <p:nvPr/>
        </p:nvSpPr>
        <p:spPr>
          <a:xfrm>
            <a:off x="648419" y="301924"/>
            <a:ext cx="10895162" cy="1121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r-HR" sz="4400" b="1" u="sng" dirty="0">
                <a:solidFill>
                  <a:srgbClr val="ED7D31"/>
                </a:solidFill>
              </a:rPr>
              <a:t>THE OTTOMANS ON RHODES</a:t>
            </a:r>
            <a:endParaRPr kumimoji="0" lang="hr-HR" sz="4400" b="1" i="0" u="sng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9064D06-0659-495B-86CC-3BBA00BD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4" y="4357091"/>
            <a:ext cx="1241446" cy="12414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4E0D6F9-DE78-4CB1-A9C9-C2934E926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4" y="5598537"/>
            <a:ext cx="3799373" cy="832848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B303DF3-89D7-45B4-AB29-5C1CF286FFED}"/>
              </a:ext>
            </a:extLst>
          </p:cNvPr>
          <p:cNvSpPr/>
          <p:nvPr/>
        </p:nvSpPr>
        <p:spPr>
          <a:xfrm>
            <a:off x="10081079" y="4071905"/>
            <a:ext cx="1868317" cy="2348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Marija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Bogović, Antonia </a:t>
            </a:r>
            <a:r>
              <a:rPr kumimoji="0" lang="hr-HR" sz="1800" b="0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Pek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Nika </a:t>
            </a:r>
            <a:r>
              <a:rPr kumimoji="0" lang="hr-HR" sz="1800" b="0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Smolar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Natalija </a:t>
            </a:r>
            <a:r>
              <a:rPr kumimoji="0" lang="hr-HR" sz="1800" b="0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Štoos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>
                <a:solidFill>
                  <a:srgbClr val="ED7D31"/>
                </a:solidFill>
                <a:latin typeface="Calibri" panose="020F0502020204030204"/>
              </a:rPr>
              <a:t>Mihael</a:t>
            </a:r>
            <a:r>
              <a:rPr lang="hr-HR" dirty="0">
                <a:solidFill>
                  <a:srgbClr val="ED7D31"/>
                </a:solidFill>
                <a:latin typeface="Calibri" panose="020F0502020204030204"/>
              </a:rPr>
              <a:t> </a:t>
            </a:r>
            <a:r>
              <a:rPr lang="hr-HR" dirty="0" err="1">
                <a:solidFill>
                  <a:srgbClr val="ED7D31"/>
                </a:solidFill>
                <a:latin typeface="Calibri" panose="020F0502020204030204"/>
              </a:rPr>
              <a:t>Vranar</a:t>
            </a:r>
            <a:r>
              <a:rPr lang="hr-HR" dirty="0">
                <a:solidFill>
                  <a:srgbClr val="ED7D31"/>
                </a:solidFill>
                <a:latin typeface="Calibri" panose="020F0502020204030204"/>
              </a:rPr>
              <a:t>, Hrvoje Belinić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lag: Croatia on Apple iOS 15.4">
            <a:extLst>
              <a:ext uri="{FF2B5EF4-FFF2-40B4-BE49-F238E27FC236}">
                <a16:creationId xmlns:a16="http://schemas.microsoft.com/office/drawing/2014/main" id="{0F6B4EC2-6FEB-45C8-AAC3-5D5C99E1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10" y="5914209"/>
            <a:ext cx="423454" cy="4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80F69C0-107B-49AC-8BE9-D005861FE743}"/>
              </a:ext>
            </a:extLst>
          </p:cNvPr>
          <p:cNvSpPr/>
          <p:nvPr/>
        </p:nvSpPr>
        <p:spPr>
          <a:xfrm>
            <a:off x="648419" y="4697083"/>
            <a:ext cx="10895162" cy="112143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hr-HR" sz="4400" b="1" u="sng" kern="0" dirty="0">
                <a:solidFill>
                  <a:srgbClr val="ED7D31"/>
                </a:solidFill>
              </a:rPr>
              <a:t>MEHMET AGA MOSQUE</a:t>
            </a:r>
            <a:endParaRPr kumimoji="0" lang="hr-HR" sz="4400" b="1" i="0" u="sng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22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86924ED-A424-4252-BC9F-C01DFB17B630}"/>
              </a:ext>
            </a:extLst>
          </p:cNvPr>
          <p:cNvSpPr/>
          <p:nvPr/>
        </p:nvSpPr>
        <p:spPr>
          <a:xfrm>
            <a:off x="9122400" y="264399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minaret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5C0585C-B632-4F4D-8383-00AC99E72549}"/>
              </a:ext>
            </a:extLst>
          </p:cNvPr>
          <p:cNvSpPr/>
          <p:nvPr/>
        </p:nvSpPr>
        <p:spPr>
          <a:xfrm>
            <a:off x="699496" y="397208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View</a:t>
            </a:r>
            <a:r>
              <a:rPr lang="hr-HR" kern="0" dirty="0">
                <a:solidFill>
                  <a:srgbClr val="ED7D31"/>
                </a:solidFill>
              </a:rPr>
              <a:t> to </a:t>
            </a: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old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town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468D895-E245-4A6E-87FC-82DC728DD4AA}"/>
              </a:ext>
            </a:extLst>
          </p:cNvPr>
          <p:cNvSpPr/>
          <p:nvPr/>
        </p:nvSpPr>
        <p:spPr>
          <a:xfrm>
            <a:off x="9122400" y="4551784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Second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floor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above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building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08F7AC4-9DE7-4F0A-86CD-7783E418A716}"/>
              </a:ext>
            </a:extLst>
          </p:cNvPr>
          <p:cNvSpPr/>
          <p:nvPr/>
        </p:nvSpPr>
        <p:spPr>
          <a:xfrm>
            <a:off x="5229034" y="4557089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Supported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by</a:t>
            </a:r>
            <a:r>
              <a:rPr lang="hr-HR" kern="0" dirty="0">
                <a:solidFill>
                  <a:srgbClr val="ED7D31"/>
                </a:solidFill>
              </a:rPr>
              <a:t> a </a:t>
            </a:r>
            <a:r>
              <a:rPr lang="hr-HR" kern="0" dirty="0" err="1">
                <a:solidFill>
                  <a:srgbClr val="ED7D31"/>
                </a:solidFill>
              </a:rPr>
              <a:t>column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9E21F8A-F690-48C7-90B3-3395E621496D}"/>
              </a:ext>
            </a:extLst>
          </p:cNvPr>
          <p:cNvSpPr/>
          <p:nvPr/>
        </p:nvSpPr>
        <p:spPr>
          <a:xfrm>
            <a:off x="5227996" y="2679494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mosque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5583BF1-9095-40E2-8E78-6E3FB54FBBAE}"/>
              </a:ext>
            </a:extLst>
          </p:cNvPr>
          <p:cNvSpPr/>
          <p:nvPr/>
        </p:nvSpPr>
        <p:spPr>
          <a:xfrm>
            <a:off x="650513" y="5074645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Wooden</a:t>
            </a:r>
            <a:r>
              <a:rPr lang="hr-HR" kern="0" dirty="0">
                <a:solidFill>
                  <a:srgbClr val="ED7D31"/>
                </a:solidFill>
              </a:rPr>
              <a:t> minaret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78B8D90-49D6-4A3F-A1E8-76FC7288CD08}"/>
              </a:ext>
            </a:extLst>
          </p:cNvPr>
          <p:cNvSpPr/>
          <p:nvPr/>
        </p:nvSpPr>
        <p:spPr>
          <a:xfrm>
            <a:off x="699496" y="2931503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Location</a:t>
            </a:r>
            <a:r>
              <a:rPr lang="hr-HR" kern="0" dirty="0">
                <a:solidFill>
                  <a:srgbClr val="ED7D31"/>
                </a:solidFill>
              </a:rPr>
              <a:t>: </a:t>
            </a:r>
            <a:r>
              <a:rPr lang="hr-HR" kern="0" dirty="0" err="1">
                <a:solidFill>
                  <a:srgbClr val="ED7D31"/>
                </a:solidFill>
              </a:rPr>
              <a:t>Socrates</a:t>
            </a:r>
            <a:r>
              <a:rPr lang="hr-HR" kern="0" dirty="0">
                <a:solidFill>
                  <a:srgbClr val="ED7D31"/>
                </a:solidFill>
              </a:rPr>
              <a:t> Street, Rhodes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5026942-FD71-44A6-92D2-1B95FB98B275}"/>
              </a:ext>
            </a:extLst>
          </p:cNvPr>
          <p:cNvSpPr/>
          <p:nvPr/>
        </p:nvSpPr>
        <p:spPr>
          <a:xfrm>
            <a:off x="656363" y="1943474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Built</a:t>
            </a:r>
            <a:r>
              <a:rPr lang="hr-HR" kern="0" dirty="0">
                <a:solidFill>
                  <a:srgbClr val="ED7D31"/>
                </a:solidFill>
              </a:rPr>
              <a:t> in 1820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44FE7A9-0AE9-419D-B6A1-3E56B72720B3}"/>
              </a:ext>
            </a:extLst>
          </p:cNvPr>
          <p:cNvSpPr/>
          <p:nvPr/>
        </p:nvSpPr>
        <p:spPr>
          <a:xfrm>
            <a:off x="699496" y="424057"/>
            <a:ext cx="4252823" cy="120769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b="1" kern="0">
                <a:solidFill>
                  <a:srgbClr val="ED7D31"/>
                </a:solidFill>
              </a:rPr>
              <a:t>MEHMET AGA MOSQUE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03AF2FC3-96A8-45B7-97C5-E66DA9F0564D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6659981" y="3464498"/>
            <a:ext cx="1038" cy="1092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362405FF-403E-4D4B-BC76-1EA6F76B8C4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0554385" y="3429000"/>
            <a:ext cx="0" cy="1122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5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B9ABBF9-40DE-4B83-B241-0B2A9955109F}"/>
              </a:ext>
            </a:extLst>
          </p:cNvPr>
          <p:cNvSpPr/>
          <p:nvPr/>
        </p:nvSpPr>
        <p:spPr>
          <a:xfrm>
            <a:off x="8194888" y="484327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>
                <a:solidFill>
                  <a:srgbClr val="ED7D31"/>
                </a:solidFill>
              </a:rPr>
              <a:t>Open for </a:t>
            </a:r>
            <a:r>
              <a:rPr lang="en-US" kern="0" dirty="0">
                <a:solidFill>
                  <a:srgbClr val="ED7D31"/>
                </a:solidFill>
              </a:rPr>
              <a:t>ceremonies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414E04D-8CD6-4A38-B215-04CA4CA781F8}"/>
              </a:ext>
            </a:extLst>
          </p:cNvPr>
          <p:cNvSpPr/>
          <p:nvPr/>
        </p:nvSpPr>
        <p:spPr>
          <a:xfrm>
            <a:off x="4492128" y="2723289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Earthquakes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and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bombing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98EFC2D-F95D-40D1-ABDE-DEE6C296D0F0}"/>
              </a:ext>
            </a:extLst>
          </p:cNvPr>
          <p:cNvSpPr/>
          <p:nvPr/>
        </p:nvSpPr>
        <p:spPr>
          <a:xfrm>
            <a:off x="4492128" y="4209923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Mosque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7E370B0-D1FB-44A6-AA76-CD695F49B204}"/>
              </a:ext>
            </a:extLst>
          </p:cNvPr>
          <p:cNvSpPr/>
          <p:nvPr/>
        </p:nvSpPr>
        <p:spPr>
          <a:xfrm>
            <a:off x="1156745" y="2723289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Destroyed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77BBD00-9554-4FEB-808F-3348CCC1E78D}"/>
              </a:ext>
            </a:extLst>
          </p:cNvPr>
          <p:cNvSpPr/>
          <p:nvPr/>
        </p:nvSpPr>
        <p:spPr>
          <a:xfrm>
            <a:off x="4492128" y="139772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>
                <a:solidFill>
                  <a:srgbClr val="ED7D31"/>
                </a:solidFill>
              </a:rPr>
              <a:t>Street </a:t>
            </a:r>
            <a:r>
              <a:rPr lang="hr-HR" kern="0" dirty="0" err="1">
                <a:solidFill>
                  <a:srgbClr val="ED7D31"/>
                </a:solidFill>
              </a:rPr>
              <a:t>level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F8D06D3-9DB2-4549-975E-E55A7A07E6FF}"/>
              </a:ext>
            </a:extLst>
          </p:cNvPr>
          <p:cNvSpPr/>
          <p:nvPr/>
        </p:nvSpPr>
        <p:spPr>
          <a:xfrm>
            <a:off x="1156745" y="1402707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ceremonial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washing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corner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86696F3-7339-4EF2-BD8F-136ED391AA59}"/>
              </a:ext>
            </a:extLst>
          </p:cNvPr>
          <p:cNvSpPr/>
          <p:nvPr/>
        </p:nvSpPr>
        <p:spPr>
          <a:xfrm>
            <a:off x="1133142" y="4209923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Today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D7A2B3C-82AE-431B-BED4-05F0B6FC9251}"/>
              </a:ext>
            </a:extLst>
          </p:cNvPr>
          <p:cNvSpPr/>
          <p:nvPr/>
        </p:nvSpPr>
        <p:spPr>
          <a:xfrm>
            <a:off x="8194888" y="3840489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Closed</a:t>
            </a:r>
            <a:r>
              <a:rPr lang="hr-HR" kern="0" dirty="0">
                <a:solidFill>
                  <a:srgbClr val="ED7D31"/>
                </a:solidFill>
              </a:rPr>
              <a:t> for </a:t>
            </a:r>
            <a:r>
              <a:rPr lang="hr-HR" kern="0" dirty="0" err="1">
                <a:solidFill>
                  <a:srgbClr val="ED7D31"/>
                </a:solidFill>
              </a:rPr>
              <a:t>visitors</a:t>
            </a:r>
            <a:endParaRPr lang="hr-HR" kern="0" dirty="0">
              <a:solidFill>
                <a:srgbClr val="ED7D31"/>
              </a:solidFill>
            </a:endParaRP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557296F9-9B44-4ADD-B9F4-4F6AA4969028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4020715" y="1790228"/>
            <a:ext cx="471413" cy="4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4C1F6F3-6622-4F80-BA07-9FCD8AFB1743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4020715" y="3115791"/>
            <a:ext cx="4714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275741C9-E69C-4A3B-952F-E623962233B8}"/>
              </a:ext>
            </a:extLst>
          </p:cNvPr>
          <p:cNvCxnSpPr>
            <a:stCxn id="10" idx="3"/>
            <a:endCxn id="6" idx="1"/>
          </p:cNvCxnSpPr>
          <p:nvPr/>
        </p:nvCxnSpPr>
        <p:spPr>
          <a:xfrm>
            <a:off x="3997112" y="4602425"/>
            <a:ext cx="4950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4A5EF423-9D6C-4091-9AE6-A814319BC3DE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7356098" y="4232991"/>
            <a:ext cx="838790" cy="369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AFDFC91C-77E3-4117-9AC9-856E557E92D6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7356098" y="4602425"/>
            <a:ext cx="838790" cy="633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9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DD7446A-184C-4342-A0DB-6BAE575CD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THANK YOU FOR YOUR ATTENTION!</a:t>
            </a:r>
            <a:endParaRPr lang="en-US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B1019F03-7C8B-45F5-A18B-173E83B9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9B4DA57-DC4A-4E51-BE4E-A0BFE6AF1AD6}"/>
              </a:ext>
            </a:extLst>
          </p:cNvPr>
          <p:cNvSpPr/>
          <p:nvPr/>
        </p:nvSpPr>
        <p:spPr>
          <a:xfrm>
            <a:off x="648419" y="1871281"/>
            <a:ext cx="10895162" cy="2769361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4400" b="1" u="sng" kern="0" dirty="0">
                <a:solidFill>
                  <a:srgbClr val="ED7D31"/>
                </a:solidFill>
              </a:rPr>
              <a:t>THANK YOU FOR YOUR ATTENTION!</a:t>
            </a:r>
            <a:endParaRPr kumimoji="0" lang="hr-HR" sz="4400" b="1" i="0" u="sng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0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fiz Ahmed Agha Library | Rhodes, Greece 1851 : r/Rhodes">
            <a:extLst>
              <a:ext uri="{FF2B5EF4-FFF2-40B4-BE49-F238E27FC236}">
                <a16:creationId xmlns:a16="http://schemas.microsoft.com/office/drawing/2014/main" id="{EE17548D-F781-404C-A245-91B9B448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3115541-7727-4283-8442-1F0B6519C517}"/>
              </a:ext>
            </a:extLst>
          </p:cNvPr>
          <p:cNvSpPr/>
          <p:nvPr/>
        </p:nvSpPr>
        <p:spPr>
          <a:xfrm>
            <a:off x="724619" y="301924"/>
            <a:ext cx="10895162" cy="1121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HAFIZ AHMED AGHA LIBRARY</a:t>
            </a:r>
          </a:p>
        </p:txBody>
      </p:sp>
    </p:spTree>
    <p:extLst>
      <p:ext uri="{BB962C8B-B14F-4D97-AF65-F5344CB8AC3E}">
        <p14:creationId xmlns:p14="http://schemas.microsoft.com/office/powerpoint/2010/main" val="274467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fiz Ahmed Agha Library | Rhodes, Greece 1851 : r/Rhodes">
            <a:extLst>
              <a:ext uri="{FF2B5EF4-FFF2-40B4-BE49-F238E27FC236}">
                <a16:creationId xmlns:a16="http://schemas.microsoft.com/office/drawing/2014/main" id="{A566B3A8-FBF5-4B0C-9CAA-0E95AE22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C3A4E2F-5342-42E1-9BBF-87E0EA4D975F}"/>
              </a:ext>
            </a:extLst>
          </p:cNvPr>
          <p:cNvSpPr/>
          <p:nvPr/>
        </p:nvSpPr>
        <p:spPr>
          <a:xfrm>
            <a:off x="3864634" y="2782019"/>
            <a:ext cx="4166558" cy="1293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THE BUILDING ITSELF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3B7B2BE-6728-4216-9863-A44F61FD7552}"/>
              </a:ext>
            </a:extLst>
          </p:cNvPr>
          <p:cNvSpPr/>
          <p:nvPr/>
        </p:nvSpPr>
        <p:spPr>
          <a:xfrm>
            <a:off x="836762" y="577970"/>
            <a:ext cx="2863970" cy="785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1793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B0B6B0CB-C77E-4CC8-8939-B2C8C196A1A6}"/>
              </a:ext>
            </a:extLst>
          </p:cNvPr>
          <p:cNvCxnSpPr>
            <a:cxnSpLocks/>
          </p:cNvCxnSpPr>
          <p:nvPr/>
        </p:nvCxnSpPr>
        <p:spPr>
          <a:xfrm flipH="1" flipV="1">
            <a:off x="2863970" y="1371600"/>
            <a:ext cx="1216324" cy="1410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F5BDE0A-8472-4EE6-BC3B-27319CBE7BFD}"/>
              </a:ext>
            </a:extLst>
          </p:cNvPr>
          <p:cNvSpPr/>
          <p:nvPr/>
        </p:nvSpPr>
        <p:spPr>
          <a:xfrm>
            <a:off x="7806906" y="577970"/>
            <a:ext cx="3321169" cy="785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medieval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Rhodes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E3A4DFBC-FEFF-4BA4-BC41-C7CC9D7FF792}"/>
              </a:ext>
            </a:extLst>
          </p:cNvPr>
          <p:cNvCxnSpPr/>
          <p:nvPr/>
        </p:nvCxnSpPr>
        <p:spPr>
          <a:xfrm flipV="1">
            <a:off x="7806906" y="1371600"/>
            <a:ext cx="684364" cy="1410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2EB787A-A642-4A4C-806E-EB5AA18C6F01}"/>
              </a:ext>
            </a:extLst>
          </p:cNvPr>
          <p:cNvSpPr/>
          <p:nvPr/>
        </p:nvSpPr>
        <p:spPr>
          <a:xfrm>
            <a:off x="767751" y="5391509"/>
            <a:ext cx="3096883" cy="785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UNESCO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(UNESCO World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Heritage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Site)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516918C2-4DAF-4CB6-9B1C-A2FAD13EE9E0}"/>
              </a:ext>
            </a:extLst>
          </p:cNvPr>
          <p:cNvCxnSpPr/>
          <p:nvPr/>
        </p:nvCxnSpPr>
        <p:spPr>
          <a:xfrm flipH="1">
            <a:off x="2527540" y="4075981"/>
            <a:ext cx="1406105" cy="1315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ACC0B5F0-3321-4CF4-906E-8D7F7AE9EAC1}"/>
              </a:ext>
            </a:extLst>
          </p:cNvPr>
          <p:cNvSpPr/>
          <p:nvPr/>
        </p:nvSpPr>
        <p:spPr>
          <a:xfrm>
            <a:off x="7651629" y="5391509"/>
            <a:ext cx="3631721" cy="785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Ottoman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landmarks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74FBA561-6B37-4606-B21A-2A9C8F172C65}"/>
              </a:ext>
            </a:extLst>
          </p:cNvPr>
          <p:cNvCxnSpPr/>
          <p:nvPr/>
        </p:nvCxnSpPr>
        <p:spPr>
          <a:xfrm>
            <a:off x="7867291" y="4075981"/>
            <a:ext cx="1423358" cy="1315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fiz Ahmed Agha Library - 04 - Picture of Hafiz Ahmed Agha Library, Rhodes  - Tripadvisor">
            <a:extLst>
              <a:ext uri="{FF2B5EF4-FFF2-40B4-BE49-F238E27FC236}">
                <a16:creationId xmlns:a16="http://schemas.microsoft.com/office/drawing/2014/main" id="{FE89FB14-09E8-4EA9-BF86-B0B0B2FF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27"/>
            <a:ext cx="12191999" cy="68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920CEC1-ACC6-43A9-94FC-9EA877C13F69}"/>
              </a:ext>
            </a:extLst>
          </p:cNvPr>
          <p:cNvSpPr/>
          <p:nvPr/>
        </p:nvSpPr>
        <p:spPr>
          <a:xfrm>
            <a:off x="3571335" y="189781"/>
            <a:ext cx="4494363" cy="1311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THE FOUNDER OF THE LIBRARY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77DEF99-6DDC-497C-909D-6A1DE12B5934}"/>
              </a:ext>
            </a:extLst>
          </p:cNvPr>
          <p:cNvSpPr/>
          <p:nvPr/>
        </p:nvSpPr>
        <p:spPr>
          <a:xfrm>
            <a:off x="4209691" y="1820174"/>
            <a:ext cx="3260784" cy="5952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Hazif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Ahmed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Agha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F0A93CE-B20D-4610-9D81-A35EFD8E9BF7}"/>
              </a:ext>
            </a:extLst>
          </p:cNvPr>
          <p:cNvCxnSpPr/>
          <p:nvPr/>
        </p:nvCxnSpPr>
        <p:spPr>
          <a:xfrm>
            <a:off x="5840083" y="1500996"/>
            <a:ext cx="0" cy="319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00A36C0-B9A4-41E9-88AA-5E1116BB5F07}"/>
              </a:ext>
            </a:extLst>
          </p:cNvPr>
          <p:cNvSpPr/>
          <p:nvPr/>
        </p:nvSpPr>
        <p:spPr>
          <a:xfrm>
            <a:off x="232914" y="3001992"/>
            <a:ext cx="3338422" cy="664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Asgourou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18th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century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A2A7779-B629-4FB2-BA11-A71A6EA429B7}"/>
              </a:ext>
            </a:extLst>
          </p:cNvPr>
          <p:cNvSpPr/>
          <p:nvPr/>
        </p:nvSpPr>
        <p:spPr>
          <a:xfrm>
            <a:off x="163902" y="4178622"/>
            <a:ext cx="3769742" cy="664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wealthy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Ottoman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A0F66784-2CCE-4D36-BB59-4D87BC1F2C8C}"/>
              </a:ext>
            </a:extLst>
          </p:cNvPr>
          <p:cNvCxnSpPr>
            <a:endCxn id="8" idx="0"/>
          </p:cNvCxnSpPr>
          <p:nvPr/>
        </p:nvCxnSpPr>
        <p:spPr>
          <a:xfrm flipH="1">
            <a:off x="1902125" y="2130725"/>
            <a:ext cx="2307566" cy="871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58AE6483-441C-4FC2-86C9-F768A0F5CCCB}"/>
              </a:ext>
            </a:extLst>
          </p:cNvPr>
          <p:cNvCxnSpPr/>
          <p:nvPr/>
        </p:nvCxnSpPr>
        <p:spPr>
          <a:xfrm>
            <a:off x="1902125" y="3666226"/>
            <a:ext cx="0" cy="512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3666E049-75C4-42AF-8EDA-CD2EBE7D6209}"/>
              </a:ext>
            </a:extLst>
          </p:cNvPr>
          <p:cNvSpPr/>
          <p:nvPr/>
        </p:nvSpPr>
        <p:spPr>
          <a:xfrm>
            <a:off x="4209691" y="2833778"/>
            <a:ext cx="3260784" cy="5952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Equerry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Sultan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B6209EA9-687F-4D50-B181-C51F35CFCD2D}"/>
              </a:ext>
            </a:extLst>
          </p:cNvPr>
          <p:cNvSpPr/>
          <p:nvPr/>
        </p:nvSpPr>
        <p:spPr>
          <a:xfrm>
            <a:off x="4252821" y="3748178"/>
            <a:ext cx="3165894" cy="5952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Retired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1789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DDF623B4-85E4-4FEF-B469-FDFD6AB109A6}"/>
              </a:ext>
            </a:extLst>
          </p:cNvPr>
          <p:cNvSpPr/>
          <p:nvPr/>
        </p:nvSpPr>
        <p:spPr>
          <a:xfrm>
            <a:off x="4304581" y="4722964"/>
            <a:ext cx="3165894" cy="5952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4B169142-1FBC-4223-80B0-56BFCF6CF0AB}"/>
              </a:ext>
            </a:extLst>
          </p:cNvPr>
          <p:cNvSpPr/>
          <p:nvPr/>
        </p:nvSpPr>
        <p:spPr>
          <a:xfrm>
            <a:off x="4304580" y="5615796"/>
            <a:ext cx="3381555" cy="5952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Delegate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Empire to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Mecca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7EB301F1-FEDA-47A2-86C3-EE362035B2CF}"/>
              </a:ext>
            </a:extLst>
          </p:cNvPr>
          <p:cNvSpPr/>
          <p:nvPr/>
        </p:nvSpPr>
        <p:spPr>
          <a:xfrm>
            <a:off x="232914" y="5615796"/>
            <a:ext cx="3105509" cy="862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1800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1802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03F6B495-4813-4FAD-8889-C97E2F2F0AD8}"/>
              </a:ext>
            </a:extLst>
          </p:cNvPr>
          <p:cNvCxnSpPr/>
          <p:nvPr/>
        </p:nvCxnSpPr>
        <p:spPr>
          <a:xfrm flipH="1">
            <a:off x="1759789" y="4842856"/>
            <a:ext cx="142336" cy="772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306B04F6-6B47-4283-889D-ECC9FE339B55}"/>
              </a:ext>
            </a:extLst>
          </p:cNvPr>
          <p:cNvCxnSpPr>
            <a:endCxn id="14" idx="0"/>
          </p:cNvCxnSpPr>
          <p:nvPr/>
        </p:nvCxnSpPr>
        <p:spPr>
          <a:xfrm>
            <a:off x="5818516" y="2415396"/>
            <a:ext cx="21567" cy="418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6D8450E3-1A84-4243-AE8A-E344B0C2D8FD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5835768" y="3429000"/>
            <a:ext cx="4315" cy="319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5851F436-31FB-4132-8AB8-872CBFA63937}"/>
              </a:ext>
            </a:extLst>
          </p:cNvPr>
          <p:cNvCxnSpPr/>
          <p:nvPr/>
        </p:nvCxnSpPr>
        <p:spPr>
          <a:xfrm>
            <a:off x="5829299" y="4362809"/>
            <a:ext cx="6469" cy="338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AD57E1C3-FE31-479A-AA27-30CB0B2E4BA5}"/>
              </a:ext>
            </a:extLst>
          </p:cNvPr>
          <p:cNvCxnSpPr>
            <a:stCxn id="16" idx="2"/>
          </p:cNvCxnSpPr>
          <p:nvPr/>
        </p:nvCxnSpPr>
        <p:spPr>
          <a:xfrm>
            <a:off x="5887528" y="5318186"/>
            <a:ext cx="0" cy="297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B74D654A-B3F2-418C-8FC9-81576D5F19FF}"/>
              </a:ext>
            </a:extLst>
          </p:cNvPr>
          <p:cNvCxnSpPr>
            <a:stCxn id="17" idx="1"/>
          </p:cNvCxnSpPr>
          <p:nvPr/>
        </p:nvCxnSpPr>
        <p:spPr>
          <a:xfrm flipH="1">
            <a:off x="3338423" y="5913407"/>
            <a:ext cx="966157" cy="133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id="{8651A601-C238-4F27-977F-DCAB497DBB36}"/>
              </a:ext>
            </a:extLst>
          </p:cNvPr>
          <p:cNvSpPr/>
          <p:nvPr/>
        </p:nvSpPr>
        <p:spPr>
          <a:xfrm>
            <a:off x="8376249" y="4641010"/>
            <a:ext cx="3282351" cy="9747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1793</a:t>
            </a:r>
          </a:p>
        </p:txBody>
      </p:sp>
      <p:cxnSp>
        <p:nvCxnSpPr>
          <p:cNvPr id="3073" name="Ravni poveznik sa strelicom 3072">
            <a:extLst>
              <a:ext uri="{FF2B5EF4-FFF2-40B4-BE49-F238E27FC236}">
                <a16:creationId xmlns:a16="http://schemas.microsoft.com/office/drawing/2014/main" id="{1327CE4E-FCC8-4235-B2CB-D79B9F19014A}"/>
              </a:ext>
            </a:extLst>
          </p:cNvPr>
          <p:cNvCxnSpPr/>
          <p:nvPr/>
        </p:nvCxnSpPr>
        <p:spPr>
          <a:xfrm>
            <a:off x="7418715" y="4088921"/>
            <a:ext cx="2380893" cy="552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1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fiz Ahmed Agha Library, Rhodes | DestiMap | Destinations On Map">
            <a:extLst>
              <a:ext uri="{FF2B5EF4-FFF2-40B4-BE49-F238E27FC236}">
                <a16:creationId xmlns:a16="http://schemas.microsoft.com/office/drawing/2014/main" id="{6F66103F-C810-4DBF-8F61-67913BF5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97"/>
            <a:ext cx="12192000" cy="68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4F49452-2F69-477F-80C4-C736E5EA5FBC}"/>
              </a:ext>
            </a:extLst>
          </p:cNvPr>
          <p:cNvSpPr/>
          <p:nvPr/>
        </p:nvSpPr>
        <p:spPr>
          <a:xfrm>
            <a:off x="7591245" y="396815"/>
            <a:ext cx="4252823" cy="1207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THE LIBRARY’S CONTENTS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0E5F8AE-636E-43A2-B326-21F3C8D27AFF}"/>
              </a:ext>
            </a:extLst>
          </p:cNvPr>
          <p:cNvSpPr/>
          <p:nvPr/>
        </p:nvSpPr>
        <p:spPr>
          <a:xfrm>
            <a:off x="3214778" y="191400"/>
            <a:ext cx="2881222" cy="655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1200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manuscripts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D5D0DE7-5B81-40C8-830F-1B9EFE10175D}"/>
              </a:ext>
            </a:extLst>
          </p:cNvPr>
          <p:cNvSpPr/>
          <p:nvPr/>
        </p:nvSpPr>
        <p:spPr>
          <a:xfrm>
            <a:off x="4136365" y="2895240"/>
            <a:ext cx="2596551" cy="560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Koran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1540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A3BD0A3-A2C9-4985-8EAF-0112C11FF30D}"/>
              </a:ext>
            </a:extLst>
          </p:cNvPr>
          <p:cNvSpPr/>
          <p:nvPr/>
        </p:nvSpPr>
        <p:spPr>
          <a:xfrm>
            <a:off x="7686137" y="2958860"/>
            <a:ext cx="4157932" cy="586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Turkish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siege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1522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8EFE343-E68E-43AF-A2A9-837FF825C2F6}"/>
              </a:ext>
            </a:extLst>
          </p:cNvPr>
          <p:cNvSpPr/>
          <p:nvPr/>
        </p:nvSpPr>
        <p:spPr>
          <a:xfrm>
            <a:off x="2320505" y="1518249"/>
            <a:ext cx="3398807" cy="655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maps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pictures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Rhodes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EC162E41-B890-4A03-84C9-997FF8FEE75E}"/>
              </a:ext>
            </a:extLst>
          </p:cNvPr>
          <p:cNvCxnSpPr/>
          <p:nvPr/>
        </p:nvCxnSpPr>
        <p:spPr>
          <a:xfrm flipH="1" flipV="1">
            <a:off x="6096000" y="483079"/>
            <a:ext cx="1495245" cy="363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5917B7B9-ECED-46CD-9CB3-2E7FB8791025}"/>
              </a:ext>
            </a:extLst>
          </p:cNvPr>
          <p:cNvCxnSpPr/>
          <p:nvPr/>
        </p:nvCxnSpPr>
        <p:spPr>
          <a:xfrm flipH="1">
            <a:off x="5719312" y="1431985"/>
            <a:ext cx="1871933" cy="396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0426CF68-90D0-42D1-BA55-2213116F577D}"/>
              </a:ext>
            </a:extLst>
          </p:cNvPr>
          <p:cNvCxnSpPr>
            <a:endCxn id="6" idx="0"/>
          </p:cNvCxnSpPr>
          <p:nvPr/>
        </p:nvCxnSpPr>
        <p:spPr>
          <a:xfrm flipH="1">
            <a:off x="5434641" y="1604513"/>
            <a:ext cx="2251496" cy="1290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EE196C7-45A2-4FB4-9E2E-6EC1F1F21F5F}"/>
              </a:ext>
            </a:extLst>
          </p:cNvPr>
          <p:cNvCxnSpPr/>
          <p:nvPr/>
        </p:nvCxnSpPr>
        <p:spPr>
          <a:xfrm>
            <a:off x="2206951" y="4180725"/>
            <a:ext cx="0" cy="357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3ACAF167-A24D-4185-B6BB-B9AFDD0D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6" y="2576212"/>
            <a:ext cx="3023505" cy="19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83CB03A-FA48-4675-998D-73FD080E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00" y="4287204"/>
            <a:ext cx="3235594" cy="22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4D80542-3A3F-4EBC-AA4B-8CFDBD17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42" y="4088922"/>
            <a:ext cx="3455578" cy="22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96C45C3B-6149-4FA0-9E85-C566CD899B2D}"/>
              </a:ext>
            </a:extLst>
          </p:cNvPr>
          <p:cNvCxnSpPr/>
          <p:nvPr/>
        </p:nvCxnSpPr>
        <p:spPr>
          <a:xfrm>
            <a:off x="9721970" y="1604513"/>
            <a:ext cx="0" cy="1354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8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68C8511-3791-4188-B64F-BF3568258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2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6D2B2F-67A6-4B22-A90D-5A05A1EBC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endParaRPr lang="hr-HR" sz="8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D2B606-97EA-4A3A-A4CC-69C64B4BE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4E85F84-C971-4FAB-AAF6-C41E3468F35E}"/>
              </a:ext>
            </a:extLst>
          </p:cNvPr>
          <p:cNvSpPr/>
          <p:nvPr/>
        </p:nvSpPr>
        <p:spPr>
          <a:xfrm>
            <a:off x="724619" y="301924"/>
            <a:ext cx="10895162" cy="112143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hr-HR" sz="4400" b="1" u="sng" kern="0" dirty="0">
                <a:solidFill>
                  <a:srgbClr val="ED7D31"/>
                </a:solidFill>
              </a:rPr>
              <a:t>MOSQUE OF SULEIMAN</a:t>
            </a:r>
            <a:endParaRPr kumimoji="0" lang="hr-HR" sz="4400" b="1" i="0" u="sng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6180C461-B378-4AEA-98E9-605A3A472C20}"/>
              </a:ext>
            </a:extLst>
          </p:cNvPr>
          <p:cNvSpPr/>
          <p:nvPr/>
        </p:nvSpPr>
        <p:spPr>
          <a:xfrm>
            <a:off x="381682" y="415506"/>
            <a:ext cx="4252823" cy="120769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b="1" kern="0" dirty="0">
                <a:solidFill>
                  <a:srgbClr val="ED7D31"/>
                </a:solidFill>
              </a:rPr>
              <a:t>SULEYMANIYE MOSQUE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FED44EA-4258-4A78-A2A3-917B8C8B494E}"/>
              </a:ext>
            </a:extLst>
          </p:cNvPr>
          <p:cNvSpPr/>
          <p:nvPr/>
        </p:nvSpPr>
        <p:spPr>
          <a:xfrm>
            <a:off x="7101840" y="756800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Built</a:t>
            </a:r>
            <a:r>
              <a:rPr kumimoji="0" lang="hr-HR" sz="1800" b="0" i="0" u="none" strike="noStrike" kern="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1522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01F927D-7906-4868-8993-DAB03A31D59F}"/>
              </a:ext>
            </a:extLst>
          </p:cNvPr>
          <p:cNvSpPr/>
          <p:nvPr/>
        </p:nvSpPr>
        <p:spPr>
          <a:xfrm>
            <a:off x="381682" y="2905252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Named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after</a:t>
            </a:r>
            <a:r>
              <a:rPr lang="hr-HR" kern="0" dirty="0">
                <a:solidFill>
                  <a:srgbClr val="ED7D31"/>
                </a:solidFill>
              </a:rPr>
              <a:t> Sultan </a:t>
            </a:r>
            <a:r>
              <a:rPr lang="hr-HR" kern="0" dirty="0" err="1">
                <a:solidFill>
                  <a:srgbClr val="ED7D31"/>
                </a:solidFill>
              </a:rPr>
              <a:t>Suleiman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5460E78-AFCA-40F1-B4FC-C32FA8BC9374}"/>
              </a:ext>
            </a:extLst>
          </p:cNvPr>
          <p:cNvSpPr/>
          <p:nvPr/>
        </p:nvSpPr>
        <p:spPr>
          <a:xfrm>
            <a:off x="7101840" y="2905252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>
                <a:solidFill>
                  <a:srgbClr val="ED7D31"/>
                </a:solidFill>
              </a:rPr>
              <a:t>T</a:t>
            </a:r>
            <a:r>
              <a:rPr lang="en-US" kern="0" dirty="0">
                <a:solidFill>
                  <a:srgbClr val="ED7D31"/>
                </a:solidFill>
              </a:rPr>
              <a:t>he first mosque in the town of Rhodes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89DE71A7-15E1-438B-A515-8C5F41CD9F5C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634505" y="1019355"/>
            <a:ext cx="2467335" cy="129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4F7D0C5E-2F3B-4E47-AE93-3EB5370AA610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1813667" y="1623204"/>
            <a:ext cx="694427" cy="128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CA6FADA9-FDE8-4371-8D1F-DC8CB0832779}"/>
              </a:ext>
            </a:extLst>
          </p:cNvPr>
          <p:cNvCxnSpPr>
            <a:endCxn id="8" idx="1"/>
          </p:cNvCxnSpPr>
          <p:nvPr/>
        </p:nvCxnSpPr>
        <p:spPr>
          <a:xfrm>
            <a:off x="4511040" y="1623204"/>
            <a:ext cx="2590800" cy="167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3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1454B40-CF6A-4C66-A8C0-07BC251E1BB0}"/>
              </a:ext>
            </a:extLst>
          </p:cNvPr>
          <p:cNvSpPr/>
          <p:nvPr/>
        </p:nvSpPr>
        <p:spPr>
          <a:xfrm>
            <a:off x="4664015" y="381122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>
                <a:solidFill>
                  <a:srgbClr val="ED7D31"/>
                </a:solidFill>
              </a:rPr>
              <a:t>Rose </a:t>
            </a:r>
            <a:r>
              <a:rPr lang="hr-HR" kern="0" dirty="0" err="1">
                <a:solidFill>
                  <a:srgbClr val="ED7D31"/>
                </a:solidFill>
              </a:rPr>
              <a:t>colored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stone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exterior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F8A8D34-9D95-44B3-84E0-357B8111F076}"/>
              </a:ext>
            </a:extLst>
          </p:cNvPr>
          <p:cNvSpPr/>
          <p:nvPr/>
        </p:nvSpPr>
        <p:spPr>
          <a:xfrm>
            <a:off x="7527985" y="1161364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Arcade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belonged</a:t>
            </a:r>
            <a:r>
              <a:rPr lang="hr-HR" kern="0" dirty="0">
                <a:solidFill>
                  <a:srgbClr val="ED7D31"/>
                </a:solidFill>
              </a:rPr>
              <a:t> to </a:t>
            </a:r>
            <a:r>
              <a:rPr lang="hr-HR" kern="0" dirty="0" err="1">
                <a:solidFill>
                  <a:srgbClr val="ED7D31"/>
                </a:solidFill>
              </a:rPr>
              <a:t>the</a:t>
            </a:r>
            <a:r>
              <a:rPr lang="hr-HR" kern="0" dirty="0">
                <a:solidFill>
                  <a:srgbClr val="ED7D31"/>
                </a:solidFill>
              </a:rPr>
              <a:t> Christian </a:t>
            </a:r>
            <a:r>
              <a:rPr lang="hr-HR" kern="0" dirty="0" err="1">
                <a:solidFill>
                  <a:srgbClr val="ED7D31"/>
                </a:solidFill>
              </a:rPr>
              <a:t>church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BBF641E-6D8C-4882-ACA4-0EDBD1B80FF2}"/>
              </a:ext>
            </a:extLst>
          </p:cNvPr>
          <p:cNvSpPr/>
          <p:nvPr/>
        </p:nvSpPr>
        <p:spPr>
          <a:xfrm>
            <a:off x="1800045" y="1161364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Reconstructed</a:t>
            </a:r>
            <a:r>
              <a:rPr lang="hr-HR" kern="0" dirty="0">
                <a:solidFill>
                  <a:srgbClr val="ED7D31"/>
                </a:solidFill>
              </a:rPr>
              <a:t>- 1808</a:t>
            </a:r>
          </a:p>
        </p:txBody>
      </p:sp>
    </p:spTree>
    <p:extLst>
      <p:ext uri="{BB962C8B-B14F-4D97-AF65-F5344CB8AC3E}">
        <p14:creationId xmlns:p14="http://schemas.microsoft.com/office/powerpoint/2010/main" val="274512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uleymaniye Mosque (Rhodes) - Wikiwand"/>
          <p:cNvSpPr>
            <a:spLocks noChangeAspect="1" noChangeArrowheads="1"/>
          </p:cNvSpPr>
          <p:nvPr/>
        </p:nvSpPr>
        <p:spPr bwMode="auto">
          <a:xfrm>
            <a:off x="155574" y="-144463"/>
            <a:ext cx="4348459" cy="43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2FAE535-F530-49E9-9E3F-1FA95B22AD55}"/>
              </a:ext>
            </a:extLst>
          </p:cNvPr>
          <p:cNvSpPr/>
          <p:nvPr/>
        </p:nvSpPr>
        <p:spPr>
          <a:xfrm>
            <a:off x="5156310" y="60981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Currently</a:t>
            </a:r>
            <a:r>
              <a:rPr lang="hr-HR" kern="0" dirty="0">
                <a:solidFill>
                  <a:srgbClr val="ED7D31"/>
                </a:solidFill>
              </a:rPr>
              <a:t>- </a:t>
            </a:r>
            <a:r>
              <a:rPr lang="hr-HR" kern="0" dirty="0" err="1">
                <a:solidFill>
                  <a:srgbClr val="ED7D31"/>
                </a:solidFill>
              </a:rPr>
              <a:t>museum</a:t>
            </a:r>
            <a:endParaRPr lang="hr-HR" kern="0" dirty="0">
              <a:solidFill>
                <a:srgbClr val="ED7D31"/>
              </a:solidFill>
            </a:endParaRP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A41838E-FDEC-4F64-AC21-86D77B0121AF}"/>
              </a:ext>
            </a:extLst>
          </p:cNvPr>
          <p:cNvSpPr/>
          <p:nvPr/>
        </p:nvSpPr>
        <p:spPr>
          <a:xfrm>
            <a:off x="1640063" y="609816"/>
            <a:ext cx="2863970" cy="7850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hr-HR" kern="0" dirty="0" err="1">
                <a:solidFill>
                  <a:srgbClr val="ED7D31"/>
                </a:solidFill>
              </a:rPr>
              <a:t>Honorary</a:t>
            </a:r>
            <a:r>
              <a:rPr lang="hr-HR" kern="0" dirty="0">
                <a:solidFill>
                  <a:srgbClr val="ED7D31"/>
                </a:solidFill>
              </a:rPr>
              <a:t> </a:t>
            </a:r>
            <a:r>
              <a:rPr lang="hr-HR" kern="0" dirty="0" err="1">
                <a:solidFill>
                  <a:srgbClr val="ED7D31"/>
                </a:solidFill>
              </a:rPr>
              <a:t>distinction</a:t>
            </a:r>
            <a:r>
              <a:rPr lang="hr-HR" kern="0" dirty="0">
                <a:solidFill>
                  <a:srgbClr val="ED7D31"/>
                </a:solidFill>
              </a:rPr>
              <a:t> in 2006</a:t>
            </a:r>
          </a:p>
        </p:txBody>
      </p:sp>
    </p:spTree>
    <p:extLst>
      <p:ext uri="{BB962C8B-B14F-4D97-AF65-F5344CB8AC3E}">
        <p14:creationId xmlns:p14="http://schemas.microsoft.com/office/powerpoint/2010/main" val="303244936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233</Words>
  <Application>Microsoft Office PowerPoint</Application>
  <PresentationFormat>Široki zaslon</PresentationFormat>
  <Paragraphs>55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1_Tema sustava Office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OTTOMANS ON RODHES</dc:title>
  <dc:creator>Hrvoje Belinić</dc:creator>
  <cp:lastModifiedBy>Hrvoje Belinić</cp:lastModifiedBy>
  <cp:revision>4</cp:revision>
  <dcterms:created xsi:type="dcterms:W3CDTF">2022-04-26T16:18:22Z</dcterms:created>
  <dcterms:modified xsi:type="dcterms:W3CDTF">2022-04-27T14:24:14Z</dcterms:modified>
</cp:coreProperties>
</file>