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63" r:id="rId3"/>
    <p:sldId id="264" r:id="rId4"/>
    <p:sldId id="265" r:id="rId5"/>
    <p:sldId id="267" r:id="rId6"/>
    <p:sldId id="268" r:id="rId7"/>
    <p:sldId id="262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5" d="100"/>
          <a:sy n="55" d="100"/>
        </p:scale>
        <p:origin x="-222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67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3/19/2017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86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3/19/2017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403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3/19/2017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27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54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3/19/2017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50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3/19/2017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47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3/19/2017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47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3/19/2017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60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3/19/2017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24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3/19/2017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672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09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LEARNING LANGUAGES ABROAD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10718292" cy="1645920"/>
          </a:xfrm>
        </p:spPr>
        <p:txBody>
          <a:bodyPr/>
          <a:lstStyle/>
          <a:p>
            <a:pPr algn="ctr"/>
            <a:r>
              <a:rPr lang="en-GB" dirty="0" smtClean="0"/>
              <a:t>Erasmus+ 5.3.-11.3.2017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598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uora nuoliyhdysviiva 5"/>
          <p:cNvCxnSpPr/>
          <p:nvPr/>
        </p:nvCxnSpPr>
        <p:spPr>
          <a:xfrm>
            <a:off x="464234" y="3151163"/>
            <a:ext cx="11310425" cy="14067"/>
          </a:xfrm>
          <a:prstGeom prst="straightConnector1">
            <a:avLst/>
          </a:prstGeom>
          <a:ln w="539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aotsikko 2"/>
          <p:cNvSpPr>
            <a:spLocks noGrp="1"/>
          </p:cNvSpPr>
          <p:nvPr>
            <p:ph type="subTitle" idx="1"/>
          </p:nvPr>
        </p:nvSpPr>
        <p:spPr>
          <a:xfrm>
            <a:off x="0" y="3319334"/>
            <a:ext cx="1589649" cy="815290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/>
              <a:t>Easy</a:t>
            </a:r>
            <a:endParaRPr lang="en-GB" sz="2800" dirty="0"/>
          </a:p>
        </p:txBody>
      </p:sp>
      <p:sp>
        <p:nvSpPr>
          <p:cNvPr id="13" name="Alaotsikko 2"/>
          <p:cNvSpPr txBox="1">
            <a:spLocks/>
          </p:cNvSpPr>
          <p:nvPr/>
        </p:nvSpPr>
        <p:spPr>
          <a:xfrm>
            <a:off x="10602351" y="3347471"/>
            <a:ext cx="1589649" cy="815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 smtClean="0"/>
              <a:t>Hard</a:t>
            </a:r>
            <a:endParaRPr lang="en-GB" sz="2800" dirty="0"/>
          </a:p>
        </p:txBody>
      </p:sp>
      <p:cxnSp>
        <p:nvCxnSpPr>
          <p:cNvPr id="15" name="Suora yhdysviiva 14"/>
          <p:cNvCxnSpPr/>
          <p:nvPr/>
        </p:nvCxnSpPr>
        <p:spPr>
          <a:xfrm>
            <a:off x="2293034" y="2953576"/>
            <a:ext cx="0" cy="423307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/>
        </p:nvCxnSpPr>
        <p:spPr>
          <a:xfrm>
            <a:off x="4597791" y="2953574"/>
            <a:ext cx="0" cy="423307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17"/>
          <p:cNvCxnSpPr/>
          <p:nvPr/>
        </p:nvCxnSpPr>
        <p:spPr>
          <a:xfrm>
            <a:off x="6902548" y="2953574"/>
            <a:ext cx="0" cy="423307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yhdysviiva 18"/>
          <p:cNvCxnSpPr/>
          <p:nvPr/>
        </p:nvCxnSpPr>
        <p:spPr>
          <a:xfrm>
            <a:off x="9446455" y="2953574"/>
            <a:ext cx="0" cy="423307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laotsikko 2"/>
          <p:cNvSpPr txBox="1">
            <a:spLocks/>
          </p:cNvSpPr>
          <p:nvPr/>
        </p:nvSpPr>
        <p:spPr>
          <a:xfrm>
            <a:off x="523576" y="964894"/>
            <a:ext cx="4297680" cy="1988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 smtClean="0"/>
              <a:t>SHORT EXCHANGES</a:t>
            </a:r>
          </a:p>
          <a:p>
            <a:pPr marL="457200" indent="-457200">
              <a:buFontTx/>
              <a:buChar char="-"/>
            </a:pPr>
            <a:r>
              <a:rPr lang="en-GB" sz="2400" dirty="0" smtClean="0">
                <a:latin typeface="+mn-lt"/>
              </a:rPr>
              <a:t>School projects (Erasmus+)</a:t>
            </a:r>
          </a:p>
          <a:p>
            <a:pPr marL="457200" indent="-457200">
              <a:buFontTx/>
              <a:buChar char="-"/>
            </a:pPr>
            <a:r>
              <a:rPr lang="en-GB" sz="2400" dirty="0" smtClean="0">
                <a:latin typeface="+mn-lt"/>
              </a:rPr>
              <a:t>Language courses (EF, STS)</a:t>
            </a: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n-lt"/>
              </a:rPr>
              <a:t>Voluntary work (EVS)</a:t>
            </a:r>
          </a:p>
          <a:p>
            <a:endParaRPr lang="en-GB" sz="2400" dirty="0" smtClean="0">
              <a:latin typeface="+mn-lt"/>
            </a:endParaRPr>
          </a:p>
          <a:p>
            <a:pPr marL="457200" indent="-457200">
              <a:buFontTx/>
              <a:buChar char="-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021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uora nuoliyhdysviiva 5"/>
          <p:cNvCxnSpPr/>
          <p:nvPr/>
        </p:nvCxnSpPr>
        <p:spPr>
          <a:xfrm>
            <a:off x="464234" y="3151163"/>
            <a:ext cx="11310425" cy="14067"/>
          </a:xfrm>
          <a:prstGeom prst="straightConnector1">
            <a:avLst/>
          </a:prstGeom>
          <a:ln w="539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aotsikko 2"/>
          <p:cNvSpPr>
            <a:spLocks noGrp="1"/>
          </p:cNvSpPr>
          <p:nvPr>
            <p:ph type="subTitle" idx="1"/>
          </p:nvPr>
        </p:nvSpPr>
        <p:spPr>
          <a:xfrm>
            <a:off x="0" y="3319334"/>
            <a:ext cx="1589649" cy="815290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/>
              <a:t>Easy</a:t>
            </a:r>
            <a:endParaRPr lang="en-GB" sz="2800" dirty="0"/>
          </a:p>
        </p:txBody>
      </p:sp>
      <p:sp>
        <p:nvSpPr>
          <p:cNvPr id="13" name="Alaotsikko 2"/>
          <p:cNvSpPr txBox="1">
            <a:spLocks/>
          </p:cNvSpPr>
          <p:nvPr/>
        </p:nvSpPr>
        <p:spPr>
          <a:xfrm>
            <a:off x="10602351" y="3347471"/>
            <a:ext cx="1589649" cy="815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 smtClean="0"/>
              <a:t>Hard</a:t>
            </a:r>
            <a:endParaRPr lang="en-GB" sz="2800" dirty="0"/>
          </a:p>
        </p:txBody>
      </p:sp>
      <p:cxnSp>
        <p:nvCxnSpPr>
          <p:cNvPr id="15" name="Suora yhdysviiva 14"/>
          <p:cNvCxnSpPr/>
          <p:nvPr/>
        </p:nvCxnSpPr>
        <p:spPr>
          <a:xfrm>
            <a:off x="2293034" y="2953576"/>
            <a:ext cx="0" cy="423307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/>
        </p:nvCxnSpPr>
        <p:spPr>
          <a:xfrm>
            <a:off x="4597791" y="2953574"/>
            <a:ext cx="0" cy="423307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17"/>
          <p:cNvCxnSpPr/>
          <p:nvPr/>
        </p:nvCxnSpPr>
        <p:spPr>
          <a:xfrm>
            <a:off x="6902548" y="2953574"/>
            <a:ext cx="0" cy="423307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yhdysviiva 18"/>
          <p:cNvCxnSpPr/>
          <p:nvPr/>
        </p:nvCxnSpPr>
        <p:spPr>
          <a:xfrm>
            <a:off x="9446455" y="2953574"/>
            <a:ext cx="0" cy="423307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laotsikko 2"/>
          <p:cNvSpPr txBox="1">
            <a:spLocks/>
          </p:cNvSpPr>
          <p:nvPr/>
        </p:nvSpPr>
        <p:spPr>
          <a:xfrm>
            <a:off x="523576" y="964894"/>
            <a:ext cx="4297680" cy="1988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 smtClean="0"/>
              <a:t>SHORT EXCHANGES</a:t>
            </a:r>
          </a:p>
          <a:p>
            <a:pPr marL="457200" indent="-457200">
              <a:buFontTx/>
              <a:buChar char="-"/>
            </a:pPr>
            <a:r>
              <a:rPr lang="en-GB" sz="2400" dirty="0" smtClean="0">
                <a:latin typeface="+mn-lt"/>
              </a:rPr>
              <a:t>School projects (Erasmus+)</a:t>
            </a:r>
          </a:p>
          <a:p>
            <a:pPr marL="457200" indent="-457200">
              <a:buFontTx/>
              <a:buChar char="-"/>
            </a:pPr>
            <a:r>
              <a:rPr lang="en-GB" sz="2400" dirty="0" smtClean="0">
                <a:latin typeface="+mn-lt"/>
              </a:rPr>
              <a:t>Language courses (EF, STS)</a:t>
            </a: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n-lt"/>
              </a:rPr>
              <a:t>Voluntary work (EVS)</a:t>
            </a:r>
          </a:p>
          <a:p>
            <a:endParaRPr lang="en-GB" sz="2400" dirty="0" smtClean="0">
              <a:latin typeface="+mn-lt"/>
            </a:endParaRPr>
          </a:p>
          <a:p>
            <a:pPr marL="457200" indent="-457200">
              <a:buFontTx/>
              <a:buChar char="-"/>
            </a:pPr>
            <a:endParaRPr lang="en-GB" sz="2800" dirty="0"/>
          </a:p>
        </p:txBody>
      </p:sp>
      <p:sp>
        <p:nvSpPr>
          <p:cNvPr id="22" name="Alaotsikko 2"/>
          <p:cNvSpPr txBox="1">
            <a:spLocks/>
          </p:cNvSpPr>
          <p:nvPr/>
        </p:nvSpPr>
        <p:spPr>
          <a:xfrm>
            <a:off x="2448951" y="3548035"/>
            <a:ext cx="4297680" cy="2458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 smtClean="0"/>
              <a:t>LONG EXCHANGES</a:t>
            </a: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n-lt"/>
              </a:rPr>
              <a:t>Exchange year (ASSE, EF)</a:t>
            </a:r>
          </a:p>
          <a:p>
            <a:pPr marL="342900" indent="-342900">
              <a:buFontTx/>
              <a:buChar char="-"/>
            </a:pPr>
            <a:r>
              <a:rPr lang="en-GB" sz="2400" dirty="0"/>
              <a:t>Au pair (aupairworld.com,</a:t>
            </a:r>
          </a:p>
          <a:p>
            <a:r>
              <a:rPr lang="en-GB" sz="2400" dirty="0"/>
              <a:t>     findaupair.com)</a:t>
            </a:r>
          </a:p>
          <a:p>
            <a:pPr marL="342900" indent="-342900">
              <a:buFontTx/>
              <a:buChar char="-"/>
            </a:pPr>
            <a:endParaRPr lang="en-GB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493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uora nuoliyhdysviiva 5"/>
          <p:cNvCxnSpPr/>
          <p:nvPr/>
        </p:nvCxnSpPr>
        <p:spPr>
          <a:xfrm>
            <a:off x="464234" y="3151163"/>
            <a:ext cx="11310425" cy="14067"/>
          </a:xfrm>
          <a:prstGeom prst="straightConnector1">
            <a:avLst/>
          </a:prstGeom>
          <a:ln w="539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aotsikko 2"/>
          <p:cNvSpPr>
            <a:spLocks noGrp="1"/>
          </p:cNvSpPr>
          <p:nvPr>
            <p:ph type="subTitle" idx="1"/>
          </p:nvPr>
        </p:nvSpPr>
        <p:spPr>
          <a:xfrm>
            <a:off x="0" y="3319334"/>
            <a:ext cx="1589649" cy="815290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/>
              <a:t>Easy</a:t>
            </a:r>
            <a:endParaRPr lang="en-GB" sz="2800" dirty="0"/>
          </a:p>
        </p:txBody>
      </p:sp>
      <p:sp>
        <p:nvSpPr>
          <p:cNvPr id="13" name="Alaotsikko 2"/>
          <p:cNvSpPr txBox="1">
            <a:spLocks/>
          </p:cNvSpPr>
          <p:nvPr/>
        </p:nvSpPr>
        <p:spPr>
          <a:xfrm>
            <a:off x="10602351" y="3347471"/>
            <a:ext cx="1589649" cy="815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 smtClean="0"/>
              <a:t>Hard</a:t>
            </a:r>
            <a:endParaRPr lang="en-GB" sz="2800" dirty="0"/>
          </a:p>
        </p:txBody>
      </p:sp>
      <p:cxnSp>
        <p:nvCxnSpPr>
          <p:cNvPr id="15" name="Suora yhdysviiva 14"/>
          <p:cNvCxnSpPr/>
          <p:nvPr/>
        </p:nvCxnSpPr>
        <p:spPr>
          <a:xfrm>
            <a:off x="2293034" y="2953576"/>
            <a:ext cx="0" cy="423307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/>
        </p:nvCxnSpPr>
        <p:spPr>
          <a:xfrm>
            <a:off x="4597791" y="2953574"/>
            <a:ext cx="0" cy="423307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17"/>
          <p:cNvCxnSpPr/>
          <p:nvPr/>
        </p:nvCxnSpPr>
        <p:spPr>
          <a:xfrm>
            <a:off x="6902548" y="2953574"/>
            <a:ext cx="0" cy="423307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yhdysviiva 18"/>
          <p:cNvCxnSpPr/>
          <p:nvPr/>
        </p:nvCxnSpPr>
        <p:spPr>
          <a:xfrm>
            <a:off x="9446455" y="2953574"/>
            <a:ext cx="0" cy="423307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laotsikko 2"/>
          <p:cNvSpPr txBox="1">
            <a:spLocks/>
          </p:cNvSpPr>
          <p:nvPr/>
        </p:nvSpPr>
        <p:spPr>
          <a:xfrm>
            <a:off x="523576" y="964894"/>
            <a:ext cx="4297680" cy="1988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 smtClean="0"/>
              <a:t>SHORT EXCHANGES</a:t>
            </a:r>
          </a:p>
          <a:p>
            <a:pPr marL="457200" indent="-457200">
              <a:buFontTx/>
              <a:buChar char="-"/>
            </a:pPr>
            <a:r>
              <a:rPr lang="en-GB" sz="2400" dirty="0" smtClean="0">
                <a:latin typeface="+mn-lt"/>
              </a:rPr>
              <a:t>School projects (Erasmus+)</a:t>
            </a:r>
          </a:p>
          <a:p>
            <a:pPr marL="457200" indent="-457200">
              <a:buFontTx/>
              <a:buChar char="-"/>
            </a:pPr>
            <a:r>
              <a:rPr lang="en-GB" sz="2400" dirty="0" smtClean="0">
                <a:latin typeface="+mn-lt"/>
              </a:rPr>
              <a:t>Language courses (EF, STS)</a:t>
            </a: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n-lt"/>
              </a:rPr>
              <a:t>Voluntary work (EVS)</a:t>
            </a:r>
          </a:p>
          <a:p>
            <a:endParaRPr lang="en-GB" sz="2400" dirty="0" smtClean="0">
              <a:latin typeface="+mn-lt"/>
            </a:endParaRPr>
          </a:p>
          <a:p>
            <a:pPr marL="457200" indent="-457200">
              <a:buFontTx/>
              <a:buChar char="-"/>
            </a:pPr>
            <a:endParaRPr lang="en-GB" sz="2800" dirty="0"/>
          </a:p>
        </p:txBody>
      </p:sp>
      <p:sp>
        <p:nvSpPr>
          <p:cNvPr id="22" name="Alaotsikko 2"/>
          <p:cNvSpPr txBox="1">
            <a:spLocks/>
          </p:cNvSpPr>
          <p:nvPr/>
        </p:nvSpPr>
        <p:spPr>
          <a:xfrm>
            <a:off x="2448951" y="3548035"/>
            <a:ext cx="4297680" cy="2458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 smtClean="0"/>
              <a:t>LONG EXCHANGES</a:t>
            </a: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n-lt"/>
              </a:rPr>
              <a:t>Exchange year (ASSE, EF)</a:t>
            </a:r>
          </a:p>
          <a:p>
            <a:pPr marL="342900" indent="-342900">
              <a:buFontTx/>
              <a:buChar char="-"/>
            </a:pPr>
            <a:r>
              <a:rPr lang="en-GB" sz="2400" dirty="0"/>
              <a:t>Au pair (aupairworld.com,</a:t>
            </a:r>
          </a:p>
          <a:p>
            <a:r>
              <a:rPr lang="en-GB" sz="2400" dirty="0"/>
              <a:t>     findaupair.com)</a:t>
            </a:r>
          </a:p>
          <a:p>
            <a:pPr marL="342900" indent="-342900">
              <a:buFontTx/>
              <a:buChar char="-"/>
            </a:pPr>
            <a:endParaRPr lang="en-GB" sz="2400" dirty="0" smtClean="0">
              <a:latin typeface="+mn-lt"/>
            </a:endParaRPr>
          </a:p>
        </p:txBody>
      </p:sp>
      <p:sp>
        <p:nvSpPr>
          <p:cNvPr id="23" name="Alaotsikko 2"/>
          <p:cNvSpPr txBox="1">
            <a:spLocks/>
          </p:cNvSpPr>
          <p:nvPr/>
        </p:nvSpPr>
        <p:spPr>
          <a:xfrm>
            <a:off x="5148775" y="1721032"/>
            <a:ext cx="4297680" cy="1116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 smtClean="0"/>
              <a:t>STUDYING</a:t>
            </a:r>
          </a:p>
          <a:p>
            <a:r>
              <a:rPr lang="en-GB" sz="2400" dirty="0">
                <a:latin typeface="+mn-lt"/>
              </a:rPr>
              <a:t> </a:t>
            </a:r>
            <a:r>
              <a:rPr lang="en-GB" sz="2400" dirty="0" smtClean="0">
                <a:latin typeface="+mn-lt"/>
              </a:rPr>
              <a:t>       -    Universities</a:t>
            </a:r>
          </a:p>
          <a:p>
            <a:pPr marL="457200" indent="-457200">
              <a:buFontTx/>
              <a:buChar char="-"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30539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uora nuoliyhdysviiva 5"/>
          <p:cNvCxnSpPr/>
          <p:nvPr/>
        </p:nvCxnSpPr>
        <p:spPr>
          <a:xfrm>
            <a:off x="464234" y="3151163"/>
            <a:ext cx="11310425" cy="14067"/>
          </a:xfrm>
          <a:prstGeom prst="straightConnector1">
            <a:avLst/>
          </a:prstGeom>
          <a:ln w="539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aotsikko 2"/>
          <p:cNvSpPr>
            <a:spLocks noGrp="1"/>
          </p:cNvSpPr>
          <p:nvPr>
            <p:ph type="subTitle" idx="1"/>
          </p:nvPr>
        </p:nvSpPr>
        <p:spPr>
          <a:xfrm>
            <a:off x="0" y="3319334"/>
            <a:ext cx="1589649" cy="815290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/>
              <a:t>Easy</a:t>
            </a:r>
            <a:endParaRPr lang="en-GB" sz="2800" dirty="0"/>
          </a:p>
        </p:txBody>
      </p:sp>
      <p:sp>
        <p:nvSpPr>
          <p:cNvPr id="13" name="Alaotsikko 2"/>
          <p:cNvSpPr txBox="1">
            <a:spLocks/>
          </p:cNvSpPr>
          <p:nvPr/>
        </p:nvSpPr>
        <p:spPr>
          <a:xfrm>
            <a:off x="10602351" y="3347471"/>
            <a:ext cx="1589649" cy="815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 smtClean="0"/>
              <a:t>Hard</a:t>
            </a:r>
            <a:endParaRPr lang="en-GB" sz="2800" dirty="0"/>
          </a:p>
        </p:txBody>
      </p:sp>
      <p:cxnSp>
        <p:nvCxnSpPr>
          <p:cNvPr id="15" name="Suora yhdysviiva 14"/>
          <p:cNvCxnSpPr/>
          <p:nvPr/>
        </p:nvCxnSpPr>
        <p:spPr>
          <a:xfrm>
            <a:off x="2293034" y="2953576"/>
            <a:ext cx="0" cy="423307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/>
        </p:nvCxnSpPr>
        <p:spPr>
          <a:xfrm>
            <a:off x="4597791" y="2953574"/>
            <a:ext cx="0" cy="423307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17"/>
          <p:cNvCxnSpPr/>
          <p:nvPr/>
        </p:nvCxnSpPr>
        <p:spPr>
          <a:xfrm>
            <a:off x="6902548" y="2953574"/>
            <a:ext cx="0" cy="423307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yhdysviiva 18"/>
          <p:cNvCxnSpPr/>
          <p:nvPr/>
        </p:nvCxnSpPr>
        <p:spPr>
          <a:xfrm>
            <a:off x="9446455" y="2953574"/>
            <a:ext cx="0" cy="423307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laotsikko 2"/>
          <p:cNvSpPr txBox="1">
            <a:spLocks/>
          </p:cNvSpPr>
          <p:nvPr/>
        </p:nvSpPr>
        <p:spPr>
          <a:xfrm>
            <a:off x="523576" y="964894"/>
            <a:ext cx="4297680" cy="1988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 smtClean="0"/>
              <a:t>SHORT EXCHANGES</a:t>
            </a:r>
          </a:p>
          <a:p>
            <a:pPr marL="457200" indent="-457200">
              <a:buFontTx/>
              <a:buChar char="-"/>
            </a:pPr>
            <a:r>
              <a:rPr lang="en-GB" sz="2400" dirty="0" smtClean="0">
                <a:latin typeface="+mn-lt"/>
              </a:rPr>
              <a:t>School projects (Erasmus+)</a:t>
            </a:r>
          </a:p>
          <a:p>
            <a:pPr marL="457200" indent="-457200">
              <a:buFontTx/>
              <a:buChar char="-"/>
            </a:pPr>
            <a:r>
              <a:rPr lang="en-GB" sz="2400" dirty="0" smtClean="0">
                <a:latin typeface="+mn-lt"/>
              </a:rPr>
              <a:t>Language courses (EF, STS)</a:t>
            </a: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n-lt"/>
              </a:rPr>
              <a:t>Voluntary work (EVS)</a:t>
            </a:r>
          </a:p>
          <a:p>
            <a:endParaRPr lang="en-GB" sz="2400" dirty="0" smtClean="0">
              <a:latin typeface="+mn-lt"/>
            </a:endParaRPr>
          </a:p>
          <a:p>
            <a:pPr marL="457200" indent="-457200">
              <a:buFontTx/>
              <a:buChar char="-"/>
            </a:pPr>
            <a:endParaRPr lang="en-GB" sz="2800" dirty="0"/>
          </a:p>
        </p:txBody>
      </p:sp>
      <p:sp>
        <p:nvSpPr>
          <p:cNvPr id="22" name="Alaotsikko 2"/>
          <p:cNvSpPr txBox="1">
            <a:spLocks/>
          </p:cNvSpPr>
          <p:nvPr/>
        </p:nvSpPr>
        <p:spPr>
          <a:xfrm>
            <a:off x="2448951" y="3548035"/>
            <a:ext cx="4297680" cy="2458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 smtClean="0"/>
              <a:t>LONG EXCHANGES</a:t>
            </a: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n-lt"/>
              </a:rPr>
              <a:t>Exchange year (ASSE, EF)</a:t>
            </a:r>
          </a:p>
          <a:p>
            <a:pPr marL="342900" indent="-342900">
              <a:buFontTx/>
              <a:buChar char="-"/>
            </a:pPr>
            <a:r>
              <a:rPr lang="en-GB" sz="2400" dirty="0"/>
              <a:t>Au pair (aupairworld.com,</a:t>
            </a:r>
          </a:p>
          <a:p>
            <a:r>
              <a:rPr lang="en-GB" sz="2400" dirty="0"/>
              <a:t>     findaupair.com)</a:t>
            </a:r>
          </a:p>
          <a:p>
            <a:pPr marL="342900" indent="-342900">
              <a:buFontTx/>
              <a:buChar char="-"/>
            </a:pPr>
            <a:endParaRPr lang="en-GB" sz="2400" dirty="0" smtClean="0">
              <a:latin typeface="+mn-lt"/>
            </a:endParaRPr>
          </a:p>
        </p:txBody>
      </p:sp>
      <p:sp>
        <p:nvSpPr>
          <p:cNvPr id="23" name="Alaotsikko 2"/>
          <p:cNvSpPr txBox="1">
            <a:spLocks/>
          </p:cNvSpPr>
          <p:nvPr/>
        </p:nvSpPr>
        <p:spPr>
          <a:xfrm>
            <a:off x="5148775" y="1721032"/>
            <a:ext cx="4297680" cy="1116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 smtClean="0"/>
              <a:t>STUDYING</a:t>
            </a:r>
          </a:p>
          <a:p>
            <a:r>
              <a:rPr lang="en-GB" sz="2400" dirty="0">
                <a:latin typeface="+mn-lt"/>
              </a:rPr>
              <a:t> </a:t>
            </a:r>
            <a:r>
              <a:rPr lang="en-GB" sz="2400" dirty="0" smtClean="0">
                <a:latin typeface="+mn-lt"/>
              </a:rPr>
              <a:t>       -    Universities</a:t>
            </a:r>
          </a:p>
          <a:p>
            <a:pPr marL="457200" indent="-457200">
              <a:buFontTx/>
              <a:buChar char="-"/>
            </a:pPr>
            <a:endParaRPr lang="en-GB" sz="2800" dirty="0" smtClean="0"/>
          </a:p>
        </p:txBody>
      </p:sp>
      <p:sp>
        <p:nvSpPr>
          <p:cNvPr id="24" name="Alaotsikko 2"/>
          <p:cNvSpPr txBox="1">
            <a:spLocks/>
          </p:cNvSpPr>
          <p:nvPr/>
        </p:nvSpPr>
        <p:spPr>
          <a:xfrm>
            <a:off x="7297615" y="3574467"/>
            <a:ext cx="4297680" cy="2699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 smtClean="0"/>
              <a:t>WORKING</a:t>
            </a: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n-lt"/>
              </a:rPr>
              <a:t>Part-time contracts (Australia)</a:t>
            </a: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n-lt"/>
              </a:rPr>
              <a:t>Full-time employee </a:t>
            </a:r>
          </a:p>
        </p:txBody>
      </p:sp>
    </p:spTree>
    <p:extLst>
      <p:ext uri="{BB962C8B-B14F-4D97-AF65-F5344CB8AC3E}">
        <p14:creationId xmlns:p14="http://schemas.microsoft.com/office/powerpoint/2010/main" val="127912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uora nuoliyhdysviiva 5"/>
          <p:cNvCxnSpPr/>
          <p:nvPr/>
        </p:nvCxnSpPr>
        <p:spPr>
          <a:xfrm>
            <a:off x="464234" y="3151163"/>
            <a:ext cx="11310425" cy="14067"/>
          </a:xfrm>
          <a:prstGeom prst="straightConnector1">
            <a:avLst/>
          </a:prstGeom>
          <a:ln w="539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laotsikko 2"/>
          <p:cNvSpPr>
            <a:spLocks noGrp="1"/>
          </p:cNvSpPr>
          <p:nvPr>
            <p:ph type="subTitle" idx="1"/>
          </p:nvPr>
        </p:nvSpPr>
        <p:spPr>
          <a:xfrm>
            <a:off x="0" y="3319334"/>
            <a:ext cx="1589649" cy="815290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/>
              <a:t>Easy</a:t>
            </a:r>
            <a:endParaRPr lang="en-GB" sz="2800" dirty="0"/>
          </a:p>
        </p:txBody>
      </p:sp>
      <p:sp>
        <p:nvSpPr>
          <p:cNvPr id="13" name="Alaotsikko 2"/>
          <p:cNvSpPr txBox="1">
            <a:spLocks/>
          </p:cNvSpPr>
          <p:nvPr/>
        </p:nvSpPr>
        <p:spPr>
          <a:xfrm>
            <a:off x="10602351" y="3347471"/>
            <a:ext cx="1589649" cy="815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 smtClean="0"/>
              <a:t>Hard</a:t>
            </a:r>
            <a:endParaRPr lang="en-GB" sz="2800" dirty="0"/>
          </a:p>
        </p:txBody>
      </p:sp>
      <p:cxnSp>
        <p:nvCxnSpPr>
          <p:cNvPr id="15" name="Suora yhdysviiva 14"/>
          <p:cNvCxnSpPr/>
          <p:nvPr/>
        </p:nvCxnSpPr>
        <p:spPr>
          <a:xfrm>
            <a:off x="2293034" y="2953576"/>
            <a:ext cx="0" cy="423307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/>
        </p:nvCxnSpPr>
        <p:spPr>
          <a:xfrm>
            <a:off x="4597791" y="2953574"/>
            <a:ext cx="0" cy="423307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17"/>
          <p:cNvCxnSpPr/>
          <p:nvPr/>
        </p:nvCxnSpPr>
        <p:spPr>
          <a:xfrm>
            <a:off x="6902548" y="2953574"/>
            <a:ext cx="0" cy="423307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yhdysviiva 18"/>
          <p:cNvCxnSpPr/>
          <p:nvPr/>
        </p:nvCxnSpPr>
        <p:spPr>
          <a:xfrm>
            <a:off x="9446455" y="2953574"/>
            <a:ext cx="0" cy="423307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laotsikko 2"/>
          <p:cNvSpPr txBox="1">
            <a:spLocks/>
          </p:cNvSpPr>
          <p:nvPr/>
        </p:nvSpPr>
        <p:spPr>
          <a:xfrm>
            <a:off x="523576" y="964894"/>
            <a:ext cx="4297680" cy="1988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 smtClean="0"/>
              <a:t>SHORT EXCHANGES</a:t>
            </a:r>
          </a:p>
          <a:p>
            <a:pPr marL="457200" indent="-457200">
              <a:buFontTx/>
              <a:buChar char="-"/>
            </a:pPr>
            <a:r>
              <a:rPr lang="en-GB" sz="2400" dirty="0" smtClean="0">
                <a:latin typeface="+mn-lt"/>
              </a:rPr>
              <a:t>School projects (Erasmus+)</a:t>
            </a:r>
          </a:p>
          <a:p>
            <a:pPr marL="457200" indent="-457200">
              <a:buFontTx/>
              <a:buChar char="-"/>
            </a:pPr>
            <a:r>
              <a:rPr lang="en-GB" sz="2400" dirty="0" smtClean="0">
                <a:latin typeface="+mn-lt"/>
              </a:rPr>
              <a:t>Language courses (EF, STS)</a:t>
            </a: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n-lt"/>
              </a:rPr>
              <a:t>Voluntary work (EVS)</a:t>
            </a:r>
          </a:p>
          <a:p>
            <a:endParaRPr lang="en-GB" sz="2400" dirty="0" smtClean="0">
              <a:latin typeface="+mn-lt"/>
            </a:endParaRPr>
          </a:p>
          <a:p>
            <a:pPr marL="457200" indent="-457200">
              <a:buFontTx/>
              <a:buChar char="-"/>
            </a:pPr>
            <a:endParaRPr lang="en-GB" sz="2800" dirty="0"/>
          </a:p>
        </p:txBody>
      </p:sp>
      <p:sp>
        <p:nvSpPr>
          <p:cNvPr id="22" name="Alaotsikko 2"/>
          <p:cNvSpPr txBox="1">
            <a:spLocks/>
          </p:cNvSpPr>
          <p:nvPr/>
        </p:nvSpPr>
        <p:spPr>
          <a:xfrm>
            <a:off x="2448951" y="3548035"/>
            <a:ext cx="4297680" cy="2458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 smtClean="0"/>
              <a:t>LONG EXCHANGES</a:t>
            </a: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n-lt"/>
              </a:rPr>
              <a:t>Exchange year (ASSE, EF)</a:t>
            </a:r>
          </a:p>
          <a:p>
            <a:pPr marL="342900" indent="-342900">
              <a:buFontTx/>
              <a:buChar char="-"/>
            </a:pPr>
            <a:r>
              <a:rPr lang="en-GB" sz="2400" dirty="0"/>
              <a:t>Au pair (aupairworld.com,</a:t>
            </a:r>
          </a:p>
          <a:p>
            <a:r>
              <a:rPr lang="en-GB" sz="2400" dirty="0"/>
              <a:t>     findaupair.com)</a:t>
            </a:r>
          </a:p>
          <a:p>
            <a:pPr marL="342900" indent="-342900">
              <a:buFontTx/>
              <a:buChar char="-"/>
            </a:pPr>
            <a:endParaRPr lang="en-GB" sz="2400" dirty="0" smtClean="0">
              <a:latin typeface="+mn-lt"/>
            </a:endParaRPr>
          </a:p>
        </p:txBody>
      </p:sp>
      <p:sp>
        <p:nvSpPr>
          <p:cNvPr id="23" name="Alaotsikko 2"/>
          <p:cNvSpPr txBox="1">
            <a:spLocks/>
          </p:cNvSpPr>
          <p:nvPr/>
        </p:nvSpPr>
        <p:spPr>
          <a:xfrm>
            <a:off x="5148775" y="1721032"/>
            <a:ext cx="4297680" cy="1116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 smtClean="0"/>
              <a:t>STUDYING</a:t>
            </a:r>
          </a:p>
          <a:p>
            <a:r>
              <a:rPr lang="en-GB" sz="2400" dirty="0">
                <a:latin typeface="+mn-lt"/>
              </a:rPr>
              <a:t> </a:t>
            </a:r>
            <a:r>
              <a:rPr lang="en-GB" sz="2400" dirty="0" smtClean="0">
                <a:latin typeface="+mn-lt"/>
              </a:rPr>
              <a:t>       -    Universities</a:t>
            </a:r>
          </a:p>
          <a:p>
            <a:pPr marL="457200" indent="-457200">
              <a:buFontTx/>
              <a:buChar char="-"/>
            </a:pPr>
            <a:endParaRPr lang="en-GB" sz="2800" dirty="0" smtClean="0"/>
          </a:p>
        </p:txBody>
      </p:sp>
      <p:sp>
        <p:nvSpPr>
          <p:cNvPr id="24" name="Alaotsikko 2"/>
          <p:cNvSpPr txBox="1">
            <a:spLocks/>
          </p:cNvSpPr>
          <p:nvPr/>
        </p:nvSpPr>
        <p:spPr>
          <a:xfrm>
            <a:off x="7297615" y="3574467"/>
            <a:ext cx="4297680" cy="2699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 smtClean="0"/>
              <a:t>WORKING</a:t>
            </a: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n-lt"/>
              </a:rPr>
              <a:t>Part-time contracts (Australia)</a:t>
            </a: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n-lt"/>
              </a:rPr>
              <a:t>Full-time employee </a:t>
            </a:r>
          </a:p>
        </p:txBody>
      </p:sp>
      <p:sp>
        <p:nvSpPr>
          <p:cNvPr id="14" name="Alaotsikko 2"/>
          <p:cNvSpPr txBox="1">
            <a:spLocks/>
          </p:cNvSpPr>
          <p:nvPr/>
        </p:nvSpPr>
        <p:spPr>
          <a:xfrm>
            <a:off x="464234" y="5746004"/>
            <a:ext cx="4297680" cy="696429"/>
          </a:xfrm>
          <a:prstGeom prst="rect">
            <a:avLst/>
          </a:prstGeom>
          <a:ln>
            <a:solidFill>
              <a:schemeClr val="bg1"/>
            </a:solidFill>
            <a:prstDash val="dash"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dirty="0" smtClean="0"/>
              <a:t>LANGUAGE LEARNING RESOURCE IN YOUR OWN COMMUNITY</a:t>
            </a:r>
          </a:p>
          <a:p>
            <a:pPr algn="ctr"/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86407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>
                <a:sym typeface="Wingdings" panose="05000000000000000000" pitchFamily="2" charset="2"/>
              </a:rPr>
              <a:t>TRAVEL!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6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969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urkaupunki">
  <a:themeElements>
    <a:clrScheme name="Suurkaupunki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Suurkaupunki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uurkaupunk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TM03457491[[fn=Metropoli]]</Template>
  <TotalTime>251</TotalTime>
  <Words>219</Words>
  <Application>Microsoft Office PowerPoint</Application>
  <PresentationFormat>Personalizado</PresentationFormat>
  <Paragraphs>63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Suurkaupunki</vt:lpstr>
      <vt:lpstr>LEARNING LANGUAGES ABROAD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TRAVEL!</vt:lpstr>
      <vt:lpstr>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Milja Pietikäinen</dc:creator>
  <cp:lastModifiedBy>JavierGuzmán</cp:lastModifiedBy>
  <cp:revision>10</cp:revision>
  <dcterms:created xsi:type="dcterms:W3CDTF">2017-03-06T22:20:44Z</dcterms:created>
  <dcterms:modified xsi:type="dcterms:W3CDTF">2017-03-19T19:33:11Z</dcterms:modified>
</cp:coreProperties>
</file>