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62" r:id="rId5"/>
    <p:sldId id="259" r:id="rId6"/>
    <p:sldId id="263" r:id="rId7"/>
    <p:sldId id="261" r:id="rId8"/>
    <p:sldId id="265" r:id="rId9"/>
    <p:sldId id="264" r:id="rId10"/>
    <p:sldId id="266" r:id="rId11"/>
    <p:sldId id="267" r:id="rId12"/>
    <p:sldId id="269" r:id="rId13"/>
    <p:sldId id="270"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4" d="100"/>
          <a:sy n="74" d="100"/>
        </p:scale>
        <p:origin x="37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17DA28-12D0-4A57-8D0D-362462B00A6A}" type="datetimeFigureOut">
              <a:rPr lang="en-GB" smtClean="0"/>
              <a:t>02/03/2017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AB709B-E478-4825-ABCE-C80CA1AB3542}" type="slidenum">
              <a:rPr lang="en-GB" smtClean="0"/>
              <a:t>‹#›</a:t>
            </a:fld>
            <a:endParaRPr lang="en-GB"/>
          </a:p>
        </p:txBody>
      </p:sp>
    </p:spTree>
    <p:extLst>
      <p:ext uri="{BB962C8B-B14F-4D97-AF65-F5344CB8AC3E}">
        <p14:creationId xmlns:p14="http://schemas.microsoft.com/office/powerpoint/2010/main" val="2736842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AB709B-E478-4825-ABCE-C80CA1AB3542}" type="slidenum">
              <a:rPr lang="en-GB" smtClean="0"/>
              <a:t>3</a:t>
            </a:fld>
            <a:endParaRPr lang="en-GB"/>
          </a:p>
        </p:txBody>
      </p:sp>
    </p:spTree>
    <p:extLst>
      <p:ext uri="{BB962C8B-B14F-4D97-AF65-F5344CB8AC3E}">
        <p14:creationId xmlns:p14="http://schemas.microsoft.com/office/powerpoint/2010/main" val="2275978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AB709B-E478-4825-ABCE-C80CA1AB3542}" type="slidenum">
              <a:rPr lang="en-GB" smtClean="0"/>
              <a:t>4</a:t>
            </a:fld>
            <a:endParaRPr lang="en-GB"/>
          </a:p>
        </p:txBody>
      </p:sp>
    </p:spTree>
    <p:extLst>
      <p:ext uri="{BB962C8B-B14F-4D97-AF65-F5344CB8AC3E}">
        <p14:creationId xmlns:p14="http://schemas.microsoft.com/office/powerpoint/2010/main" val="2971735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24D5AEA-F693-4923-85E0-ECCFACC07390}" type="datetimeFigureOut">
              <a:rPr lang="en-GB" smtClean="0"/>
              <a:t>02/03/2017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3045D5-53C2-43A7-B82B-50365074162A}" type="slidenum">
              <a:rPr lang="en-GB" smtClean="0"/>
              <a:t>‹#›</a:t>
            </a:fld>
            <a:endParaRPr lang="en-GB"/>
          </a:p>
        </p:txBody>
      </p:sp>
    </p:spTree>
    <p:extLst>
      <p:ext uri="{BB962C8B-B14F-4D97-AF65-F5344CB8AC3E}">
        <p14:creationId xmlns:p14="http://schemas.microsoft.com/office/powerpoint/2010/main" val="4092314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4D5AEA-F693-4923-85E0-ECCFACC07390}" type="datetimeFigureOut">
              <a:rPr lang="en-GB" smtClean="0"/>
              <a:t>02/03/2017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3045D5-53C2-43A7-B82B-50365074162A}" type="slidenum">
              <a:rPr lang="en-GB" smtClean="0"/>
              <a:t>‹#›</a:t>
            </a:fld>
            <a:endParaRPr lang="en-GB"/>
          </a:p>
        </p:txBody>
      </p:sp>
    </p:spTree>
    <p:extLst>
      <p:ext uri="{BB962C8B-B14F-4D97-AF65-F5344CB8AC3E}">
        <p14:creationId xmlns:p14="http://schemas.microsoft.com/office/powerpoint/2010/main" val="1777732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4D5AEA-F693-4923-85E0-ECCFACC07390}" type="datetimeFigureOut">
              <a:rPr lang="en-GB" smtClean="0"/>
              <a:t>02/03/2017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3045D5-53C2-43A7-B82B-50365074162A}" type="slidenum">
              <a:rPr lang="en-GB" smtClean="0"/>
              <a:t>‹#›</a:t>
            </a:fld>
            <a:endParaRPr lang="en-GB"/>
          </a:p>
        </p:txBody>
      </p:sp>
    </p:spTree>
    <p:extLst>
      <p:ext uri="{BB962C8B-B14F-4D97-AF65-F5344CB8AC3E}">
        <p14:creationId xmlns:p14="http://schemas.microsoft.com/office/powerpoint/2010/main" val="53913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4D5AEA-F693-4923-85E0-ECCFACC07390}" type="datetimeFigureOut">
              <a:rPr lang="en-GB" smtClean="0"/>
              <a:t>02/03/2017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3045D5-53C2-43A7-B82B-50365074162A}" type="slidenum">
              <a:rPr lang="en-GB" smtClean="0"/>
              <a:t>‹#›</a:t>
            </a:fld>
            <a:endParaRPr lang="en-GB"/>
          </a:p>
        </p:txBody>
      </p:sp>
    </p:spTree>
    <p:extLst>
      <p:ext uri="{BB962C8B-B14F-4D97-AF65-F5344CB8AC3E}">
        <p14:creationId xmlns:p14="http://schemas.microsoft.com/office/powerpoint/2010/main" val="2880597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4D5AEA-F693-4923-85E0-ECCFACC07390}" type="datetimeFigureOut">
              <a:rPr lang="en-GB" smtClean="0"/>
              <a:t>02/03/2017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3045D5-53C2-43A7-B82B-50365074162A}" type="slidenum">
              <a:rPr lang="en-GB" smtClean="0"/>
              <a:t>‹#›</a:t>
            </a:fld>
            <a:endParaRPr lang="en-GB"/>
          </a:p>
        </p:txBody>
      </p:sp>
    </p:spTree>
    <p:extLst>
      <p:ext uri="{BB962C8B-B14F-4D97-AF65-F5344CB8AC3E}">
        <p14:creationId xmlns:p14="http://schemas.microsoft.com/office/powerpoint/2010/main" val="3385886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24D5AEA-F693-4923-85E0-ECCFACC07390}" type="datetimeFigureOut">
              <a:rPr lang="en-GB" smtClean="0"/>
              <a:t>02/03/2017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3045D5-53C2-43A7-B82B-50365074162A}" type="slidenum">
              <a:rPr lang="en-GB" smtClean="0"/>
              <a:t>‹#›</a:t>
            </a:fld>
            <a:endParaRPr lang="en-GB"/>
          </a:p>
        </p:txBody>
      </p:sp>
    </p:spTree>
    <p:extLst>
      <p:ext uri="{BB962C8B-B14F-4D97-AF65-F5344CB8AC3E}">
        <p14:creationId xmlns:p14="http://schemas.microsoft.com/office/powerpoint/2010/main" val="1230751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24D5AEA-F693-4923-85E0-ECCFACC07390}" type="datetimeFigureOut">
              <a:rPr lang="en-GB" smtClean="0"/>
              <a:t>02/03/2017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3045D5-53C2-43A7-B82B-50365074162A}" type="slidenum">
              <a:rPr lang="en-GB" smtClean="0"/>
              <a:t>‹#›</a:t>
            </a:fld>
            <a:endParaRPr lang="en-GB"/>
          </a:p>
        </p:txBody>
      </p:sp>
    </p:spTree>
    <p:extLst>
      <p:ext uri="{BB962C8B-B14F-4D97-AF65-F5344CB8AC3E}">
        <p14:creationId xmlns:p14="http://schemas.microsoft.com/office/powerpoint/2010/main" val="2526256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24D5AEA-F693-4923-85E0-ECCFACC07390}" type="datetimeFigureOut">
              <a:rPr lang="en-GB" smtClean="0"/>
              <a:t>02/03/2017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3045D5-53C2-43A7-B82B-50365074162A}" type="slidenum">
              <a:rPr lang="en-GB" smtClean="0"/>
              <a:t>‹#›</a:t>
            </a:fld>
            <a:endParaRPr lang="en-GB"/>
          </a:p>
        </p:txBody>
      </p:sp>
    </p:spTree>
    <p:extLst>
      <p:ext uri="{BB962C8B-B14F-4D97-AF65-F5344CB8AC3E}">
        <p14:creationId xmlns:p14="http://schemas.microsoft.com/office/powerpoint/2010/main" val="47320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D5AEA-F693-4923-85E0-ECCFACC07390}" type="datetimeFigureOut">
              <a:rPr lang="en-GB" smtClean="0"/>
              <a:t>02/03/2017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3045D5-53C2-43A7-B82B-50365074162A}" type="slidenum">
              <a:rPr lang="en-GB" smtClean="0"/>
              <a:t>‹#›</a:t>
            </a:fld>
            <a:endParaRPr lang="en-GB"/>
          </a:p>
        </p:txBody>
      </p:sp>
    </p:spTree>
    <p:extLst>
      <p:ext uri="{BB962C8B-B14F-4D97-AF65-F5344CB8AC3E}">
        <p14:creationId xmlns:p14="http://schemas.microsoft.com/office/powerpoint/2010/main" val="158791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4D5AEA-F693-4923-85E0-ECCFACC07390}" type="datetimeFigureOut">
              <a:rPr lang="en-GB" smtClean="0"/>
              <a:t>02/03/2017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3045D5-53C2-43A7-B82B-50365074162A}" type="slidenum">
              <a:rPr lang="en-GB" smtClean="0"/>
              <a:t>‹#›</a:t>
            </a:fld>
            <a:endParaRPr lang="en-GB"/>
          </a:p>
        </p:txBody>
      </p:sp>
    </p:spTree>
    <p:extLst>
      <p:ext uri="{BB962C8B-B14F-4D97-AF65-F5344CB8AC3E}">
        <p14:creationId xmlns:p14="http://schemas.microsoft.com/office/powerpoint/2010/main" val="606974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4D5AEA-F693-4923-85E0-ECCFACC07390}" type="datetimeFigureOut">
              <a:rPr lang="en-GB" smtClean="0"/>
              <a:t>02/03/2017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3045D5-53C2-43A7-B82B-50365074162A}" type="slidenum">
              <a:rPr lang="en-GB" smtClean="0"/>
              <a:t>‹#›</a:t>
            </a:fld>
            <a:endParaRPr lang="en-GB"/>
          </a:p>
        </p:txBody>
      </p:sp>
    </p:spTree>
    <p:extLst>
      <p:ext uri="{BB962C8B-B14F-4D97-AF65-F5344CB8AC3E}">
        <p14:creationId xmlns:p14="http://schemas.microsoft.com/office/powerpoint/2010/main" val="2347604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D5AEA-F693-4923-85E0-ECCFACC07390}" type="datetimeFigureOut">
              <a:rPr lang="en-GB" smtClean="0"/>
              <a:t>02/03/2017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045D5-53C2-43A7-B82B-50365074162A}" type="slidenum">
              <a:rPr lang="en-GB" smtClean="0"/>
              <a:t>‹#›</a:t>
            </a:fld>
            <a:endParaRPr lang="en-GB"/>
          </a:p>
        </p:txBody>
      </p:sp>
    </p:spTree>
    <p:extLst>
      <p:ext uri="{BB962C8B-B14F-4D97-AF65-F5344CB8AC3E}">
        <p14:creationId xmlns:p14="http://schemas.microsoft.com/office/powerpoint/2010/main" val="876549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6"/>
            </a:gs>
          </a:gsLst>
          <a:lin ang="48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1409" y="6035260"/>
            <a:ext cx="11303000" cy="2387600"/>
          </a:xfrm>
        </p:spPr>
        <p:txBody>
          <a:bodyPr>
            <a:noAutofit/>
          </a:bodyPr>
          <a:lstStyle/>
          <a:p>
            <a:r>
              <a:rPr lang="en-GB" sz="9600" b="1" dirty="0">
                <a:effectLst>
                  <a:outerShdw blurRad="38100" dist="38100" dir="2700000" algn="tl">
                    <a:srgbClr val="000000">
                      <a:alpha val="43137"/>
                    </a:srgbClr>
                  </a:outerShdw>
                </a:effectLst>
                <a:latin typeface="Franklin Gothic Medium" panose="020B0603020102020204" pitchFamily="34" charset="0"/>
              </a:rPr>
              <a:t>Not</a:t>
            </a:r>
            <a:r>
              <a:rPr lang="en-GB" sz="49600" b="1" dirty="0">
                <a:effectLst>
                  <a:outerShdw blurRad="38100" dist="38100" dir="2700000" algn="tl">
                    <a:srgbClr val="000000">
                      <a:alpha val="43137"/>
                    </a:srgbClr>
                  </a:outerShdw>
                </a:effectLst>
                <a:latin typeface="Franklin Gothic Medium" panose="020B0603020102020204" pitchFamily="34" charset="0"/>
              </a:rPr>
              <a:t/>
            </a:r>
            <a:br>
              <a:rPr lang="en-GB" sz="49600" b="1" dirty="0">
                <a:effectLst>
                  <a:outerShdw blurRad="38100" dist="38100" dir="2700000" algn="tl">
                    <a:srgbClr val="000000">
                      <a:alpha val="43137"/>
                    </a:srgbClr>
                  </a:outerShdw>
                </a:effectLst>
                <a:latin typeface="Franklin Gothic Medium" panose="020B0603020102020204" pitchFamily="34" charset="0"/>
              </a:rPr>
            </a:br>
            <a:r>
              <a:rPr lang="en-GB" sz="49600" b="1" dirty="0">
                <a:effectLst>
                  <a:outerShdw blurRad="38100" dist="38100" dir="2700000" algn="tl">
                    <a:srgbClr val="000000">
                      <a:alpha val="43137"/>
                    </a:srgbClr>
                  </a:outerShdw>
                </a:effectLst>
                <a:latin typeface="Franklin Gothic Medium" panose="020B0603020102020204" pitchFamily="34" charset="0"/>
              </a:rPr>
              <a:t>  </a:t>
            </a:r>
          </a:p>
        </p:txBody>
      </p:sp>
      <p:sp>
        <p:nvSpPr>
          <p:cNvPr id="3" name="TextBox 2"/>
          <p:cNvSpPr txBox="1"/>
          <p:nvPr/>
        </p:nvSpPr>
        <p:spPr>
          <a:xfrm>
            <a:off x="6400800" y="3052293"/>
            <a:ext cx="184731" cy="369332"/>
          </a:xfrm>
          <a:prstGeom prst="rect">
            <a:avLst/>
          </a:prstGeom>
          <a:noFill/>
        </p:spPr>
        <p:txBody>
          <a:bodyPr wrap="none" rtlCol="0">
            <a:spAutoFit/>
          </a:bodyPr>
          <a:lstStyle/>
          <a:p>
            <a:endParaRPr lang="en-GB" dirty="0"/>
          </a:p>
        </p:txBody>
      </p:sp>
      <p:sp>
        <p:nvSpPr>
          <p:cNvPr id="5" name="TextBox 4"/>
          <p:cNvSpPr txBox="1"/>
          <p:nvPr/>
        </p:nvSpPr>
        <p:spPr>
          <a:xfrm rot="5400000">
            <a:off x="79514" y="3008664"/>
            <a:ext cx="6612834"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Franklin Gothic Medium" panose="020B0603020102020204" pitchFamily="34" charset="0"/>
              </a:rPr>
              <a:t>expensive</a:t>
            </a:r>
            <a:endParaRPr lang="en-GB" sz="1600"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100000" l="9941" r="89911">
                        <a14:foregroundMark x1="64540" y1="21154" x2="64540" y2="21154"/>
                        <a14:foregroundMark x1="56231" y1="15625" x2="67211" y2="78606"/>
                        <a14:foregroundMark x1="67804" y1="15144" x2="68991" y2="65625"/>
                        <a14:foregroundMark x1="48813" y1="51923" x2="70475" y2="16106"/>
                        <a14:foregroundMark x1="63205" y1="22115" x2="43620" y2="49038"/>
                        <a14:foregroundMark x1="42730" y1="50000" x2="56528" y2="73558"/>
                        <a14:foregroundMark x1="65875" y1="65144" x2="47626" y2="68510"/>
                        <a14:foregroundMark x1="36944" y1="47596" x2="58457" y2="66587"/>
                        <a14:foregroundMark x1="45846" y1="26923" x2="68546" y2="2885"/>
                        <a14:foregroundMark x1="73591" y1="7452" x2="74184" y2="18750"/>
                        <a14:foregroundMark x1="74184" y1="14904" x2="67507" y2="54087"/>
                        <a14:foregroundMark x1="55045" y1="84615" x2="54451" y2="86058"/>
                      </a14:backgroundRemoval>
                    </a14:imgEffect>
                  </a14:imgLayer>
                </a14:imgProps>
              </a:ext>
              <a:ext uri="{28A0092B-C50C-407E-A947-70E740481C1C}">
                <a14:useLocalDpi xmlns:a14="http://schemas.microsoft.com/office/drawing/2010/main" val="0"/>
              </a:ext>
            </a:extLst>
          </a:blip>
          <a:stretch>
            <a:fillRect/>
          </a:stretch>
        </p:blipFill>
        <p:spPr>
          <a:xfrm>
            <a:off x="3090928" y="744925"/>
            <a:ext cx="8971881" cy="5537541"/>
          </a:xfrm>
          <a:prstGeom prst="rect">
            <a:avLst/>
          </a:prstGeom>
        </p:spPr>
      </p:pic>
    </p:spTree>
    <p:extLst>
      <p:ext uri="{BB962C8B-B14F-4D97-AF65-F5344CB8AC3E}">
        <p14:creationId xmlns:p14="http://schemas.microsoft.com/office/powerpoint/2010/main" val="4227492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 t="9684" r="612"/>
          <a:stretch/>
        </p:blipFill>
        <p:spPr>
          <a:xfrm rot="10800000">
            <a:off x="3167270" y="39756"/>
            <a:ext cx="5288820" cy="6791741"/>
          </a:xfrm>
          <a:prstGeom prst="rect">
            <a:avLst/>
          </a:prstGeom>
        </p:spPr>
      </p:pic>
      <p:sp>
        <p:nvSpPr>
          <p:cNvPr id="5" name="Content Placeholder 6"/>
          <p:cNvSpPr txBox="1">
            <a:spLocks/>
          </p:cNvSpPr>
          <p:nvPr/>
        </p:nvSpPr>
        <p:spPr>
          <a:xfrm>
            <a:off x="106018" y="278731"/>
            <a:ext cx="3203713" cy="2139047"/>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Franklin Gothic Medium" panose="020B0603020102020204" pitchFamily="34" charset="0"/>
              </a:rPr>
              <a:t>Here is the survey that we did.</a:t>
            </a:r>
          </a:p>
          <a:p>
            <a:pPr marL="457200" indent="-457200">
              <a:buFont typeface="+mj-lt"/>
              <a:buAutoNum type="arabicParenR"/>
            </a:pPr>
            <a:endParaRPr lang="en-GB" sz="2400" dirty="0">
              <a:latin typeface="Franklin Gothic Medium" panose="020B0603020102020204" pitchFamily="34" charset="0"/>
            </a:endParaRPr>
          </a:p>
          <a:p>
            <a:endParaRPr lang="en-GB" sz="2400" dirty="0">
              <a:latin typeface="Franklin Gothic Medium" panose="020B0603020102020204" pitchFamily="34" charset="0"/>
            </a:endParaRPr>
          </a:p>
          <a:p>
            <a:pPr marL="457200" indent="-457200">
              <a:buFont typeface="+mj-lt"/>
              <a:buAutoNum type="arabicParenR"/>
            </a:pPr>
            <a:endParaRPr lang="en-GB" sz="2400" dirty="0">
              <a:latin typeface="Franklin Gothic Medium" panose="020B0603020102020204" pitchFamily="34" charset="0"/>
            </a:endParaRPr>
          </a:p>
        </p:txBody>
      </p:sp>
      <p:cxnSp>
        <p:nvCxnSpPr>
          <p:cNvPr id="8" name="Connector: Curved 7"/>
          <p:cNvCxnSpPr>
            <a:cxnSpLocks/>
          </p:cNvCxnSpPr>
          <p:nvPr/>
        </p:nvCxnSpPr>
        <p:spPr>
          <a:xfrm>
            <a:off x="2024269" y="818168"/>
            <a:ext cx="997227" cy="530086"/>
          </a:xfrm>
          <a:prstGeom prst="curvedConnector3">
            <a:avLst>
              <a:gd name="adj1" fmla="val 50000"/>
            </a:avLst>
          </a:prstGeom>
          <a:ln w="57150">
            <a:headEnd type="none" w="med" len="med"/>
            <a:tailEnd type="arrow" w="med"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535680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6211" t="23944" r="36016" b="7897"/>
          <a:stretch/>
        </p:blipFill>
        <p:spPr>
          <a:xfrm>
            <a:off x="4556678" y="124853"/>
            <a:ext cx="4729162" cy="6525047"/>
          </a:xfrm>
          <a:prstGeom prst="rect">
            <a:avLst/>
          </a:prstGeom>
        </p:spPr>
      </p:pic>
      <p:sp>
        <p:nvSpPr>
          <p:cNvPr id="3" name="Content Placeholder 6"/>
          <p:cNvSpPr txBox="1">
            <a:spLocks noGrp="1"/>
          </p:cNvSpPr>
          <p:nvPr>
            <p:ph idx="1"/>
          </p:nvPr>
        </p:nvSpPr>
        <p:spPr>
          <a:xfrm>
            <a:off x="0" y="318488"/>
            <a:ext cx="3203713" cy="2803844"/>
          </a:xfrm>
          <a:prstGeom prst="rect">
            <a:avLst/>
          </a:prstGeom>
          <a:noFill/>
        </p:spPr>
        <p:txBody>
          <a:bodyPr wrap="square" rtlCol="0">
            <a:spAutoFit/>
          </a:bodyPr>
          <a:lstStyle/>
          <a:p>
            <a:r>
              <a:rPr lang="en-GB" sz="2400" dirty="0">
                <a:latin typeface="Franklin Gothic Medium" panose="020B0603020102020204" pitchFamily="34" charset="0"/>
              </a:rPr>
              <a:t>Here is a poster that we’ve designed in order to advertise a sale for our product.</a:t>
            </a:r>
          </a:p>
          <a:p>
            <a:pPr marL="457200" indent="-457200">
              <a:buFont typeface="+mj-lt"/>
              <a:buAutoNum type="arabicParenR"/>
            </a:pPr>
            <a:endParaRPr lang="en-GB" sz="2400" dirty="0">
              <a:latin typeface="Franklin Gothic Medium" panose="020B0603020102020204" pitchFamily="34" charset="0"/>
            </a:endParaRPr>
          </a:p>
          <a:p>
            <a:endParaRPr lang="en-GB" sz="2400" dirty="0">
              <a:latin typeface="Franklin Gothic Medium" panose="020B0603020102020204" pitchFamily="34" charset="0"/>
            </a:endParaRPr>
          </a:p>
          <a:p>
            <a:pPr marL="457200" indent="-457200">
              <a:buFont typeface="+mj-lt"/>
              <a:buAutoNum type="arabicParenR"/>
            </a:pPr>
            <a:endParaRPr lang="en-GB" sz="2400" dirty="0">
              <a:latin typeface="Franklin Gothic Medium" panose="020B0603020102020204" pitchFamily="34" charset="0"/>
            </a:endParaRPr>
          </a:p>
        </p:txBody>
      </p:sp>
      <p:cxnSp>
        <p:nvCxnSpPr>
          <p:cNvPr id="7" name="Connector: Curved 6"/>
          <p:cNvCxnSpPr>
            <a:cxnSpLocks/>
          </p:cNvCxnSpPr>
          <p:nvPr/>
        </p:nvCxnSpPr>
        <p:spPr>
          <a:xfrm>
            <a:off x="2981738" y="1563757"/>
            <a:ext cx="1285462" cy="530086"/>
          </a:xfrm>
          <a:prstGeom prst="curvedConnector3">
            <a:avLst>
              <a:gd name="adj1" fmla="val 50000"/>
            </a:avLst>
          </a:prstGeom>
          <a:ln w="57150">
            <a:headEnd type="none" w="med" len="med"/>
            <a:tailEnd type="arrow" w="med"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710912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r>
              <a:rPr lang="en-GB" dirty="0" smtClean="0"/>
              <a:t>Profit Evaluation</a:t>
            </a:r>
            <a:endParaRPr lang="en-GB" dirty="0"/>
          </a:p>
        </p:txBody>
      </p:sp>
      <p:sp>
        <p:nvSpPr>
          <p:cNvPr id="3" name="Content Placeholder 2"/>
          <p:cNvSpPr>
            <a:spLocks noGrp="1"/>
          </p:cNvSpPr>
          <p:nvPr>
            <p:ph idx="1"/>
          </p:nvPr>
        </p:nvSpPr>
        <p:spPr/>
        <p:txBody>
          <a:bodyPr/>
          <a:lstStyle/>
          <a:p>
            <a:pPr marL="0" indent="0">
              <a:buNone/>
            </a:pPr>
            <a:r>
              <a:rPr lang="en-GB" dirty="0" smtClean="0"/>
              <a:t> Our projected </a:t>
            </a:r>
            <a:r>
              <a:rPr lang="en-GB" dirty="0" smtClean="0"/>
              <a:t>profit </a:t>
            </a:r>
            <a:r>
              <a:rPr lang="en-GB" dirty="0" smtClean="0"/>
              <a:t>for the first 10 weeks was £40 (selling the books at £1.50)</a:t>
            </a:r>
          </a:p>
          <a:p>
            <a:pPr marL="0" indent="0">
              <a:buNone/>
            </a:pPr>
            <a:r>
              <a:rPr lang="en-GB" dirty="0" smtClean="0"/>
              <a:t> This is based on an average number of 4 books sold/week with a 50p/book production cost (including resources)</a:t>
            </a:r>
          </a:p>
          <a:p>
            <a:pPr marL="0" indent="0">
              <a:buNone/>
            </a:pPr>
            <a:r>
              <a:rPr lang="en-GB" dirty="0" smtClean="0"/>
              <a:t> During the first 10 weeks of sale, we made a profit of £36, £4 less than our predicted total.</a:t>
            </a:r>
          </a:p>
          <a:p>
            <a:pPr marL="0" indent="0">
              <a:buNone/>
            </a:pPr>
            <a:endParaRPr lang="en-GB" dirty="0"/>
          </a:p>
        </p:txBody>
      </p:sp>
    </p:spTree>
    <p:extLst>
      <p:ext uri="{BB962C8B-B14F-4D97-AF65-F5344CB8AC3E}">
        <p14:creationId xmlns:p14="http://schemas.microsoft.com/office/powerpoint/2010/main" val="3263185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Calculating income</a:t>
            </a:r>
            <a:endParaRPr lang="en-GB" dirty="0"/>
          </a:p>
        </p:txBody>
      </p:sp>
      <p:pic>
        <p:nvPicPr>
          <p:cNvPr id="4" name="Content Placeholder 3"/>
          <p:cNvPicPr>
            <a:picLocks noGrp="1" noChangeAspect="1"/>
          </p:cNvPicPr>
          <p:nvPr>
            <p:ph idx="1"/>
          </p:nvPr>
        </p:nvPicPr>
        <p:blipFill rotWithShape="1">
          <a:blip r:embed="rId2"/>
          <a:srcRect l="6014" t="28783" r="50721" b="36588"/>
          <a:stretch/>
        </p:blipFill>
        <p:spPr>
          <a:xfrm>
            <a:off x="838200" y="1690687"/>
            <a:ext cx="10302025" cy="4635911"/>
          </a:xfrm>
          <a:prstGeom prst="rect">
            <a:avLst/>
          </a:prstGeom>
        </p:spPr>
      </p:pic>
    </p:spTree>
    <p:extLst>
      <p:ext uri="{BB962C8B-B14F-4D97-AF65-F5344CB8AC3E}">
        <p14:creationId xmlns:p14="http://schemas.microsoft.com/office/powerpoint/2010/main" val="310898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Title 2"/>
          <p:cNvSpPr>
            <a:spLocks noGrp="1"/>
          </p:cNvSpPr>
          <p:nvPr>
            <p:ph type="title"/>
          </p:nvPr>
        </p:nvSpPr>
        <p:spPr/>
        <p:txBody>
          <a:bodyPr>
            <a:noAutofit/>
          </a:bodyPr>
          <a:lstStyle/>
          <a:p>
            <a:r>
              <a:rPr lang="en-GB" u="sng" dirty="0">
                <a:effectLst>
                  <a:outerShdw blurRad="38100" dist="38100" dir="2700000" algn="tl">
                    <a:srgbClr val="000000">
                      <a:alpha val="43137"/>
                    </a:srgbClr>
                  </a:outerShdw>
                </a:effectLst>
                <a:latin typeface="Franklin Gothic Medium" panose="020B0603020102020204" pitchFamily="34" charset="0"/>
              </a:rPr>
              <a:t>Our next steps…</a:t>
            </a:r>
          </a:p>
        </p:txBody>
      </p:sp>
      <p:sp>
        <p:nvSpPr>
          <p:cNvPr id="5" name="Content Placeholder 6"/>
          <p:cNvSpPr txBox="1">
            <a:spLocks noGrp="1"/>
          </p:cNvSpPr>
          <p:nvPr>
            <p:ph idx="1"/>
          </p:nvPr>
        </p:nvSpPr>
        <p:spPr>
          <a:xfrm>
            <a:off x="838200" y="1825625"/>
            <a:ext cx="7457661" cy="4057521"/>
          </a:xfrm>
          <a:prstGeom prst="rect">
            <a:avLst/>
          </a:prstGeom>
          <a:noFill/>
        </p:spPr>
        <p:txBody>
          <a:bodyPr wrap="square" rtlCol="0">
            <a:spAutoFit/>
          </a:bodyPr>
          <a:lstStyle/>
          <a:p>
            <a:r>
              <a:rPr lang="en-GB" sz="2400" dirty="0">
                <a:latin typeface="Franklin Gothic Medium" panose="020B0603020102020204" pitchFamily="34" charset="0"/>
              </a:rPr>
              <a:t>To survey more people, so it’s more accurate and we can have a larger range of results.</a:t>
            </a:r>
          </a:p>
          <a:p>
            <a:r>
              <a:rPr lang="en-GB" sz="2400" dirty="0">
                <a:latin typeface="Franklin Gothic Medium" panose="020B0603020102020204" pitchFamily="34" charset="0"/>
              </a:rPr>
              <a:t>To display these results in a visual way, e.g. in the form of a graph. Then, we can draw a conclusion to what the most suitable price for our product is.</a:t>
            </a:r>
          </a:p>
          <a:p>
            <a:r>
              <a:rPr lang="en-GB" sz="2400" dirty="0">
                <a:latin typeface="Franklin Gothic Medium" panose="020B0603020102020204" pitchFamily="34" charset="0"/>
              </a:rPr>
              <a:t>To make more notebooks, with the suggested improvements from the survey.</a:t>
            </a:r>
          </a:p>
          <a:p>
            <a:pPr marL="457200" indent="-457200">
              <a:buFont typeface="+mj-lt"/>
              <a:buAutoNum type="arabicParenR"/>
            </a:pPr>
            <a:endParaRPr lang="en-GB" sz="2400" dirty="0">
              <a:latin typeface="Franklin Gothic Medium" panose="020B0603020102020204" pitchFamily="34" charset="0"/>
            </a:endParaRPr>
          </a:p>
          <a:p>
            <a:endParaRPr lang="en-GB" sz="2400" dirty="0">
              <a:latin typeface="Franklin Gothic Medium" panose="020B0603020102020204" pitchFamily="34" charset="0"/>
            </a:endParaRPr>
          </a:p>
          <a:p>
            <a:pPr marL="457200" indent="-457200">
              <a:buFont typeface="+mj-lt"/>
              <a:buAutoNum type="arabicParenR"/>
            </a:pPr>
            <a:endParaRPr lang="en-GB" sz="2400" dirty="0">
              <a:latin typeface="Franklin Gothic Medium" panose="020B0603020102020204" pitchFamily="34" charset="0"/>
            </a:endParaRP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500" b="96500" l="500" r="100000">
                        <a14:foregroundMark x1="27000" y1="50500" x2="27000" y2="50500"/>
                        <a14:foregroundMark x1="40000" y1="62000" x2="40000" y2="62000"/>
                        <a14:foregroundMark x1="57500" y1="34500" x2="57500" y2="34500"/>
                        <a14:foregroundMark x1="72000" y1="73000" x2="72000" y2="73000"/>
                        <a14:foregroundMark x1="86500" y1="44500" x2="86500" y2="44500"/>
                      </a14:backgroundRemoval>
                    </a14:imgEffect>
                  </a14:imgLayer>
                </a14:imgProps>
              </a:ext>
              <a:ext uri="{28A0092B-C50C-407E-A947-70E740481C1C}">
                <a14:useLocalDpi xmlns:a14="http://schemas.microsoft.com/office/drawing/2010/main" val="0"/>
              </a:ext>
            </a:extLst>
          </a:blip>
          <a:stretch>
            <a:fillRect/>
          </a:stretch>
        </p:blipFill>
        <p:spPr>
          <a:xfrm>
            <a:off x="8083826" y="678989"/>
            <a:ext cx="2597426" cy="2597426"/>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0" b="98828" l="0" r="100000">
                        <a14:foregroundMark x1="14694" y1="24219" x2="14898" y2="23633"/>
                        <a14:foregroundMark x1="28980" y1="9570" x2="28980" y2="9570"/>
                        <a14:foregroundMark x1="51633" y1="5469" x2="51633" y2="5469"/>
                        <a14:foregroundMark x1="5306" y1="47070" x2="5306" y2="47070"/>
                        <a14:foregroundMark x1="31224" y1="80859" x2="31224" y2="80859"/>
                        <a14:foregroundMark x1="87551" y1="60156" x2="87551" y2="60156"/>
                        <a14:foregroundMark x1="92041" y1="40820" x2="92245" y2="40039"/>
                        <a14:foregroundMark x1="90000" y1="23828" x2="90000" y2="23828"/>
                        <a14:foregroundMark x1="69592" y1="11523" x2="69592" y2="11523"/>
                        <a14:foregroundMark x1="59592" y1="31445" x2="59592" y2="31445"/>
                        <a14:foregroundMark x1="65714" y1="34766" x2="65714" y2="34766"/>
                        <a14:foregroundMark x1="56939" y1="29883" x2="77551" y2="41016"/>
                        <a14:foregroundMark x1="67755" y1="38281" x2="72449" y2="53516"/>
                        <a14:foregroundMark x1="12653" y1="70313" x2="12653" y2="70313"/>
                      </a14:backgroundRemoval>
                    </a14:imgEffect>
                  </a14:imgLayer>
                </a14:imgProps>
              </a:ext>
              <a:ext uri="{28A0092B-C50C-407E-A947-70E740481C1C}">
                <a14:useLocalDpi xmlns:a14="http://schemas.microsoft.com/office/drawing/2010/main" val="0"/>
              </a:ext>
            </a:extLst>
          </a:blip>
          <a:stretch>
            <a:fillRect/>
          </a:stretch>
        </p:blipFill>
        <p:spPr>
          <a:xfrm rot="3709046">
            <a:off x="7302126" y="3660845"/>
            <a:ext cx="2329622" cy="2434217"/>
          </a:xfrm>
          <a:prstGeom prst="rect">
            <a:avLst/>
          </a:prstGeom>
        </p:spPr>
      </p:pic>
    </p:spTree>
    <p:extLst>
      <p:ext uri="{BB962C8B-B14F-4D97-AF65-F5344CB8AC3E}">
        <p14:creationId xmlns:p14="http://schemas.microsoft.com/office/powerpoint/2010/main" val="2520054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6"/>
            </a:gs>
          </a:gsLst>
          <a:lin ang="4800000" scaled="0"/>
        </a:gra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901036" y="0"/>
            <a:ext cx="7157357" cy="946378"/>
          </a:xfrm>
        </p:spPr>
        <p:txBody>
          <a:bodyPr>
            <a:normAutofit/>
          </a:bodyPr>
          <a:lstStyle/>
          <a:p>
            <a:r>
              <a:rPr lang="en-GB" sz="5400" u="sng" dirty="0">
                <a:effectLst>
                  <a:outerShdw blurRad="38100" dist="38100" dir="2700000" algn="tl">
                    <a:srgbClr val="000000">
                      <a:alpha val="43137"/>
                    </a:srgbClr>
                  </a:outerShdw>
                </a:effectLst>
                <a:latin typeface="Franklin Gothic Medium" panose="020B0603020102020204" pitchFamily="34" charset="0"/>
              </a:rPr>
              <a:t>About us…</a:t>
            </a:r>
          </a:p>
        </p:txBody>
      </p:sp>
      <p:sp>
        <p:nvSpPr>
          <p:cNvPr id="2" name="TextBox 1"/>
          <p:cNvSpPr txBox="1"/>
          <p:nvPr/>
        </p:nvSpPr>
        <p:spPr>
          <a:xfrm>
            <a:off x="139485" y="1069383"/>
            <a:ext cx="11809708" cy="4216539"/>
          </a:xfrm>
          <a:prstGeom prst="rect">
            <a:avLst/>
          </a:prstGeom>
          <a:noFill/>
        </p:spPr>
        <p:txBody>
          <a:bodyPr wrap="square" rtlCol="0">
            <a:spAutoFit/>
          </a:bodyPr>
          <a:lstStyle/>
          <a:p>
            <a:r>
              <a:rPr lang="en-GB" sz="3600" u="sng" dirty="0">
                <a:latin typeface="Franklin Gothic Medium" panose="020B0603020102020204" pitchFamily="34" charset="0"/>
              </a:rPr>
              <a:t>Penair School, Cornwall</a:t>
            </a:r>
          </a:p>
          <a:p>
            <a:endParaRPr lang="en-GB" sz="6000" u="sng" dirty="0">
              <a:latin typeface="Franklin Gothic Medium" panose="020B0603020102020204" pitchFamily="34" charset="0"/>
            </a:endParaRPr>
          </a:p>
          <a:p>
            <a:r>
              <a:rPr lang="en-GB" sz="4800" dirty="0">
                <a:latin typeface="Franklin Gothic Medium" panose="020B0603020102020204" pitchFamily="34" charset="0"/>
              </a:rPr>
              <a:t>Our company create eco friendly notebooks with sustainable materials and sell them at reasonable prices.</a:t>
            </a:r>
          </a:p>
          <a:p>
            <a:endParaRPr lang="en-GB" sz="2800" dirty="0">
              <a:latin typeface="Franklin Gothic Medium" panose="020B0603020102020204" pitchFamily="34" charset="0"/>
            </a:endParaRPr>
          </a:p>
        </p:txBody>
      </p:sp>
    </p:spTree>
    <p:extLst>
      <p:ext uri="{BB962C8B-B14F-4D97-AF65-F5344CB8AC3E}">
        <p14:creationId xmlns:p14="http://schemas.microsoft.com/office/powerpoint/2010/main" val="3664425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6"/>
            </a:gs>
          </a:gsLst>
          <a:lin ang="4800000" scaled="0"/>
        </a:gra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420587" y="0"/>
            <a:ext cx="7157357" cy="946378"/>
          </a:xfrm>
        </p:spPr>
        <p:txBody>
          <a:bodyPr>
            <a:normAutofit/>
          </a:bodyPr>
          <a:lstStyle/>
          <a:p>
            <a:r>
              <a:rPr lang="en-GB" sz="5400" u="sng" dirty="0">
                <a:effectLst>
                  <a:outerShdw blurRad="38100" dist="38100" dir="2700000" algn="tl">
                    <a:srgbClr val="000000">
                      <a:alpha val="43137"/>
                    </a:srgbClr>
                  </a:outerShdw>
                </a:effectLst>
                <a:latin typeface="Franklin Gothic Medium" panose="020B0603020102020204" pitchFamily="34" charset="0"/>
              </a:rPr>
              <a:t>Our Product…</a:t>
            </a:r>
          </a:p>
        </p:txBody>
      </p:sp>
      <p:sp>
        <p:nvSpPr>
          <p:cNvPr id="5" name="TextBox 4"/>
          <p:cNvSpPr txBox="1"/>
          <p:nvPr/>
        </p:nvSpPr>
        <p:spPr>
          <a:xfrm>
            <a:off x="214423" y="953592"/>
            <a:ext cx="5713041" cy="5509200"/>
          </a:xfrm>
          <a:prstGeom prst="rect">
            <a:avLst/>
          </a:prstGeom>
          <a:noFill/>
        </p:spPr>
        <p:txBody>
          <a:bodyPr wrap="square" rtlCol="0">
            <a:spAutoFit/>
          </a:bodyPr>
          <a:lstStyle/>
          <a:p>
            <a:r>
              <a:rPr lang="en-GB" sz="3200" dirty="0">
                <a:latin typeface="Franklin Gothic Medium" panose="020B0603020102020204" pitchFamily="34" charset="0"/>
              </a:rPr>
              <a:t>We use recycled materials found around our school to make our notebooks such as scrap paper and old ribbon. You’d be surprised how much scrap paper is wasted by all schools. We innovated our marketing approach by utilising this free resource and processing it into a sellable product.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913156" y="950221"/>
            <a:ext cx="6396915" cy="4797686"/>
          </a:xfrm>
          <a:prstGeom prst="rect">
            <a:avLst/>
          </a:prstGeom>
        </p:spPr>
      </p:pic>
    </p:spTree>
    <p:extLst>
      <p:ext uri="{BB962C8B-B14F-4D97-AF65-F5344CB8AC3E}">
        <p14:creationId xmlns:p14="http://schemas.microsoft.com/office/powerpoint/2010/main" val="3421474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6"/>
            </a:gs>
          </a:gsLst>
          <a:lin ang="4800000" scaled="0"/>
        </a:gra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781235" y="0"/>
            <a:ext cx="7157357" cy="946378"/>
          </a:xfrm>
        </p:spPr>
        <p:txBody>
          <a:bodyPr>
            <a:normAutofit/>
          </a:bodyPr>
          <a:lstStyle/>
          <a:p>
            <a:r>
              <a:rPr lang="en-GB" sz="5400" u="sng" dirty="0">
                <a:effectLst>
                  <a:outerShdw blurRad="38100" dist="38100" dir="2700000" algn="tl">
                    <a:srgbClr val="000000">
                      <a:alpha val="43137"/>
                    </a:srgbClr>
                  </a:outerShdw>
                </a:effectLst>
                <a:latin typeface="Franklin Gothic Medium" panose="020B0603020102020204" pitchFamily="34" charset="0"/>
              </a:rPr>
              <a:t>4 Ps of Marketing</a:t>
            </a:r>
          </a:p>
        </p:txBody>
      </p:sp>
      <p:sp>
        <p:nvSpPr>
          <p:cNvPr id="5" name="TextBox 4"/>
          <p:cNvSpPr txBox="1"/>
          <p:nvPr/>
        </p:nvSpPr>
        <p:spPr>
          <a:xfrm>
            <a:off x="278968" y="1146874"/>
            <a:ext cx="5269777" cy="5509200"/>
          </a:xfrm>
          <a:prstGeom prst="rect">
            <a:avLst/>
          </a:prstGeom>
          <a:noFill/>
        </p:spPr>
        <p:txBody>
          <a:bodyPr wrap="square" rtlCol="0">
            <a:spAutoFit/>
          </a:bodyPr>
          <a:lstStyle/>
          <a:p>
            <a:r>
              <a:rPr lang="en-GB" sz="8800" dirty="0">
                <a:latin typeface="Franklin Gothic Medium" panose="020B0603020102020204" pitchFamily="34" charset="0"/>
              </a:rPr>
              <a:t>Product</a:t>
            </a:r>
          </a:p>
          <a:p>
            <a:r>
              <a:rPr lang="en-GB" sz="8800" dirty="0">
                <a:latin typeface="Franklin Gothic Medium" panose="020B0603020102020204" pitchFamily="34" charset="0"/>
              </a:rPr>
              <a:t>Price        </a:t>
            </a:r>
          </a:p>
          <a:p>
            <a:r>
              <a:rPr lang="en-GB" sz="8800" dirty="0">
                <a:latin typeface="Franklin Gothic Medium" panose="020B0603020102020204" pitchFamily="34" charset="0"/>
              </a:rPr>
              <a:t>Place</a:t>
            </a:r>
          </a:p>
          <a:p>
            <a:r>
              <a:rPr lang="en-GB" sz="8800" dirty="0">
                <a:latin typeface="Franklin Gothic Medium" panose="020B0603020102020204" pitchFamily="34" charset="0"/>
              </a:rPr>
              <a:t>Promotion</a:t>
            </a:r>
          </a:p>
        </p:txBody>
      </p:sp>
      <p:sp>
        <p:nvSpPr>
          <p:cNvPr id="2" name="TextBox 1"/>
          <p:cNvSpPr txBox="1"/>
          <p:nvPr/>
        </p:nvSpPr>
        <p:spPr>
          <a:xfrm>
            <a:off x="3096491" y="2815937"/>
            <a:ext cx="5455227" cy="1077218"/>
          </a:xfrm>
          <a:prstGeom prst="rect">
            <a:avLst/>
          </a:prstGeom>
          <a:noFill/>
        </p:spPr>
        <p:txBody>
          <a:bodyPr wrap="square" rtlCol="0">
            <a:spAutoFit/>
          </a:bodyPr>
          <a:lstStyle/>
          <a:p>
            <a:r>
              <a:rPr lang="en-GB" sz="1600" b="1" dirty="0"/>
              <a:t>£1.99</a:t>
            </a:r>
          </a:p>
          <a:p>
            <a:r>
              <a:rPr lang="en-GB" sz="1600" dirty="0"/>
              <a:t>We feel that this price, while affordable, gives us a reasonable profit margin, which helps us sustain a healthy business.</a:t>
            </a:r>
          </a:p>
          <a:p>
            <a:endParaRPr lang="en-GB" sz="1400" dirty="0"/>
          </a:p>
        </p:txBody>
      </p:sp>
      <p:sp>
        <p:nvSpPr>
          <p:cNvPr id="6" name="TextBox 5"/>
          <p:cNvSpPr txBox="1"/>
          <p:nvPr/>
        </p:nvSpPr>
        <p:spPr>
          <a:xfrm>
            <a:off x="3311236" y="4197396"/>
            <a:ext cx="5455227" cy="738664"/>
          </a:xfrm>
          <a:prstGeom prst="rect">
            <a:avLst/>
          </a:prstGeom>
          <a:noFill/>
        </p:spPr>
        <p:txBody>
          <a:bodyPr wrap="square" rtlCol="0">
            <a:spAutoFit/>
          </a:bodyPr>
          <a:lstStyle/>
          <a:p>
            <a:r>
              <a:rPr lang="en-GB" sz="1400" b="1" dirty="0"/>
              <a:t>Students</a:t>
            </a:r>
          </a:p>
          <a:p>
            <a:r>
              <a:rPr lang="en-GB" sz="1400" dirty="0"/>
              <a:t>Since we are based at a school, we aim to sell these notebooks to students requiring materials for note making, or sketching.</a:t>
            </a:r>
          </a:p>
        </p:txBody>
      </p:sp>
      <p:sp>
        <p:nvSpPr>
          <p:cNvPr id="7" name="TextBox 6"/>
          <p:cNvSpPr txBox="1"/>
          <p:nvPr/>
        </p:nvSpPr>
        <p:spPr>
          <a:xfrm>
            <a:off x="5385954" y="5592257"/>
            <a:ext cx="5455227" cy="954107"/>
          </a:xfrm>
          <a:prstGeom prst="rect">
            <a:avLst/>
          </a:prstGeom>
          <a:noFill/>
        </p:spPr>
        <p:txBody>
          <a:bodyPr wrap="square" rtlCol="0">
            <a:spAutoFit/>
          </a:bodyPr>
          <a:lstStyle/>
          <a:p>
            <a:r>
              <a:rPr lang="en-GB" sz="1400" b="1" dirty="0"/>
              <a:t>Advertising</a:t>
            </a:r>
          </a:p>
          <a:p>
            <a:r>
              <a:rPr lang="en-GB" sz="1400" dirty="0"/>
              <a:t>Again, we utilise the school, advertising around the building. We have set up several social media accounts, based on Facebook and </a:t>
            </a:r>
            <a:r>
              <a:rPr lang="en-GB" sz="1400" dirty="0" err="1"/>
              <a:t>Instagram</a:t>
            </a:r>
            <a:r>
              <a:rPr lang="en-GB" sz="1400" dirty="0"/>
              <a:t>.</a:t>
            </a:r>
          </a:p>
          <a:p>
            <a:r>
              <a:rPr lang="en-GB" sz="1400" dirty="0"/>
              <a:t>This helps us appeal to a younger generation.</a:t>
            </a:r>
          </a:p>
        </p:txBody>
      </p:sp>
      <p:sp>
        <p:nvSpPr>
          <p:cNvPr id="8" name="TextBox 7"/>
          <p:cNvSpPr txBox="1"/>
          <p:nvPr/>
        </p:nvSpPr>
        <p:spPr>
          <a:xfrm>
            <a:off x="4177145" y="1541675"/>
            <a:ext cx="5455227" cy="954107"/>
          </a:xfrm>
          <a:prstGeom prst="rect">
            <a:avLst/>
          </a:prstGeom>
          <a:noFill/>
        </p:spPr>
        <p:txBody>
          <a:bodyPr wrap="square" rtlCol="0">
            <a:spAutoFit/>
          </a:bodyPr>
          <a:lstStyle/>
          <a:p>
            <a:r>
              <a:rPr lang="en-GB" sz="1400" b="1" dirty="0"/>
              <a:t>Recycled Notepad</a:t>
            </a:r>
          </a:p>
          <a:p>
            <a:r>
              <a:rPr lang="en-GB" sz="1400" dirty="0"/>
              <a:t>Those concerned or considerate of the environmental impact from paper manufacture will appreciate the fact that we use 100% recycled materials.</a:t>
            </a:r>
          </a:p>
        </p:txBody>
      </p:sp>
    </p:spTree>
    <p:extLst>
      <p:ext uri="{BB962C8B-B14F-4D97-AF65-F5344CB8AC3E}">
        <p14:creationId xmlns:p14="http://schemas.microsoft.com/office/powerpoint/2010/main" val="301195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6"/>
            </a:gs>
          </a:gsLst>
          <a:lin ang="4800000" scaled="0"/>
        </a:gra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97427" y="314797"/>
            <a:ext cx="8624455" cy="946378"/>
          </a:xfrm>
        </p:spPr>
        <p:txBody>
          <a:bodyPr>
            <a:noAutofit/>
          </a:bodyPr>
          <a:lstStyle/>
          <a:p>
            <a:r>
              <a:rPr lang="en-GB" u="sng" dirty="0">
                <a:effectLst>
                  <a:outerShdw blurRad="38100" dist="38100" dir="2700000" algn="tl">
                    <a:srgbClr val="000000">
                      <a:alpha val="43137"/>
                    </a:srgbClr>
                  </a:outerShdw>
                </a:effectLst>
                <a:latin typeface="Franklin Gothic Medium" panose="020B0603020102020204" pitchFamily="34" charset="0"/>
              </a:rPr>
              <a:t>How it’s made and sold…</a:t>
            </a:r>
          </a:p>
        </p:txBody>
      </p:sp>
      <p:sp>
        <p:nvSpPr>
          <p:cNvPr id="4" name="TextBox 3"/>
          <p:cNvSpPr txBox="1"/>
          <p:nvPr/>
        </p:nvSpPr>
        <p:spPr>
          <a:xfrm>
            <a:off x="197427" y="1739155"/>
            <a:ext cx="5036950" cy="6063198"/>
          </a:xfrm>
          <a:prstGeom prst="rect">
            <a:avLst/>
          </a:prstGeom>
          <a:noFill/>
        </p:spPr>
        <p:txBody>
          <a:bodyPr wrap="square" rtlCol="0">
            <a:spAutoFit/>
          </a:bodyPr>
          <a:lstStyle/>
          <a:p>
            <a:r>
              <a:rPr lang="en-GB" sz="2800" b="1" u="sng" dirty="0">
                <a:latin typeface="Franklin Gothic Medium" panose="020B0603020102020204" pitchFamily="34" charset="0"/>
              </a:rPr>
              <a:t>Product Plan</a:t>
            </a:r>
          </a:p>
          <a:p>
            <a:pPr marL="514350" indent="-514350">
              <a:buFont typeface="+mj-lt"/>
              <a:buAutoNum type="arabicPeriod"/>
            </a:pPr>
            <a:endParaRPr lang="en-GB" sz="2000" dirty="0">
              <a:latin typeface="Franklin Gothic Medium Cond" panose="020B0606030402020204" pitchFamily="34" charset="0"/>
            </a:endParaRPr>
          </a:p>
          <a:p>
            <a:pPr marL="514350" indent="-514350">
              <a:buFont typeface="+mj-lt"/>
              <a:buAutoNum type="arabicPeriod"/>
            </a:pPr>
            <a:r>
              <a:rPr lang="en-GB" sz="2000" dirty="0">
                <a:latin typeface="Franklin Gothic Medium Cond" panose="020B0606030402020204" pitchFamily="34" charset="0"/>
              </a:rPr>
              <a:t>We collect recycled paper from the school’s recycling.</a:t>
            </a:r>
          </a:p>
          <a:p>
            <a:pPr marL="514350" indent="-514350">
              <a:buFont typeface="+mj-lt"/>
              <a:buAutoNum type="arabicPeriod"/>
            </a:pPr>
            <a:r>
              <a:rPr lang="en-GB" sz="2000" dirty="0">
                <a:latin typeface="Franklin Gothic Medium Cond" panose="020B0606030402020204" pitchFamily="34" charset="0"/>
              </a:rPr>
              <a:t>We sort through the recycling to select suitable paper.</a:t>
            </a:r>
          </a:p>
          <a:p>
            <a:pPr marL="514350" indent="-514350">
              <a:buFont typeface="+mj-lt"/>
              <a:buAutoNum type="arabicPeriod"/>
            </a:pPr>
            <a:r>
              <a:rPr lang="en-GB" sz="2000" dirty="0">
                <a:latin typeface="Franklin Gothic Medium Cond" panose="020B0606030402020204" pitchFamily="34" charset="0"/>
              </a:rPr>
              <a:t>We then cut the paper into the right shape for our notebook.</a:t>
            </a:r>
          </a:p>
          <a:p>
            <a:pPr marL="514350" indent="-514350">
              <a:buFont typeface="+mj-lt"/>
              <a:buAutoNum type="arabicPeriod"/>
            </a:pPr>
            <a:r>
              <a:rPr lang="en-GB" sz="2000" dirty="0">
                <a:latin typeface="Franklin Gothic Medium Cond" panose="020B0606030402020204" pitchFamily="34" charset="0"/>
              </a:rPr>
              <a:t>After hole-punching our paper, we put the sheets together along with 2 covers on the outside using ribbon.</a:t>
            </a:r>
          </a:p>
          <a:p>
            <a:pPr marL="514350" indent="-514350">
              <a:buFont typeface="+mj-lt"/>
              <a:buAutoNum type="arabicPeriod"/>
            </a:pPr>
            <a:r>
              <a:rPr lang="en-GB" sz="2000" dirty="0">
                <a:latin typeface="Franklin Gothic Medium Cond" panose="020B0606030402020204" pitchFamily="34" charset="0"/>
              </a:rPr>
              <a:t>A logo is added to each notebook, and then sold at local fairs, our school and events.</a:t>
            </a:r>
          </a:p>
          <a:p>
            <a:pPr marL="514350" indent="-514350">
              <a:buFont typeface="+mj-lt"/>
              <a:buAutoNum type="arabicPeriod"/>
            </a:pPr>
            <a:endParaRPr lang="en-GB" sz="2400" dirty="0">
              <a:latin typeface="Franklin Gothic Medium Cond" panose="020B0606030402020204" pitchFamily="34" charset="0"/>
            </a:endParaRPr>
          </a:p>
          <a:p>
            <a:endParaRPr lang="en-GB" sz="2400" dirty="0">
              <a:latin typeface="Franklin Gothic Medium" panose="020B0603020102020204" pitchFamily="34" charset="0"/>
            </a:endParaRPr>
          </a:p>
          <a:p>
            <a:pPr marL="457200" indent="-457200">
              <a:buFont typeface="+mj-lt"/>
              <a:buAutoNum type="arabicParenR"/>
            </a:pPr>
            <a:endParaRPr lang="en-GB" sz="2400" dirty="0">
              <a:latin typeface="Franklin Gothic Medium" panose="020B0603020102020204" pitchFamily="34" charset="0"/>
            </a:endParaRPr>
          </a:p>
          <a:p>
            <a:endParaRPr lang="en-GB" sz="2400" dirty="0">
              <a:latin typeface="Franklin Gothic Medium" panose="020B0603020102020204" pitchFamily="34" charset="0"/>
            </a:endParaRPr>
          </a:p>
          <a:p>
            <a:pPr marL="457200" indent="-457200">
              <a:buFont typeface="+mj-lt"/>
              <a:buAutoNum type="arabicParenR"/>
            </a:pPr>
            <a:endParaRPr lang="en-GB" sz="2400" dirty="0">
              <a:latin typeface="Franklin Gothic Medium" panose="020B0603020102020204" pitchFamily="34" charset="0"/>
            </a:endParaRPr>
          </a:p>
        </p:txBody>
      </p:sp>
      <p:sp>
        <p:nvSpPr>
          <p:cNvPr id="6" name="TextBox 5"/>
          <p:cNvSpPr txBox="1"/>
          <p:nvPr/>
        </p:nvSpPr>
        <p:spPr>
          <a:xfrm>
            <a:off x="5978055" y="1739156"/>
            <a:ext cx="5382020" cy="6370975"/>
          </a:xfrm>
          <a:prstGeom prst="rect">
            <a:avLst/>
          </a:prstGeom>
          <a:noFill/>
        </p:spPr>
        <p:txBody>
          <a:bodyPr wrap="square" rtlCol="0">
            <a:spAutoFit/>
          </a:bodyPr>
          <a:lstStyle/>
          <a:p>
            <a:r>
              <a:rPr lang="en-GB" sz="4800" dirty="0">
                <a:latin typeface="Franklin Gothic Medium" panose="020B0603020102020204" pitchFamily="34" charset="0"/>
              </a:rPr>
              <a:t>Materials used:</a:t>
            </a:r>
          </a:p>
          <a:p>
            <a:endParaRPr lang="en-GB" sz="2400" dirty="0">
              <a:latin typeface="Franklin Gothic Medium" panose="020B0603020102020204" pitchFamily="34" charset="0"/>
            </a:endParaRPr>
          </a:p>
          <a:p>
            <a:pPr marL="342900" indent="-342900">
              <a:buFont typeface="Arial" panose="020B0604020202020204" pitchFamily="34" charset="0"/>
              <a:buChar char="•"/>
            </a:pPr>
            <a:r>
              <a:rPr lang="en-GB" sz="3600" dirty="0">
                <a:latin typeface="Franklin Gothic Medium" panose="020B0603020102020204" pitchFamily="34" charset="0"/>
              </a:rPr>
              <a:t>Recycled card</a:t>
            </a:r>
          </a:p>
          <a:p>
            <a:pPr marL="342900" indent="-342900">
              <a:buFont typeface="Arial" panose="020B0604020202020204" pitchFamily="34" charset="0"/>
              <a:buChar char="•"/>
            </a:pPr>
            <a:endParaRPr lang="en-GB" sz="3600" dirty="0">
              <a:latin typeface="Franklin Gothic Medium" panose="020B0603020102020204" pitchFamily="34" charset="0"/>
            </a:endParaRPr>
          </a:p>
          <a:p>
            <a:pPr marL="342900" indent="-342900">
              <a:buFont typeface="Arial" panose="020B0604020202020204" pitchFamily="34" charset="0"/>
              <a:buChar char="•"/>
            </a:pPr>
            <a:r>
              <a:rPr lang="en-GB" sz="3600" dirty="0">
                <a:latin typeface="Franklin Gothic Medium" panose="020B0603020102020204" pitchFamily="34" charset="0"/>
              </a:rPr>
              <a:t>Recycled paper</a:t>
            </a:r>
          </a:p>
          <a:p>
            <a:pPr marL="342900" indent="-342900">
              <a:buFont typeface="Arial" panose="020B0604020202020204" pitchFamily="34" charset="0"/>
              <a:buChar char="•"/>
            </a:pPr>
            <a:endParaRPr lang="en-GB" sz="3600" dirty="0">
              <a:latin typeface="Franklin Gothic Medium" panose="020B0603020102020204" pitchFamily="34" charset="0"/>
            </a:endParaRPr>
          </a:p>
          <a:p>
            <a:pPr marL="342900" indent="-342900">
              <a:buFont typeface="Arial" panose="020B0604020202020204" pitchFamily="34" charset="0"/>
              <a:buChar char="•"/>
            </a:pPr>
            <a:r>
              <a:rPr lang="en-GB" sz="3600" dirty="0">
                <a:latin typeface="Franklin Gothic Medium" panose="020B0603020102020204" pitchFamily="34" charset="0"/>
              </a:rPr>
              <a:t>Recycled ribbon (to bind pages)</a:t>
            </a:r>
          </a:p>
          <a:p>
            <a:pPr marL="342900" indent="-342900">
              <a:buFont typeface="Arial" panose="020B0604020202020204" pitchFamily="34" charset="0"/>
              <a:buChar char="•"/>
            </a:pPr>
            <a:endParaRPr lang="en-GB" sz="2400" dirty="0">
              <a:latin typeface="Franklin Gothic Medium" panose="020B0603020102020204" pitchFamily="34" charset="0"/>
            </a:endParaRPr>
          </a:p>
          <a:p>
            <a:pPr marL="342900" indent="-342900">
              <a:buFont typeface="Arial" panose="020B0604020202020204" pitchFamily="34" charset="0"/>
              <a:buChar char="•"/>
            </a:pPr>
            <a:endParaRPr lang="en-GB" sz="2400" dirty="0">
              <a:latin typeface="Franklin Gothic Medium" panose="020B0603020102020204" pitchFamily="34" charset="0"/>
            </a:endParaRPr>
          </a:p>
          <a:p>
            <a:pPr marL="342900" indent="-342900">
              <a:buFont typeface="Arial" panose="020B0604020202020204" pitchFamily="34" charset="0"/>
              <a:buChar char="•"/>
            </a:pPr>
            <a:endParaRPr lang="en-GB" sz="2400" dirty="0">
              <a:latin typeface="Franklin Gothic Medium" panose="020B0603020102020204" pitchFamily="34" charset="0"/>
            </a:endParaRPr>
          </a:p>
          <a:p>
            <a:pPr marL="342900" indent="-342900">
              <a:buFont typeface="Arial" panose="020B0604020202020204" pitchFamily="34" charset="0"/>
              <a:buChar char="•"/>
            </a:pPr>
            <a:endParaRPr lang="en-GB" sz="2400" dirty="0">
              <a:latin typeface="Franklin Gothic Medium" panose="020B0603020102020204" pitchFamily="34" charset="0"/>
            </a:endParaRPr>
          </a:p>
          <a:p>
            <a:pPr marL="342900" indent="-342900">
              <a:buFont typeface="Arial" panose="020B0604020202020204" pitchFamily="34" charset="0"/>
              <a:buChar char="•"/>
            </a:pPr>
            <a:endParaRPr lang="en-GB" sz="2400" dirty="0">
              <a:latin typeface="Franklin Gothic Medium" panose="020B0603020102020204" pitchFamily="34" charset="0"/>
            </a:endParaRPr>
          </a:p>
        </p:txBody>
      </p:sp>
    </p:spTree>
    <p:extLst>
      <p:ext uri="{BB962C8B-B14F-4D97-AF65-F5344CB8AC3E}">
        <p14:creationId xmlns:p14="http://schemas.microsoft.com/office/powerpoint/2010/main" val="3160357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100000">
              <a:schemeClr val="accent1">
                <a:lumMod val="45000"/>
                <a:lumOff val="55000"/>
              </a:schemeClr>
            </a:gs>
            <a:gs pos="82000">
              <a:schemeClr val="bg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Advertising</a:t>
            </a:r>
          </a:p>
        </p:txBody>
      </p:sp>
      <p:pic>
        <p:nvPicPr>
          <p:cNvPr id="1026" name="Picture 2" descr="Image result for instagram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5711" y="202727"/>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Image result for facebook logo png transparent background"/>
          <p:cNvSpPr>
            <a:spLocks noChangeAspect="1" noChangeArrowheads="1"/>
          </p:cNvSpPr>
          <p:nvPr/>
        </p:nvSpPr>
        <p:spPr bwMode="auto">
          <a:xfrm flipH="1">
            <a:off x="460375" y="-144463"/>
            <a:ext cx="511898"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Image result for facebook logo png transparent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2" name="Picture 8" descr="Image result for facebook logo png transparen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1898" y="145336"/>
            <a:ext cx="1962391" cy="19623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3458" y="1921397"/>
            <a:ext cx="6667018" cy="4401205"/>
          </a:xfrm>
          <a:prstGeom prst="rect">
            <a:avLst/>
          </a:prstGeom>
          <a:noFill/>
        </p:spPr>
        <p:txBody>
          <a:bodyPr wrap="square" rtlCol="0">
            <a:spAutoFit/>
          </a:bodyPr>
          <a:lstStyle/>
          <a:p>
            <a:r>
              <a:rPr lang="en-GB" sz="2000" dirty="0"/>
              <a:t>We had to think of a creative and modern way to advertise which would be relevant for our age group.</a:t>
            </a:r>
          </a:p>
          <a:p>
            <a:r>
              <a:rPr lang="en-GB" sz="2000" dirty="0"/>
              <a:t>	</a:t>
            </a:r>
          </a:p>
          <a:p>
            <a:r>
              <a:rPr lang="en-GB" sz="2000" dirty="0"/>
              <a:t>The options were Facebook or Instagram, however, as most people had Instagram we thought that it would be the best option. It is also good because it’s an easier way to post pictures and use hashtags.</a:t>
            </a:r>
          </a:p>
          <a:p>
            <a:r>
              <a:rPr lang="en-GB" sz="2000" dirty="0"/>
              <a:t>	</a:t>
            </a:r>
          </a:p>
          <a:p>
            <a:r>
              <a:rPr lang="en-GB" sz="2000" dirty="0"/>
              <a:t>We post pictures of us working in groups to promote the statutes of our company to show us working together. We also post pictures of our logo so that it will become recognisable. </a:t>
            </a:r>
          </a:p>
          <a:p>
            <a:endParaRPr lang="en-GB" sz="2000" dirty="0"/>
          </a:p>
          <a:p>
            <a:r>
              <a:rPr lang="en-GB" sz="2000" dirty="0"/>
              <a:t>To get our product seen, we use commonly searched hashtags so that the world can see our product.</a:t>
            </a:r>
          </a:p>
        </p:txBody>
      </p:sp>
    </p:spTree>
    <p:extLst>
      <p:ext uri="{BB962C8B-B14F-4D97-AF65-F5344CB8AC3E}">
        <p14:creationId xmlns:p14="http://schemas.microsoft.com/office/powerpoint/2010/main" val="619099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6"/>
            </a:gs>
          </a:gsLst>
          <a:lin ang="4800000" scaled="0"/>
        </a:gra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5498" y="0"/>
            <a:ext cx="7157357" cy="946378"/>
          </a:xfrm>
        </p:spPr>
        <p:txBody>
          <a:bodyPr>
            <a:normAutofit/>
          </a:bodyPr>
          <a:lstStyle/>
          <a:p>
            <a:r>
              <a:rPr lang="en-GB" sz="5400" u="sng" dirty="0">
                <a:latin typeface="Franklin Gothic Medium" panose="020B0603020102020204" pitchFamily="34" charset="0"/>
              </a:rPr>
              <a:t>Cost, Price and Profit…</a:t>
            </a:r>
          </a:p>
        </p:txBody>
      </p:sp>
      <p:sp>
        <p:nvSpPr>
          <p:cNvPr id="7" name="TextBox 6"/>
          <p:cNvSpPr txBox="1"/>
          <p:nvPr/>
        </p:nvSpPr>
        <p:spPr>
          <a:xfrm>
            <a:off x="274243" y="1767840"/>
            <a:ext cx="11509048" cy="3416320"/>
          </a:xfrm>
          <a:prstGeom prst="rect">
            <a:avLst/>
          </a:prstGeom>
          <a:noFill/>
        </p:spPr>
        <p:txBody>
          <a:bodyPr wrap="square" rtlCol="0">
            <a:spAutoFit/>
          </a:bodyPr>
          <a:lstStyle/>
          <a:p>
            <a:r>
              <a:rPr lang="en-GB" sz="5400" b="1" dirty="0">
                <a:latin typeface="Franklin Gothic Medium" panose="020B0603020102020204" pitchFamily="34" charset="0"/>
              </a:rPr>
              <a:t>All profit is donated to charities of our choice, while using enough of our profits to maintain our business, manufacture and advertising.</a:t>
            </a:r>
          </a:p>
        </p:txBody>
      </p:sp>
    </p:spTree>
    <p:extLst>
      <p:ext uri="{BB962C8B-B14F-4D97-AF65-F5344CB8AC3E}">
        <p14:creationId xmlns:p14="http://schemas.microsoft.com/office/powerpoint/2010/main" val="1372229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TextBox 3"/>
          <p:cNvSpPr txBox="1"/>
          <p:nvPr/>
        </p:nvSpPr>
        <p:spPr>
          <a:xfrm>
            <a:off x="293958" y="1971333"/>
            <a:ext cx="11668193" cy="2554545"/>
          </a:xfrm>
          <a:prstGeom prst="rect">
            <a:avLst/>
          </a:prstGeom>
          <a:noFill/>
        </p:spPr>
        <p:txBody>
          <a:bodyPr wrap="square" rtlCol="0">
            <a:spAutoFit/>
          </a:bodyPr>
          <a:lstStyle/>
          <a:p>
            <a:r>
              <a:rPr lang="en-GB" sz="8000" dirty="0">
                <a:latin typeface="Franklin Gothic Medium" panose="020B0603020102020204" pitchFamily="34" charset="0"/>
              </a:rPr>
              <a:t>What we have done since the meeting in Palermo…</a:t>
            </a:r>
          </a:p>
        </p:txBody>
      </p:sp>
    </p:spTree>
    <p:extLst>
      <p:ext uri="{BB962C8B-B14F-4D97-AF65-F5344CB8AC3E}">
        <p14:creationId xmlns:p14="http://schemas.microsoft.com/office/powerpoint/2010/main" val="1513732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66000">
              <a:srgbClr val="B8D6A3"/>
            </a:gs>
            <a:gs pos="30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Title 2"/>
          <p:cNvSpPr>
            <a:spLocks noGrp="1"/>
          </p:cNvSpPr>
          <p:nvPr>
            <p:ph type="title"/>
          </p:nvPr>
        </p:nvSpPr>
        <p:spPr/>
        <p:txBody>
          <a:bodyPr>
            <a:noAutofit/>
          </a:bodyPr>
          <a:lstStyle/>
          <a:p>
            <a:r>
              <a:rPr lang="en-GB" u="sng" dirty="0">
                <a:effectLst>
                  <a:outerShdw blurRad="38100" dist="38100" dir="2700000" algn="tl">
                    <a:srgbClr val="000000">
                      <a:alpha val="43137"/>
                    </a:srgbClr>
                  </a:outerShdw>
                </a:effectLst>
                <a:latin typeface="Franklin Gothic Medium" panose="020B0603020102020204" pitchFamily="34" charset="0"/>
              </a:rPr>
              <a:t>Price and improvements</a:t>
            </a:r>
          </a:p>
        </p:txBody>
      </p:sp>
      <p:sp>
        <p:nvSpPr>
          <p:cNvPr id="7" name="Content Placeholder 6"/>
          <p:cNvSpPr txBox="1">
            <a:spLocks noGrp="1"/>
          </p:cNvSpPr>
          <p:nvPr>
            <p:ph idx="1"/>
          </p:nvPr>
        </p:nvSpPr>
        <p:spPr>
          <a:xfrm>
            <a:off x="838200" y="1825625"/>
            <a:ext cx="10515600" cy="3596882"/>
          </a:xfrm>
          <a:prstGeom prst="rect">
            <a:avLst/>
          </a:prstGeom>
          <a:noFill/>
        </p:spPr>
        <p:txBody>
          <a:bodyPr wrap="square" rtlCol="0">
            <a:spAutoFit/>
          </a:bodyPr>
          <a:lstStyle/>
          <a:p>
            <a:pPr marL="0" indent="0">
              <a:buNone/>
            </a:pPr>
            <a:r>
              <a:rPr lang="en-GB" sz="2400" dirty="0">
                <a:latin typeface="Franklin Gothic Medium" panose="020B0603020102020204" pitchFamily="34" charset="0"/>
              </a:rPr>
              <a:t>At first, we decided that the price our notebooks should be £1.99, but some people in the company thought that this was too much. So, we have created a survey and asked people what price they, as customers, would be willing to  pay for our product. We’ve also asked people what they would improve about the product, so they would be more likely to purchase it.</a:t>
            </a:r>
          </a:p>
          <a:p>
            <a:pPr marL="0" indent="0">
              <a:buNone/>
            </a:pPr>
            <a:endParaRPr lang="en-GB" sz="2400" dirty="0">
              <a:latin typeface="Franklin Gothic Medium" panose="020B0603020102020204" pitchFamily="34" charset="0"/>
            </a:endParaRPr>
          </a:p>
          <a:p>
            <a:pPr marL="457200" indent="-457200">
              <a:buFont typeface="+mj-lt"/>
              <a:buAutoNum type="arabicParenR"/>
            </a:pPr>
            <a:endParaRPr lang="en-GB" sz="2400" dirty="0">
              <a:latin typeface="Franklin Gothic Medium" panose="020B0603020102020204" pitchFamily="34" charset="0"/>
            </a:endParaRPr>
          </a:p>
          <a:p>
            <a:endParaRPr lang="en-GB" sz="2400" dirty="0">
              <a:latin typeface="Franklin Gothic Medium" panose="020B0603020102020204" pitchFamily="34" charset="0"/>
            </a:endParaRPr>
          </a:p>
          <a:p>
            <a:pPr marL="457200" indent="-457200">
              <a:buFont typeface="+mj-lt"/>
              <a:buAutoNum type="arabicParenR"/>
            </a:pPr>
            <a:endParaRPr lang="en-GB" sz="2400" dirty="0">
              <a:latin typeface="Franklin Gothic Medium" panose="020B0603020102020204" pitchFamily="34"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264676" y="3627784"/>
            <a:ext cx="2396158" cy="2396158"/>
          </a:xfrm>
          <a:prstGeom prst="rect">
            <a:avLst/>
          </a:prstGeom>
        </p:spPr>
      </p:pic>
    </p:spTree>
    <p:extLst>
      <p:ext uri="{BB962C8B-B14F-4D97-AF65-F5344CB8AC3E}">
        <p14:creationId xmlns:p14="http://schemas.microsoft.com/office/powerpoint/2010/main" val="1119369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426</TotalTime>
  <Words>606</Words>
  <Application>Microsoft Office PowerPoint</Application>
  <PresentationFormat>Widescreen</PresentationFormat>
  <Paragraphs>74</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Franklin Gothic Medium</vt:lpstr>
      <vt:lpstr>Franklin Gothic Medium Cond</vt:lpstr>
      <vt:lpstr>Office Theme</vt:lpstr>
      <vt:lpstr>Not   </vt:lpstr>
      <vt:lpstr>About us…</vt:lpstr>
      <vt:lpstr>Our Product…</vt:lpstr>
      <vt:lpstr>4 Ps of Marketing</vt:lpstr>
      <vt:lpstr>How it’s made and sold…</vt:lpstr>
      <vt:lpstr>Advertising</vt:lpstr>
      <vt:lpstr>Cost, Price and Profit…</vt:lpstr>
      <vt:lpstr>PowerPoint Presentation</vt:lpstr>
      <vt:lpstr>Price and improvements</vt:lpstr>
      <vt:lpstr>PowerPoint Presentation</vt:lpstr>
      <vt:lpstr>PowerPoint Presentation</vt:lpstr>
      <vt:lpstr>Profit Evaluation</vt:lpstr>
      <vt:lpstr>Calculating income</vt:lpstr>
      <vt:lpstr>Our next steps…</vt:lpstr>
    </vt:vector>
  </TitlesOfParts>
  <Company>Penair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ECO-PAD</dc:title>
  <dc:creator>Tom Edwards</dc:creator>
  <cp:lastModifiedBy>Grace Graham</cp:lastModifiedBy>
  <cp:revision>32</cp:revision>
  <dcterms:created xsi:type="dcterms:W3CDTF">2016-09-08T12:54:12Z</dcterms:created>
  <dcterms:modified xsi:type="dcterms:W3CDTF">2017-03-02T12:30:51Z</dcterms:modified>
</cp:coreProperties>
</file>